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2" r:id="rId2"/>
    <p:sldId id="2443" r:id="rId3"/>
    <p:sldId id="2583" r:id="rId4"/>
    <p:sldId id="2533" r:id="rId5"/>
    <p:sldId id="2534" r:id="rId6"/>
    <p:sldId id="2535" r:id="rId7"/>
    <p:sldId id="2536" r:id="rId8"/>
    <p:sldId id="2584" r:id="rId9"/>
    <p:sldId id="2578" r:id="rId10"/>
    <p:sldId id="2590" r:id="rId11"/>
    <p:sldId id="2587" r:id="rId12"/>
    <p:sldId id="2588" r:id="rId13"/>
    <p:sldId id="2568" r:id="rId14"/>
    <p:sldId id="2569" r:id="rId15"/>
    <p:sldId id="2589" r:id="rId16"/>
    <p:sldId id="2529" r:id="rId17"/>
    <p:sldId id="2580" r:id="rId18"/>
    <p:sldId id="2437" r:id="rId19"/>
    <p:sldId id="2531" r:id="rId20"/>
    <p:sldId id="2532" r:id="rId21"/>
    <p:sldId id="2581" r:id="rId22"/>
    <p:sldId id="2570" r:id="rId23"/>
    <p:sldId id="2572" r:id="rId24"/>
    <p:sldId id="2573" r:id="rId25"/>
    <p:sldId id="2574" r:id="rId26"/>
    <p:sldId id="2575" r:id="rId27"/>
    <p:sldId id="2576" r:id="rId28"/>
    <p:sldId id="24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A24C"/>
    <a:srgbClr val="38A154"/>
    <a:srgbClr val="1E1E3C"/>
    <a:srgbClr val="1D1E3E"/>
    <a:srgbClr val="FF7C80"/>
    <a:srgbClr val="E2F9FE"/>
    <a:srgbClr val="F9F9F9"/>
    <a:srgbClr val="FA640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A8FD8-051C-8D8C-C0EC-5593122629E0}" v="22" dt="2024-06-06T12:35:13.612"/>
    <p1510:client id="{3266B2C4-9731-2951-239D-AE3F978BA044}" v="1708" dt="2024-06-06T15:17:00.361"/>
    <p1510:client id="{79E01A82-37AF-A958-9FC5-D03F5FDB3054}" v="6003" dt="2024-06-06T17:26:42.763"/>
    <p1510:client id="{B71D4592-1CB4-1FCC-14DF-FDEA56D26E8F}" v="33" dt="2024-06-06T12:33:06.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80" y="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95000"/>
                </a:schemeClr>
              </a:solidFill>
              <a:ln>
                <a:noFill/>
              </a:ln>
              <a:effectLst/>
            </c:spPr>
            <c:extLst>
              <c:ext xmlns:c16="http://schemas.microsoft.com/office/drawing/2014/chart" uri="{C3380CC4-5D6E-409C-BE32-E72D297353CC}">
                <c16:uniqueId val="{00000001-EB0F-4F3C-92CE-04E2D5437A21}"/>
              </c:ext>
            </c:extLst>
          </c:dPt>
          <c:dPt>
            <c:idx val="1"/>
            <c:bubble3D val="0"/>
            <c:spPr>
              <a:solidFill>
                <a:srgbClr val="14A24C"/>
              </a:solidFill>
              <a:ln>
                <a:noFill/>
              </a:ln>
              <a:effectLst/>
            </c:spPr>
            <c:extLst>
              <c:ext xmlns:c16="http://schemas.microsoft.com/office/drawing/2014/chart" uri="{C3380CC4-5D6E-409C-BE32-E72D297353CC}">
                <c16:uniqueId val="{00000003-EB0F-4F3C-92CE-04E2D5437A21}"/>
              </c:ext>
            </c:extLst>
          </c:dPt>
          <c:cat>
            <c:strRef>
              <c:f>Sheet1!$A$2:$A$3</c:f>
              <c:strCache>
                <c:ptCount val="2"/>
                <c:pt idx="0">
                  <c:v>1st Qtr</c:v>
                </c:pt>
                <c:pt idx="1">
                  <c:v>2nd Qtr</c:v>
                </c:pt>
              </c:strCache>
            </c:strRef>
          </c:cat>
          <c:val>
            <c:numRef>
              <c:f>Sheet1!$B$2:$B$3</c:f>
              <c:numCache>
                <c:formatCode>General</c:formatCode>
                <c:ptCount val="2"/>
                <c:pt idx="0">
                  <c:v>22</c:v>
                </c:pt>
                <c:pt idx="1">
                  <c:v>78</c:v>
                </c:pt>
              </c:numCache>
            </c:numRef>
          </c:val>
          <c:extLst>
            <c:ext xmlns:c16="http://schemas.microsoft.com/office/drawing/2014/chart" uri="{C3380CC4-5D6E-409C-BE32-E72D297353CC}">
              <c16:uniqueId val="{00000004-EB0F-4F3C-92CE-04E2D5437A2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95000"/>
                </a:schemeClr>
              </a:solidFill>
              <a:ln>
                <a:noFill/>
              </a:ln>
              <a:effectLst/>
            </c:spPr>
            <c:extLst>
              <c:ext xmlns:c16="http://schemas.microsoft.com/office/drawing/2014/chart" uri="{C3380CC4-5D6E-409C-BE32-E72D297353CC}">
                <c16:uniqueId val="{00000001-DB7E-4517-9093-C8D9F941E349}"/>
              </c:ext>
            </c:extLst>
          </c:dPt>
          <c:dPt>
            <c:idx val="1"/>
            <c:bubble3D val="0"/>
            <c:spPr>
              <a:solidFill>
                <a:srgbClr val="14A24C"/>
              </a:solidFill>
              <a:ln>
                <a:noFill/>
              </a:ln>
              <a:effectLst/>
            </c:spPr>
            <c:extLst>
              <c:ext xmlns:c16="http://schemas.microsoft.com/office/drawing/2014/chart" uri="{C3380CC4-5D6E-409C-BE32-E72D297353CC}">
                <c16:uniqueId val="{00000003-DB7E-4517-9093-C8D9F941E349}"/>
              </c:ext>
            </c:extLst>
          </c:dPt>
          <c:cat>
            <c:strRef>
              <c:f>Sheet1!$A$2:$A$3</c:f>
              <c:strCache>
                <c:ptCount val="2"/>
                <c:pt idx="0">
                  <c:v>1st Qtr</c:v>
                </c:pt>
                <c:pt idx="1">
                  <c:v>2nd Qtr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DB7E-4517-9093-C8D9F941E34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95000"/>
                </a:schemeClr>
              </a:solidFill>
              <a:ln>
                <a:noFill/>
              </a:ln>
              <a:effectLst/>
            </c:spPr>
            <c:extLst>
              <c:ext xmlns:c16="http://schemas.microsoft.com/office/drawing/2014/chart" uri="{C3380CC4-5D6E-409C-BE32-E72D297353CC}">
                <c16:uniqueId val="{00000001-66F8-4C25-9D7A-7BD70F82B006}"/>
              </c:ext>
            </c:extLst>
          </c:dPt>
          <c:dPt>
            <c:idx val="1"/>
            <c:bubble3D val="0"/>
            <c:spPr>
              <a:solidFill>
                <a:srgbClr val="14A24C"/>
              </a:solidFill>
              <a:ln>
                <a:noFill/>
              </a:ln>
              <a:effectLst/>
            </c:spPr>
            <c:extLst>
              <c:ext xmlns:c16="http://schemas.microsoft.com/office/drawing/2014/chart" uri="{C3380CC4-5D6E-409C-BE32-E72D297353CC}">
                <c16:uniqueId val="{00000003-66F8-4C25-9D7A-7BD70F82B006}"/>
              </c:ext>
            </c:extLst>
          </c:dPt>
          <c:cat>
            <c:strRef>
              <c:f>Sheet1!$A$2:$A$3</c:f>
              <c:strCache>
                <c:ptCount val="2"/>
                <c:pt idx="0">
                  <c:v>1st Qtr</c:v>
                </c:pt>
                <c:pt idx="1">
                  <c:v>2nd Qtr</c:v>
                </c:pt>
              </c:strCache>
            </c:strRef>
          </c:cat>
          <c:val>
            <c:numRef>
              <c:f>Sheet1!$B$2:$B$3</c:f>
              <c:numCache>
                <c:formatCode>General</c:formatCode>
                <c:ptCount val="2"/>
                <c:pt idx="0">
                  <c:v>1</c:v>
                </c:pt>
                <c:pt idx="1">
                  <c:v>99</c:v>
                </c:pt>
              </c:numCache>
            </c:numRef>
          </c:val>
          <c:extLst>
            <c:ext xmlns:c16="http://schemas.microsoft.com/office/drawing/2014/chart" uri="{C3380CC4-5D6E-409C-BE32-E72D297353CC}">
              <c16:uniqueId val="{00000004-66F8-4C25-9D7A-7BD70F82B00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95000"/>
                </a:schemeClr>
              </a:solidFill>
              <a:ln>
                <a:noFill/>
              </a:ln>
              <a:effectLst/>
            </c:spPr>
            <c:extLst>
              <c:ext xmlns:c16="http://schemas.microsoft.com/office/drawing/2014/chart" uri="{C3380CC4-5D6E-409C-BE32-E72D297353CC}">
                <c16:uniqueId val="{00000001-07F9-4D83-93E9-21F683C0B1F7}"/>
              </c:ext>
            </c:extLst>
          </c:dPt>
          <c:dPt>
            <c:idx val="1"/>
            <c:bubble3D val="0"/>
            <c:spPr>
              <a:solidFill>
                <a:srgbClr val="14A24C"/>
              </a:solidFill>
              <a:ln>
                <a:noFill/>
              </a:ln>
              <a:effectLst/>
            </c:spPr>
            <c:extLst>
              <c:ext xmlns:c16="http://schemas.microsoft.com/office/drawing/2014/chart" uri="{C3380CC4-5D6E-409C-BE32-E72D297353CC}">
                <c16:uniqueId val="{00000003-07F9-4D83-93E9-21F683C0B1F7}"/>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07F9-4D83-93E9-21F683C0B1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95000"/>
                </a:schemeClr>
              </a:solidFill>
              <a:ln>
                <a:noFill/>
              </a:ln>
              <a:effectLst/>
            </c:spPr>
            <c:extLst>
              <c:ext xmlns:c16="http://schemas.microsoft.com/office/drawing/2014/chart" uri="{C3380CC4-5D6E-409C-BE32-E72D297353CC}">
                <c16:uniqueId val="{00000001-2A28-4F4D-BB8E-21D38B788070}"/>
              </c:ext>
            </c:extLst>
          </c:dPt>
          <c:dPt>
            <c:idx val="1"/>
            <c:bubble3D val="0"/>
            <c:spPr>
              <a:solidFill>
                <a:srgbClr val="14A24C"/>
              </a:solidFill>
              <a:ln>
                <a:noFill/>
              </a:ln>
              <a:effectLst/>
            </c:spPr>
            <c:extLst>
              <c:ext xmlns:c16="http://schemas.microsoft.com/office/drawing/2014/chart" uri="{C3380CC4-5D6E-409C-BE32-E72D297353CC}">
                <c16:uniqueId val="{00000003-2A28-4F4D-BB8E-21D38B788070}"/>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2A28-4F4D-BB8E-21D38B7880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95000"/>
                </a:schemeClr>
              </a:solidFill>
              <a:ln>
                <a:noFill/>
              </a:ln>
              <a:effectLst/>
            </c:spPr>
            <c:extLst>
              <c:ext xmlns:c16="http://schemas.microsoft.com/office/drawing/2014/chart" uri="{C3380CC4-5D6E-409C-BE32-E72D297353CC}">
                <c16:uniqueId val="{00000001-82E1-4DF7-B967-1481149DE78C}"/>
              </c:ext>
            </c:extLst>
          </c:dPt>
          <c:dPt>
            <c:idx val="1"/>
            <c:bubble3D val="0"/>
            <c:spPr>
              <a:solidFill>
                <a:srgbClr val="14A24C"/>
              </a:solidFill>
              <a:ln>
                <a:noFill/>
              </a:ln>
              <a:effectLst/>
            </c:spPr>
            <c:extLst>
              <c:ext xmlns:c16="http://schemas.microsoft.com/office/drawing/2014/chart" uri="{C3380CC4-5D6E-409C-BE32-E72D297353CC}">
                <c16:uniqueId val="{00000003-82E1-4DF7-B967-1481149DE78C}"/>
              </c:ext>
            </c:extLst>
          </c:dPt>
          <c:cat>
            <c:strRef>
              <c:f>Sheet1!$A$2:$A$3</c:f>
              <c:strCache>
                <c:ptCount val="2"/>
                <c:pt idx="0">
                  <c:v>1st Qtr</c:v>
                </c:pt>
                <c:pt idx="1">
                  <c:v>2nd Qtr</c:v>
                </c:pt>
              </c:strCache>
            </c:strRef>
          </c:cat>
          <c:val>
            <c:numRef>
              <c:f>Sheet1!$B$2:$B$3</c:f>
              <c:numCache>
                <c:formatCode>General</c:formatCode>
                <c:ptCount val="2"/>
                <c:pt idx="0">
                  <c:v>22</c:v>
                </c:pt>
                <c:pt idx="1">
                  <c:v>78</c:v>
                </c:pt>
              </c:numCache>
            </c:numRef>
          </c:val>
          <c:extLst>
            <c:ext xmlns:c16="http://schemas.microsoft.com/office/drawing/2014/chart" uri="{C3380CC4-5D6E-409C-BE32-E72D297353CC}">
              <c16:uniqueId val="{00000004-82E1-4DF7-B967-1481149DE78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BCBDF0-B98F-4F9A-B4E5-473172501328}" type="datetimeFigureOut">
              <a:rPr lang="en-US" smtClean="0"/>
              <a:t>7/17/2024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23ADDB-8093-4E56-9F53-F9D7ACE2AED8}" type="slidenum">
              <a:rPr lang="en-US" smtClean="0"/>
              <a:t>‹#›</a:t>
            </a:fld>
            <a:endParaRPr lang="en-US"/>
          </a:p>
        </p:txBody>
      </p:sp>
    </p:spTree>
    <p:extLst>
      <p:ext uri="{BB962C8B-B14F-4D97-AF65-F5344CB8AC3E}">
        <p14:creationId xmlns:p14="http://schemas.microsoft.com/office/powerpoint/2010/main" val="63642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F90E2-C70D-492A-AD02-CD1A7FDCBDE7}"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EDCF2-D053-43D1-B015-755E63DBE2D0}" type="slidenum">
              <a:rPr lang="en-US" smtClean="0"/>
              <a:t>‹#›</a:t>
            </a:fld>
            <a:endParaRPr lang="en-US"/>
          </a:p>
        </p:txBody>
      </p:sp>
    </p:spTree>
    <p:extLst>
      <p:ext uri="{BB962C8B-B14F-4D97-AF65-F5344CB8AC3E}">
        <p14:creationId xmlns:p14="http://schemas.microsoft.com/office/powerpoint/2010/main" val="357962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6EDCF2-D053-43D1-B015-755E63DBE2D0}" type="slidenum">
              <a:rPr lang="en-US" smtClean="0"/>
              <a:t>8</a:t>
            </a:fld>
            <a:endParaRPr lang="en-US"/>
          </a:p>
        </p:txBody>
      </p:sp>
    </p:spTree>
    <p:extLst>
      <p:ext uri="{BB962C8B-B14F-4D97-AF65-F5344CB8AC3E}">
        <p14:creationId xmlns:p14="http://schemas.microsoft.com/office/powerpoint/2010/main" val="230505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tr-TR" b="1"/>
              <a:t>Report </a:t>
            </a:r>
            <a:r>
              <a:rPr lang="tr-TR" b="1" err="1"/>
              <a:t>Benefits</a:t>
            </a:r>
            <a:r>
              <a:rPr lang="tr-TR"/>
              <a:t>: </a:t>
            </a:r>
            <a:r>
              <a:rPr lang="en-GB"/>
              <a:t>By highlighting the areas that may be liable to threats, unauthorised access points, or other security breaches, “Security Gap” enables security teams to prioritise security enhancements, complement their defence stack, and derive maximum value from their security investment</a:t>
            </a:r>
            <a:endParaRPr lang="tr-TR"/>
          </a:p>
          <a:p>
            <a:pPr marL="0" lvl="0" indent="0" algn="l" rtl="0">
              <a:lnSpc>
                <a:spcPct val="100000"/>
              </a:lnSpc>
              <a:spcBef>
                <a:spcPts val="0"/>
              </a:spcBef>
              <a:spcAft>
                <a:spcPts val="0"/>
              </a:spcAft>
              <a:buSzPts val="1400"/>
              <a:buNone/>
            </a:pPr>
            <a:endParaRPr lang="tr-TR"/>
          </a:p>
          <a:p>
            <a:pPr marL="0" lvl="0" indent="0" algn="l" rtl="0">
              <a:lnSpc>
                <a:spcPct val="100000"/>
              </a:lnSpc>
              <a:spcBef>
                <a:spcPts val="0"/>
              </a:spcBef>
              <a:spcAft>
                <a:spcPts val="0"/>
              </a:spcAft>
              <a:buSzPts val="1400"/>
              <a:buNone/>
            </a:pPr>
            <a:r>
              <a:rPr lang="tr-TR" b="1" err="1"/>
              <a:t>Customer</a:t>
            </a:r>
            <a:r>
              <a:rPr lang="tr-TR" b="1"/>
              <a:t> </a:t>
            </a:r>
            <a:r>
              <a:rPr lang="tr-TR" b="1" err="1"/>
              <a:t>Type</a:t>
            </a:r>
            <a:r>
              <a:rPr lang="tr-TR"/>
              <a:t>: Finance - Bank</a:t>
            </a:r>
          </a:p>
          <a:p>
            <a:pPr marL="0" lvl="0" indent="0" algn="l" rtl="0">
              <a:lnSpc>
                <a:spcPct val="100000"/>
              </a:lnSpc>
              <a:spcBef>
                <a:spcPts val="0"/>
              </a:spcBef>
              <a:spcAft>
                <a:spcPts val="0"/>
              </a:spcAft>
              <a:buSzPts val="1400"/>
              <a:buNone/>
            </a:pPr>
            <a:endParaRPr lang="tr-TR"/>
          </a:p>
          <a:p>
            <a:pPr marL="0" lvl="0" indent="0" algn="l" rtl="0">
              <a:lnSpc>
                <a:spcPct val="100000"/>
              </a:lnSpc>
              <a:spcBef>
                <a:spcPts val="0"/>
              </a:spcBef>
              <a:spcAft>
                <a:spcPts val="0"/>
              </a:spcAft>
              <a:buSzPts val="1400"/>
              <a:buNone/>
            </a:pPr>
            <a:r>
              <a:rPr lang="tr-TR" b="1"/>
              <a:t>Size</a:t>
            </a:r>
            <a:r>
              <a:rPr lang="tr-TR"/>
              <a:t>: 5000+ </a:t>
            </a:r>
            <a:r>
              <a:rPr lang="tr-TR" err="1"/>
              <a:t>clients</a:t>
            </a:r>
            <a:endParaRPr lang="tr-T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EDCF2-D053-43D1-B015-755E63DBE2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33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6EDCF2-D053-43D1-B015-755E63DBE2D0}" type="slidenum">
              <a:rPr lang="en-US" smtClean="0"/>
              <a:t>18</a:t>
            </a:fld>
            <a:endParaRPr lang="en-US"/>
          </a:p>
        </p:txBody>
      </p:sp>
    </p:spTree>
    <p:extLst>
      <p:ext uri="{BB962C8B-B14F-4D97-AF65-F5344CB8AC3E}">
        <p14:creationId xmlns:p14="http://schemas.microsoft.com/office/powerpoint/2010/main" val="3530348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83434EA-BAD7-1C7A-2334-107CF3366127}"/>
              </a:ext>
            </a:extLst>
          </p:cNvPr>
          <p:cNvSpPr>
            <a:spLocks/>
          </p:cNvSpPr>
          <p:nvPr userDrawn="1"/>
        </p:nvSpPr>
        <p:spPr>
          <a:xfrm>
            <a:off x="0" y="0"/>
            <a:ext cx="12192000" cy="6858000"/>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a:solidFill>
            <a:srgbClr val="13173F"/>
          </a:solidFill>
          <a:ln w="8572" cap="flat">
            <a:noFill/>
            <a:prstDash val="solid"/>
            <a:miter/>
          </a:ln>
        </p:spPr>
        <p:txBody>
          <a:bodyPr rtlCol="0" anchor="ctr"/>
          <a:lstStyle/>
          <a:p>
            <a:endParaRPr lang="en-US"/>
          </a:p>
        </p:txBody>
      </p:sp>
      <p:grpSp>
        <p:nvGrpSpPr>
          <p:cNvPr id="20" name="Fiber" hidden="1">
            <a:extLst>
              <a:ext uri="{FF2B5EF4-FFF2-40B4-BE49-F238E27FC236}">
                <a16:creationId xmlns:a16="http://schemas.microsoft.com/office/drawing/2014/main" id="{E6058276-778F-D065-3339-EBB1AD383FB8}"/>
              </a:ext>
            </a:extLst>
          </p:cNvPr>
          <p:cNvGrpSpPr/>
          <p:nvPr userDrawn="1"/>
        </p:nvGrpSpPr>
        <p:grpSpPr>
          <a:xfrm>
            <a:off x="-6813835" y="436536"/>
            <a:ext cx="16095102" cy="6326213"/>
            <a:chOff x="556101" y="1196022"/>
            <a:chExt cx="11076781" cy="4462780"/>
          </a:xfrm>
          <a:gradFill flip="none" rotWithShape="1">
            <a:gsLst>
              <a:gs pos="100000">
                <a:srgbClr val="14A24C"/>
              </a:gs>
              <a:gs pos="0">
                <a:srgbClr val="14A24C">
                  <a:alpha val="9000"/>
                </a:srgbClr>
              </a:gs>
            </a:gsLst>
            <a:path path="circle">
              <a:fillToRect l="50000" t="50000" r="50000" b="50000"/>
            </a:path>
            <a:tileRect/>
          </a:gradFill>
        </p:grpSpPr>
        <p:sp>
          <p:nvSpPr>
            <p:cNvPr id="21" name="Freeform: Shape 20">
              <a:extLst>
                <a:ext uri="{FF2B5EF4-FFF2-40B4-BE49-F238E27FC236}">
                  <a16:creationId xmlns:a16="http://schemas.microsoft.com/office/drawing/2014/main" id="{109113A6-0215-19D1-DFC5-2312768503D1}"/>
                </a:ext>
              </a:extLst>
            </p:cNvPr>
            <p:cNvSpPr/>
            <p:nvPr/>
          </p:nvSpPr>
          <p:spPr>
            <a:xfrm>
              <a:off x="1612264" y="1224280"/>
              <a:ext cx="8023860" cy="1855469"/>
            </a:xfrm>
            <a:custGeom>
              <a:avLst/>
              <a:gdLst>
                <a:gd name="connsiteX0" fmla="*/ 4115435 w 8023860"/>
                <a:gd name="connsiteY0" fmla="*/ 1855470 h 1855469"/>
                <a:gd name="connsiteX1" fmla="*/ 3489960 w 8023860"/>
                <a:gd name="connsiteY1" fmla="*/ 1855470 h 1855469"/>
                <a:gd name="connsiteX2" fmla="*/ 3121025 w 8023860"/>
                <a:gd name="connsiteY2" fmla="*/ 1486535 h 1855469"/>
                <a:gd name="connsiteX3" fmla="*/ 2581910 w 8023860"/>
                <a:gd name="connsiteY3" fmla="*/ 1486535 h 1855469"/>
                <a:gd name="connsiteX4" fmla="*/ 2277110 w 8023860"/>
                <a:gd name="connsiteY4" fmla="*/ 1791335 h 1855469"/>
                <a:gd name="connsiteX5" fmla="*/ 681355 w 8023860"/>
                <a:gd name="connsiteY5" fmla="*/ 1791335 h 1855469"/>
                <a:gd name="connsiteX6" fmla="*/ 494665 w 8023860"/>
                <a:gd name="connsiteY6" fmla="*/ 1604010 h 1855469"/>
                <a:gd name="connsiteX7" fmla="*/ 0 w 8023860"/>
                <a:gd name="connsiteY7" fmla="*/ 1604010 h 1855469"/>
                <a:gd name="connsiteX8" fmla="*/ 0 w 8023860"/>
                <a:gd name="connsiteY8" fmla="*/ 1584960 h 1855469"/>
                <a:gd name="connsiteX9" fmla="*/ 502285 w 8023860"/>
                <a:gd name="connsiteY9" fmla="*/ 1584960 h 1855469"/>
                <a:gd name="connsiteX10" fmla="*/ 689610 w 8023860"/>
                <a:gd name="connsiteY10" fmla="*/ 1771650 h 1855469"/>
                <a:gd name="connsiteX11" fmla="*/ 2269490 w 8023860"/>
                <a:gd name="connsiteY11" fmla="*/ 1771650 h 1855469"/>
                <a:gd name="connsiteX12" fmla="*/ 2573655 w 8023860"/>
                <a:gd name="connsiteY12" fmla="*/ 1467485 h 1855469"/>
                <a:gd name="connsiteX13" fmla="*/ 3128645 w 8023860"/>
                <a:gd name="connsiteY13" fmla="*/ 1467485 h 1855469"/>
                <a:gd name="connsiteX14" fmla="*/ 3497580 w 8023860"/>
                <a:gd name="connsiteY14" fmla="*/ 1836420 h 1855469"/>
                <a:gd name="connsiteX15" fmla="*/ 4107815 w 8023860"/>
                <a:gd name="connsiteY15" fmla="*/ 1836420 h 1855469"/>
                <a:gd name="connsiteX16" fmla="*/ 4655185 w 8023860"/>
                <a:gd name="connsiteY16" fmla="*/ 1289050 h 1855469"/>
                <a:gd name="connsiteX17" fmla="*/ 6065520 w 8023860"/>
                <a:gd name="connsiteY17" fmla="*/ 1289050 h 1855469"/>
                <a:gd name="connsiteX18" fmla="*/ 6462395 w 8023860"/>
                <a:gd name="connsiteY18" fmla="*/ 891540 h 1855469"/>
                <a:gd name="connsiteX19" fmla="*/ 6622416 w 8023860"/>
                <a:gd name="connsiteY19" fmla="*/ 891540 h 1855469"/>
                <a:gd name="connsiteX20" fmla="*/ 6896735 w 8023860"/>
                <a:gd name="connsiteY20" fmla="*/ 617220 h 1855469"/>
                <a:gd name="connsiteX21" fmla="*/ 7392670 w 8023860"/>
                <a:gd name="connsiteY21" fmla="*/ 617220 h 1855469"/>
                <a:gd name="connsiteX22" fmla="*/ 8009891 w 8023860"/>
                <a:gd name="connsiteY22" fmla="*/ 0 h 1855469"/>
                <a:gd name="connsiteX23" fmla="*/ 8023860 w 8023860"/>
                <a:gd name="connsiteY23" fmla="*/ 13970 h 1855469"/>
                <a:gd name="connsiteX24" fmla="*/ 7400925 w 8023860"/>
                <a:gd name="connsiteY24" fmla="*/ 636905 h 1855469"/>
                <a:gd name="connsiteX25" fmla="*/ 6904355 w 8023860"/>
                <a:gd name="connsiteY25" fmla="*/ 636905 h 1855469"/>
                <a:gd name="connsiteX26" fmla="*/ 6630670 w 8023860"/>
                <a:gd name="connsiteY26" fmla="*/ 911225 h 1855469"/>
                <a:gd name="connsiteX27" fmla="*/ 6470650 w 8023860"/>
                <a:gd name="connsiteY27" fmla="*/ 911225 h 1855469"/>
                <a:gd name="connsiteX28" fmla="*/ 6073141 w 8023860"/>
                <a:gd name="connsiteY28" fmla="*/ 1308100 h 1855469"/>
                <a:gd name="connsiteX29" fmla="*/ 4663440 w 8023860"/>
                <a:gd name="connsiteY29" fmla="*/ 1308100 h 185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23860" h="1855469">
                  <a:moveTo>
                    <a:pt x="4115435" y="1855470"/>
                  </a:moveTo>
                  <a:lnTo>
                    <a:pt x="3489960" y="1855470"/>
                  </a:lnTo>
                  <a:lnTo>
                    <a:pt x="3121025" y="1486535"/>
                  </a:lnTo>
                  <a:lnTo>
                    <a:pt x="2581910" y="1486535"/>
                  </a:lnTo>
                  <a:lnTo>
                    <a:pt x="2277110" y="1791335"/>
                  </a:lnTo>
                  <a:lnTo>
                    <a:pt x="681355" y="1791335"/>
                  </a:lnTo>
                  <a:lnTo>
                    <a:pt x="494665" y="1604010"/>
                  </a:lnTo>
                  <a:lnTo>
                    <a:pt x="0" y="1604010"/>
                  </a:lnTo>
                  <a:lnTo>
                    <a:pt x="0" y="1584960"/>
                  </a:lnTo>
                  <a:lnTo>
                    <a:pt x="502285" y="1584960"/>
                  </a:lnTo>
                  <a:lnTo>
                    <a:pt x="689610" y="1771650"/>
                  </a:lnTo>
                  <a:lnTo>
                    <a:pt x="2269490" y="1771650"/>
                  </a:lnTo>
                  <a:lnTo>
                    <a:pt x="2573655" y="1467485"/>
                  </a:lnTo>
                  <a:lnTo>
                    <a:pt x="3128645" y="1467485"/>
                  </a:lnTo>
                  <a:lnTo>
                    <a:pt x="3497580" y="1836420"/>
                  </a:lnTo>
                  <a:lnTo>
                    <a:pt x="4107815" y="1836420"/>
                  </a:lnTo>
                  <a:lnTo>
                    <a:pt x="4655185" y="1289050"/>
                  </a:lnTo>
                  <a:lnTo>
                    <a:pt x="6065520" y="1289050"/>
                  </a:lnTo>
                  <a:lnTo>
                    <a:pt x="6462395" y="891540"/>
                  </a:lnTo>
                  <a:lnTo>
                    <a:pt x="6622416" y="891540"/>
                  </a:lnTo>
                  <a:lnTo>
                    <a:pt x="6896735" y="617220"/>
                  </a:lnTo>
                  <a:lnTo>
                    <a:pt x="7392670" y="617220"/>
                  </a:lnTo>
                  <a:lnTo>
                    <a:pt x="8009891" y="0"/>
                  </a:lnTo>
                  <a:lnTo>
                    <a:pt x="8023860" y="13970"/>
                  </a:lnTo>
                  <a:lnTo>
                    <a:pt x="7400925" y="636905"/>
                  </a:lnTo>
                  <a:lnTo>
                    <a:pt x="6904355" y="636905"/>
                  </a:lnTo>
                  <a:lnTo>
                    <a:pt x="6630670" y="911225"/>
                  </a:lnTo>
                  <a:lnTo>
                    <a:pt x="6470650" y="911225"/>
                  </a:lnTo>
                  <a:lnTo>
                    <a:pt x="6073141" y="1308100"/>
                  </a:lnTo>
                  <a:lnTo>
                    <a:pt x="4663440" y="1308100"/>
                  </a:lnTo>
                  <a:close/>
                </a:path>
              </a:pathLst>
            </a:custGeom>
            <a:grpFill/>
            <a:ln w="635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B38DBD4-76D9-9DCC-E8C8-ED879E23796B}"/>
                </a:ext>
              </a:extLst>
            </p:cNvPr>
            <p:cNvSpPr/>
            <p:nvPr/>
          </p:nvSpPr>
          <p:spPr>
            <a:xfrm>
              <a:off x="1577339" y="2782570"/>
              <a:ext cx="72407" cy="72389"/>
            </a:xfrm>
            <a:custGeom>
              <a:avLst/>
              <a:gdLst>
                <a:gd name="connsiteX0" fmla="*/ 36195 w 72407"/>
                <a:gd name="connsiteY0" fmla="*/ 72390 h 72389"/>
                <a:gd name="connsiteX1" fmla="*/ 0 w 72407"/>
                <a:gd name="connsiteY1" fmla="*/ 36195 h 72389"/>
                <a:gd name="connsiteX2" fmla="*/ 36195 w 72407"/>
                <a:gd name="connsiteY2" fmla="*/ 0 h 72389"/>
                <a:gd name="connsiteX3" fmla="*/ 72390 w 72407"/>
                <a:gd name="connsiteY3" fmla="*/ 36195 h 72389"/>
                <a:gd name="connsiteX4" fmla="*/ 36195 w 72407"/>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7" h="72389">
                  <a:moveTo>
                    <a:pt x="36195" y="72390"/>
                  </a:moveTo>
                  <a:cubicBezTo>
                    <a:pt x="15875" y="72390"/>
                    <a:pt x="0" y="55880"/>
                    <a:pt x="0" y="36195"/>
                  </a:cubicBezTo>
                  <a:cubicBezTo>
                    <a:pt x="0" y="15875"/>
                    <a:pt x="16510" y="0"/>
                    <a:pt x="36195" y="0"/>
                  </a:cubicBezTo>
                  <a:cubicBezTo>
                    <a:pt x="55880" y="0"/>
                    <a:pt x="72390" y="16510"/>
                    <a:pt x="72390" y="36195"/>
                  </a:cubicBezTo>
                  <a:cubicBezTo>
                    <a:pt x="73025" y="55880"/>
                    <a:pt x="56515" y="72390"/>
                    <a:pt x="36195" y="72390"/>
                  </a:cubicBezTo>
                  <a:close/>
                </a:path>
              </a:pathLst>
            </a:custGeom>
            <a:grp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C442B91-B84C-59DE-99B9-8947B19A9BAF}"/>
                </a:ext>
              </a:extLst>
            </p:cNvPr>
            <p:cNvSpPr/>
            <p:nvPr/>
          </p:nvSpPr>
          <p:spPr>
            <a:xfrm>
              <a:off x="9591992" y="1196022"/>
              <a:ext cx="72390" cy="72866"/>
            </a:xfrm>
            <a:custGeom>
              <a:avLst/>
              <a:gdLst>
                <a:gd name="connsiteX0" fmla="*/ 61913 w 72390"/>
                <a:gd name="connsiteY0" fmla="*/ 61913 h 72866"/>
                <a:gd name="connsiteX1" fmla="*/ 61913 w 72390"/>
                <a:gd name="connsiteY1" fmla="*/ 10477 h 72866"/>
                <a:gd name="connsiteX2" fmla="*/ 10477 w 72390"/>
                <a:gd name="connsiteY2" fmla="*/ 10477 h 72866"/>
                <a:gd name="connsiteX3" fmla="*/ 10477 w 72390"/>
                <a:gd name="connsiteY3" fmla="*/ 61913 h 72866"/>
                <a:gd name="connsiteX4" fmla="*/ 61913 w 72390"/>
                <a:gd name="connsiteY4" fmla="*/ 61913 h 7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866">
                  <a:moveTo>
                    <a:pt x="61913" y="61913"/>
                  </a:moveTo>
                  <a:cubicBezTo>
                    <a:pt x="75883" y="47942"/>
                    <a:pt x="75883" y="25083"/>
                    <a:pt x="61913" y="10477"/>
                  </a:cubicBezTo>
                  <a:cubicBezTo>
                    <a:pt x="47942" y="-3492"/>
                    <a:pt x="25083" y="-3492"/>
                    <a:pt x="10477" y="10477"/>
                  </a:cubicBezTo>
                  <a:cubicBezTo>
                    <a:pt x="-3492" y="24447"/>
                    <a:pt x="-3492" y="47308"/>
                    <a:pt x="10477" y="61913"/>
                  </a:cubicBezTo>
                  <a:cubicBezTo>
                    <a:pt x="24448" y="76517"/>
                    <a:pt x="47308" y="76517"/>
                    <a:pt x="61913" y="61913"/>
                  </a:cubicBezTo>
                  <a:close/>
                </a:path>
              </a:pathLst>
            </a:custGeom>
            <a:grp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6DBA4D-30B7-4B77-9755-C3FF70218406}"/>
                </a:ext>
              </a:extLst>
            </p:cNvPr>
            <p:cNvSpPr/>
            <p:nvPr/>
          </p:nvSpPr>
          <p:spPr>
            <a:xfrm>
              <a:off x="1548130" y="4420870"/>
              <a:ext cx="8296275" cy="1209675"/>
            </a:xfrm>
            <a:custGeom>
              <a:avLst/>
              <a:gdLst>
                <a:gd name="connsiteX0" fmla="*/ 8282305 w 8296275"/>
                <a:gd name="connsiteY0" fmla="*/ 1209675 h 1209675"/>
                <a:gd name="connsiteX1" fmla="*/ 7863840 w 8296275"/>
                <a:gd name="connsiteY1" fmla="*/ 790575 h 1209675"/>
                <a:gd name="connsiteX2" fmla="*/ 7567930 w 8296275"/>
                <a:gd name="connsiteY2" fmla="*/ 790575 h 1209675"/>
                <a:gd name="connsiteX3" fmla="*/ 7052945 w 8296275"/>
                <a:gd name="connsiteY3" fmla="*/ 275590 h 1209675"/>
                <a:gd name="connsiteX4" fmla="*/ 6804026 w 8296275"/>
                <a:gd name="connsiteY4" fmla="*/ 275590 h 1209675"/>
                <a:gd name="connsiteX5" fmla="*/ 6456045 w 8296275"/>
                <a:gd name="connsiteY5" fmla="*/ 623570 h 1209675"/>
                <a:gd name="connsiteX6" fmla="*/ 6014720 w 8296275"/>
                <a:gd name="connsiteY6" fmla="*/ 623570 h 1209675"/>
                <a:gd name="connsiteX7" fmla="*/ 5580380 w 8296275"/>
                <a:gd name="connsiteY7" fmla="*/ 189230 h 1209675"/>
                <a:gd name="connsiteX8" fmla="*/ 4902835 w 8296275"/>
                <a:gd name="connsiteY8" fmla="*/ 189230 h 1209675"/>
                <a:gd name="connsiteX9" fmla="*/ 4569460 w 8296275"/>
                <a:gd name="connsiteY9" fmla="*/ 521970 h 1209675"/>
                <a:gd name="connsiteX10" fmla="*/ 3823970 w 8296275"/>
                <a:gd name="connsiteY10" fmla="*/ 521970 h 1209675"/>
                <a:gd name="connsiteX11" fmla="*/ 3439795 w 8296275"/>
                <a:gd name="connsiteY11" fmla="*/ 137795 h 1209675"/>
                <a:gd name="connsiteX12" fmla="*/ 2718435 w 8296275"/>
                <a:gd name="connsiteY12" fmla="*/ 137795 h 1209675"/>
                <a:gd name="connsiteX13" fmla="*/ 2635885 w 8296275"/>
                <a:gd name="connsiteY13" fmla="*/ 220345 h 1209675"/>
                <a:gd name="connsiteX14" fmla="*/ 2168525 w 8296275"/>
                <a:gd name="connsiteY14" fmla="*/ 220345 h 1209675"/>
                <a:gd name="connsiteX15" fmla="*/ 1967230 w 8296275"/>
                <a:gd name="connsiteY15" fmla="*/ 19050 h 1209675"/>
                <a:gd name="connsiteX16" fmla="*/ 928370 w 8296275"/>
                <a:gd name="connsiteY16" fmla="*/ 19050 h 1209675"/>
                <a:gd name="connsiteX17" fmla="*/ 773430 w 8296275"/>
                <a:gd name="connsiteY17" fmla="*/ 173990 h 1209675"/>
                <a:gd name="connsiteX18" fmla="*/ 0 w 8296275"/>
                <a:gd name="connsiteY18" fmla="*/ 173990 h 1209675"/>
                <a:gd name="connsiteX19" fmla="*/ 0 w 8296275"/>
                <a:gd name="connsiteY19" fmla="*/ 154940 h 1209675"/>
                <a:gd name="connsiteX20" fmla="*/ 765810 w 8296275"/>
                <a:gd name="connsiteY20" fmla="*/ 154940 h 1209675"/>
                <a:gd name="connsiteX21" fmla="*/ 920750 w 8296275"/>
                <a:gd name="connsiteY21" fmla="*/ 0 h 1209675"/>
                <a:gd name="connsiteX22" fmla="*/ 1975485 w 8296275"/>
                <a:gd name="connsiteY22" fmla="*/ 0 h 1209675"/>
                <a:gd name="connsiteX23" fmla="*/ 2176145 w 8296275"/>
                <a:gd name="connsiteY23" fmla="*/ 200660 h 1209675"/>
                <a:gd name="connsiteX24" fmla="*/ 2627630 w 8296275"/>
                <a:gd name="connsiteY24" fmla="*/ 200660 h 1209675"/>
                <a:gd name="connsiteX25" fmla="*/ 2710180 w 8296275"/>
                <a:gd name="connsiteY25" fmla="*/ 118110 h 1209675"/>
                <a:gd name="connsiteX26" fmla="*/ 3447415 w 8296275"/>
                <a:gd name="connsiteY26" fmla="*/ 118110 h 1209675"/>
                <a:gd name="connsiteX27" fmla="*/ 3832225 w 8296275"/>
                <a:gd name="connsiteY27" fmla="*/ 502920 h 1209675"/>
                <a:gd name="connsiteX28" fmla="*/ 4561840 w 8296275"/>
                <a:gd name="connsiteY28" fmla="*/ 502920 h 1209675"/>
                <a:gd name="connsiteX29" fmla="*/ 4894580 w 8296275"/>
                <a:gd name="connsiteY29" fmla="*/ 169545 h 1209675"/>
                <a:gd name="connsiteX30" fmla="*/ 5588635 w 8296275"/>
                <a:gd name="connsiteY30" fmla="*/ 169545 h 1209675"/>
                <a:gd name="connsiteX31" fmla="*/ 6022976 w 8296275"/>
                <a:gd name="connsiteY31" fmla="*/ 603885 h 1209675"/>
                <a:gd name="connsiteX32" fmla="*/ 6447790 w 8296275"/>
                <a:gd name="connsiteY32" fmla="*/ 603885 h 1209675"/>
                <a:gd name="connsiteX33" fmla="*/ 6795770 w 8296275"/>
                <a:gd name="connsiteY33" fmla="*/ 255905 h 1209675"/>
                <a:gd name="connsiteX34" fmla="*/ 7060565 w 8296275"/>
                <a:gd name="connsiteY34" fmla="*/ 255905 h 1209675"/>
                <a:gd name="connsiteX35" fmla="*/ 7576185 w 8296275"/>
                <a:gd name="connsiteY35" fmla="*/ 771525 h 1209675"/>
                <a:gd name="connsiteX36" fmla="*/ 7871460 w 8296275"/>
                <a:gd name="connsiteY36" fmla="*/ 771525 h 1209675"/>
                <a:gd name="connsiteX37" fmla="*/ 8296276 w 8296275"/>
                <a:gd name="connsiteY37" fmla="*/ 119634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96275" h="1209675">
                  <a:moveTo>
                    <a:pt x="8282305" y="1209675"/>
                  </a:moveTo>
                  <a:lnTo>
                    <a:pt x="7863840" y="790575"/>
                  </a:lnTo>
                  <a:lnTo>
                    <a:pt x="7567930" y="790575"/>
                  </a:lnTo>
                  <a:lnTo>
                    <a:pt x="7052945" y="275590"/>
                  </a:lnTo>
                  <a:lnTo>
                    <a:pt x="6804026" y="275590"/>
                  </a:lnTo>
                  <a:lnTo>
                    <a:pt x="6456045" y="623570"/>
                  </a:lnTo>
                  <a:lnTo>
                    <a:pt x="6014720" y="623570"/>
                  </a:lnTo>
                  <a:lnTo>
                    <a:pt x="5580380" y="189230"/>
                  </a:lnTo>
                  <a:lnTo>
                    <a:pt x="4902835" y="189230"/>
                  </a:lnTo>
                  <a:lnTo>
                    <a:pt x="4569460" y="521970"/>
                  </a:lnTo>
                  <a:lnTo>
                    <a:pt x="3823970" y="521970"/>
                  </a:lnTo>
                  <a:lnTo>
                    <a:pt x="3439795" y="137795"/>
                  </a:lnTo>
                  <a:lnTo>
                    <a:pt x="2718435" y="137795"/>
                  </a:lnTo>
                  <a:lnTo>
                    <a:pt x="2635885" y="220345"/>
                  </a:lnTo>
                  <a:lnTo>
                    <a:pt x="2168525" y="220345"/>
                  </a:lnTo>
                  <a:lnTo>
                    <a:pt x="1967230" y="19050"/>
                  </a:lnTo>
                  <a:lnTo>
                    <a:pt x="928370" y="19050"/>
                  </a:lnTo>
                  <a:lnTo>
                    <a:pt x="773430" y="173990"/>
                  </a:lnTo>
                  <a:lnTo>
                    <a:pt x="0" y="173990"/>
                  </a:lnTo>
                  <a:lnTo>
                    <a:pt x="0" y="154940"/>
                  </a:lnTo>
                  <a:lnTo>
                    <a:pt x="765810" y="154940"/>
                  </a:lnTo>
                  <a:lnTo>
                    <a:pt x="920750" y="0"/>
                  </a:lnTo>
                  <a:lnTo>
                    <a:pt x="1975485" y="0"/>
                  </a:lnTo>
                  <a:lnTo>
                    <a:pt x="2176145" y="200660"/>
                  </a:lnTo>
                  <a:lnTo>
                    <a:pt x="2627630" y="200660"/>
                  </a:lnTo>
                  <a:lnTo>
                    <a:pt x="2710180" y="118110"/>
                  </a:lnTo>
                  <a:lnTo>
                    <a:pt x="3447415" y="118110"/>
                  </a:lnTo>
                  <a:lnTo>
                    <a:pt x="3832225" y="502920"/>
                  </a:lnTo>
                  <a:lnTo>
                    <a:pt x="4561840" y="502920"/>
                  </a:lnTo>
                  <a:lnTo>
                    <a:pt x="4894580" y="169545"/>
                  </a:lnTo>
                  <a:lnTo>
                    <a:pt x="5588635" y="169545"/>
                  </a:lnTo>
                  <a:lnTo>
                    <a:pt x="6022976" y="603885"/>
                  </a:lnTo>
                  <a:lnTo>
                    <a:pt x="6447790" y="603885"/>
                  </a:lnTo>
                  <a:lnTo>
                    <a:pt x="6795770" y="255905"/>
                  </a:lnTo>
                  <a:lnTo>
                    <a:pt x="7060565" y="255905"/>
                  </a:lnTo>
                  <a:lnTo>
                    <a:pt x="7576185" y="771525"/>
                  </a:lnTo>
                  <a:lnTo>
                    <a:pt x="7871460" y="771525"/>
                  </a:lnTo>
                  <a:lnTo>
                    <a:pt x="8296276" y="1196340"/>
                  </a:lnTo>
                  <a:close/>
                </a:path>
              </a:pathLst>
            </a:custGeom>
            <a:grpFill/>
            <a:ln w="635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EDB3D86-D72C-B52B-44A2-B1D991B980C8}"/>
                </a:ext>
              </a:extLst>
            </p:cNvPr>
            <p:cNvSpPr/>
            <p:nvPr/>
          </p:nvSpPr>
          <p:spPr>
            <a:xfrm>
              <a:off x="1513839" y="4549140"/>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6515"/>
                    <a:pt x="0" y="36195"/>
                  </a:cubicBezTo>
                  <a:cubicBezTo>
                    <a:pt x="0" y="15875"/>
                    <a:pt x="16510" y="0"/>
                    <a:pt x="36195" y="0"/>
                  </a:cubicBezTo>
                  <a:cubicBezTo>
                    <a:pt x="55880" y="0"/>
                    <a:pt x="72390" y="16510"/>
                    <a:pt x="72390" y="36195"/>
                  </a:cubicBezTo>
                  <a:cubicBezTo>
                    <a:pt x="72390" y="56515"/>
                    <a:pt x="56515" y="72390"/>
                    <a:pt x="36195" y="72390"/>
                  </a:cubicBezTo>
                  <a:close/>
                </a:path>
              </a:pathLst>
            </a:custGeom>
            <a:grpFill/>
            <a:ln w="635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EB94DAE-3EF0-7FF5-C883-7B1B58C6729C}"/>
                </a:ext>
              </a:extLst>
            </p:cNvPr>
            <p:cNvSpPr/>
            <p:nvPr/>
          </p:nvSpPr>
          <p:spPr>
            <a:xfrm>
              <a:off x="9799796" y="5586412"/>
              <a:ext cx="72866" cy="72389"/>
            </a:xfrm>
            <a:custGeom>
              <a:avLst/>
              <a:gdLst>
                <a:gd name="connsiteX0" fmla="*/ 10954 w 72866"/>
                <a:gd name="connsiteY0" fmla="*/ 61912 h 72389"/>
                <a:gd name="connsiteX1" fmla="*/ 62389 w 72866"/>
                <a:gd name="connsiteY1" fmla="*/ 61912 h 72389"/>
                <a:gd name="connsiteX2" fmla="*/ 62389 w 72866"/>
                <a:gd name="connsiteY2" fmla="*/ 10478 h 72389"/>
                <a:gd name="connsiteX3" fmla="*/ 10954 w 72866"/>
                <a:gd name="connsiteY3" fmla="*/ 10478 h 72389"/>
                <a:gd name="connsiteX4" fmla="*/ 10954 w 72866"/>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 h="72389">
                  <a:moveTo>
                    <a:pt x="10954" y="61912"/>
                  </a:moveTo>
                  <a:cubicBezTo>
                    <a:pt x="24924" y="75882"/>
                    <a:pt x="48419" y="75882"/>
                    <a:pt x="62389" y="61912"/>
                  </a:cubicBezTo>
                  <a:cubicBezTo>
                    <a:pt x="76359" y="47942"/>
                    <a:pt x="76359" y="24447"/>
                    <a:pt x="62389" y="10478"/>
                  </a:cubicBezTo>
                  <a:cubicBezTo>
                    <a:pt x="48419" y="-3493"/>
                    <a:pt x="24924" y="-3493"/>
                    <a:pt x="10954" y="10478"/>
                  </a:cubicBezTo>
                  <a:cubicBezTo>
                    <a:pt x="-3651" y="24447"/>
                    <a:pt x="-3651" y="47307"/>
                    <a:pt x="10954" y="61912"/>
                  </a:cubicBezTo>
                  <a:close/>
                </a:path>
              </a:pathLst>
            </a:custGeom>
            <a:grpFill/>
            <a:ln w="635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04BF575-75EB-2E6D-9590-48E75DBDFCEE}"/>
                </a:ext>
              </a:extLst>
            </p:cNvPr>
            <p:cNvSpPr/>
            <p:nvPr/>
          </p:nvSpPr>
          <p:spPr>
            <a:xfrm>
              <a:off x="1651635" y="3527425"/>
              <a:ext cx="9638030" cy="1383665"/>
            </a:xfrm>
            <a:custGeom>
              <a:avLst/>
              <a:gdLst>
                <a:gd name="connsiteX0" fmla="*/ 9624695 w 9638030"/>
                <a:gd name="connsiteY0" fmla="*/ 1383665 h 1383665"/>
                <a:gd name="connsiteX1" fmla="*/ 9283700 w 9638030"/>
                <a:gd name="connsiteY1" fmla="*/ 1042670 h 1383665"/>
                <a:gd name="connsiteX2" fmla="*/ 7865746 w 9638030"/>
                <a:gd name="connsiteY2" fmla="*/ 1042670 h 1383665"/>
                <a:gd name="connsiteX3" fmla="*/ 7458710 w 9638030"/>
                <a:gd name="connsiteY3" fmla="*/ 635635 h 1383665"/>
                <a:gd name="connsiteX4" fmla="*/ 6887846 w 9638030"/>
                <a:gd name="connsiteY4" fmla="*/ 635635 h 1383665"/>
                <a:gd name="connsiteX5" fmla="*/ 6575425 w 9638030"/>
                <a:gd name="connsiteY5" fmla="*/ 322580 h 1383665"/>
                <a:gd name="connsiteX6" fmla="*/ 6124575 w 9638030"/>
                <a:gd name="connsiteY6" fmla="*/ 322580 h 1383665"/>
                <a:gd name="connsiteX7" fmla="*/ 5890896 w 9638030"/>
                <a:gd name="connsiteY7" fmla="*/ 556260 h 1383665"/>
                <a:gd name="connsiteX8" fmla="*/ 5462905 w 9638030"/>
                <a:gd name="connsiteY8" fmla="*/ 556260 h 1383665"/>
                <a:gd name="connsiteX9" fmla="*/ 5246371 w 9638030"/>
                <a:gd name="connsiteY9" fmla="*/ 339725 h 1383665"/>
                <a:gd name="connsiteX10" fmla="*/ 4716780 w 9638030"/>
                <a:gd name="connsiteY10" fmla="*/ 339725 h 1383665"/>
                <a:gd name="connsiteX11" fmla="*/ 4577715 w 9638030"/>
                <a:gd name="connsiteY11" fmla="*/ 478790 h 1383665"/>
                <a:gd name="connsiteX12" fmla="*/ 3972560 w 9638030"/>
                <a:gd name="connsiteY12" fmla="*/ 478790 h 1383665"/>
                <a:gd name="connsiteX13" fmla="*/ 3606800 w 9638030"/>
                <a:gd name="connsiteY13" fmla="*/ 113030 h 1383665"/>
                <a:gd name="connsiteX14" fmla="*/ 2778760 w 9638030"/>
                <a:gd name="connsiteY14" fmla="*/ 113030 h 1383665"/>
                <a:gd name="connsiteX15" fmla="*/ 2448560 w 9638030"/>
                <a:gd name="connsiteY15" fmla="*/ 443230 h 1383665"/>
                <a:gd name="connsiteX16" fmla="*/ 1879600 w 9638030"/>
                <a:gd name="connsiteY16" fmla="*/ 443230 h 1383665"/>
                <a:gd name="connsiteX17" fmla="*/ 1456055 w 9638030"/>
                <a:gd name="connsiteY17" fmla="*/ 19050 h 1383665"/>
                <a:gd name="connsiteX18" fmla="*/ 0 w 9638030"/>
                <a:gd name="connsiteY18" fmla="*/ 19050 h 1383665"/>
                <a:gd name="connsiteX19" fmla="*/ 0 w 9638030"/>
                <a:gd name="connsiteY19" fmla="*/ 0 h 1383665"/>
                <a:gd name="connsiteX20" fmla="*/ 1463675 w 9638030"/>
                <a:gd name="connsiteY20" fmla="*/ 0 h 1383665"/>
                <a:gd name="connsiteX21" fmla="*/ 1887855 w 9638030"/>
                <a:gd name="connsiteY21" fmla="*/ 423545 h 1383665"/>
                <a:gd name="connsiteX22" fmla="*/ 2440940 w 9638030"/>
                <a:gd name="connsiteY22" fmla="*/ 423545 h 1383665"/>
                <a:gd name="connsiteX23" fmla="*/ 2771140 w 9638030"/>
                <a:gd name="connsiteY23" fmla="*/ 93345 h 1383665"/>
                <a:gd name="connsiteX24" fmla="*/ 3614420 w 9638030"/>
                <a:gd name="connsiteY24" fmla="*/ 93345 h 1383665"/>
                <a:gd name="connsiteX25" fmla="*/ 3980815 w 9638030"/>
                <a:gd name="connsiteY25" fmla="*/ 459740 h 1383665"/>
                <a:gd name="connsiteX26" fmla="*/ 4569460 w 9638030"/>
                <a:gd name="connsiteY26" fmla="*/ 459740 h 1383665"/>
                <a:gd name="connsiteX27" fmla="*/ 4709160 w 9638030"/>
                <a:gd name="connsiteY27" fmla="*/ 320040 h 1383665"/>
                <a:gd name="connsiteX28" fmla="*/ 5253990 w 9638030"/>
                <a:gd name="connsiteY28" fmla="*/ 320040 h 1383665"/>
                <a:gd name="connsiteX29" fmla="*/ 5471160 w 9638030"/>
                <a:gd name="connsiteY29" fmla="*/ 537210 h 1383665"/>
                <a:gd name="connsiteX30" fmla="*/ 5882640 w 9638030"/>
                <a:gd name="connsiteY30" fmla="*/ 537210 h 1383665"/>
                <a:gd name="connsiteX31" fmla="*/ 6116321 w 9638030"/>
                <a:gd name="connsiteY31" fmla="*/ 303530 h 1383665"/>
                <a:gd name="connsiteX32" fmla="*/ 6583046 w 9638030"/>
                <a:gd name="connsiteY32" fmla="*/ 303530 h 1383665"/>
                <a:gd name="connsiteX33" fmla="*/ 6896100 w 9638030"/>
                <a:gd name="connsiteY33" fmla="*/ 615950 h 1383665"/>
                <a:gd name="connsiteX34" fmla="*/ 7466330 w 9638030"/>
                <a:gd name="connsiteY34" fmla="*/ 615950 h 1383665"/>
                <a:gd name="connsiteX35" fmla="*/ 7873365 w 9638030"/>
                <a:gd name="connsiteY35" fmla="*/ 1023620 h 1383665"/>
                <a:gd name="connsiteX36" fmla="*/ 9291955 w 9638030"/>
                <a:gd name="connsiteY36" fmla="*/ 1023620 h 1383665"/>
                <a:gd name="connsiteX37" fmla="*/ 9638030 w 9638030"/>
                <a:gd name="connsiteY37" fmla="*/ 1369695 h 13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638030" h="1383665">
                  <a:moveTo>
                    <a:pt x="9624695" y="1383665"/>
                  </a:moveTo>
                  <a:lnTo>
                    <a:pt x="9283700" y="1042670"/>
                  </a:lnTo>
                  <a:lnTo>
                    <a:pt x="7865746" y="1042670"/>
                  </a:lnTo>
                  <a:lnTo>
                    <a:pt x="7458710" y="635635"/>
                  </a:lnTo>
                  <a:lnTo>
                    <a:pt x="6887846" y="635635"/>
                  </a:lnTo>
                  <a:lnTo>
                    <a:pt x="6575425" y="322580"/>
                  </a:lnTo>
                  <a:lnTo>
                    <a:pt x="6124575" y="322580"/>
                  </a:lnTo>
                  <a:lnTo>
                    <a:pt x="5890896" y="556260"/>
                  </a:lnTo>
                  <a:lnTo>
                    <a:pt x="5462905" y="556260"/>
                  </a:lnTo>
                  <a:lnTo>
                    <a:pt x="5246371" y="339725"/>
                  </a:lnTo>
                  <a:lnTo>
                    <a:pt x="4716780" y="339725"/>
                  </a:lnTo>
                  <a:lnTo>
                    <a:pt x="4577715" y="478790"/>
                  </a:lnTo>
                  <a:lnTo>
                    <a:pt x="3972560" y="478790"/>
                  </a:lnTo>
                  <a:lnTo>
                    <a:pt x="3606800" y="113030"/>
                  </a:lnTo>
                  <a:lnTo>
                    <a:pt x="2778760" y="113030"/>
                  </a:lnTo>
                  <a:lnTo>
                    <a:pt x="2448560" y="443230"/>
                  </a:lnTo>
                  <a:lnTo>
                    <a:pt x="1879600" y="443230"/>
                  </a:lnTo>
                  <a:lnTo>
                    <a:pt x="1456055" y="19050"/>
                  </a:lnTo>
                  <a:lnTo>
                    <a:pt x="0" y="19050"/>
                  </a:lnTo>
                  <a:lnTo>
                    <a:pt x="0" y="0"/>
                  </a:lnTo>
                  <a:lnTo>
                    <a:pt x="1463675" y="0"/>
                  </a:lnTo>
                  <a:lnTo>
                    <a:pt x="1887855" y="423545"/>
                  </a:lnTo>
                  <a:lnTo>
                    <a:pt x="2440940" y="423545"/>
                  </a:lnTo>
                  <a:lnTo>
                    <a:pt x="2771140" y="93345"/>
                  </a:lnTo>
                  <a:lnTo>
                    <a:pt x="3614420" y="93345"/>
                  </a:lnTo>
                  <a:lnTo>
                    <a:pt x="3980815" y="459740"/>
                  </a:lnTo>
                  <a:lnTo>
                    <a:pt x="4569460" y="459740"/>
                  </a:lnTo>
                  <a:lnTo>
                    <a:pt x="4709160" y="320040"/>
                  </a:lnTo>
                  <a:lnTo>
                    <a:pt x="5253990" y="320040"/>
                  </a:lnTo>
                  <a:lnTo>
                    <a:pt x="5471160" y="537210"/>
                  </a:lnTo>
                  <a:lnTo>
                    <a:pt x="5882640" y="537210"/>
                  </a:lnTo>
                  <a:lnTo>
                    <a:pt x="6116321" y="303530"/>
                  </a:lnTo>
                  <a:lnTo>
                    <a:pt x="6583046" y="303530"/>
                  </a:lnTo>
                  <a:lnTo>
                    <a:pt x="6896100" y="615950"/>
                  </a:lnTo>
                  <a:lnTo>
                    <a:pt x="7466330" y="615950"/>
                  </a:lnTo>
                  <a:lnTo>
                    <a:pt x="7873365" y="1023620"/>
                  </a:lnTo>
                  <a:lnTo>
                    <a:pt x="9291955" y="1023620"/>
                  </a:lnTo>
                  <a:lnTo>
                    <a:pt x="9638030" y="1369695"/>
                  </a:lnTo>
                  <a:close/>
                </a:path>
              </a:pathLst>
            </a:custGeom>
            <a:grpFill/>
            <a:ln w="635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86C4A12-E270-B58B-232E-9E246D93F5A0}"/>
                </a:ext>
              </a:extLst>
            </p:cNvPr>
            <p:cNvSpPr/>
            <p:nvPr/>
          </p:nvSpPr>
          <p:spPr>
            <a:xfrm>
              <a:off x="1617344" y="3500754"/>
              <a:ext cx="72390" cy="72390"/>
            </a:xfrm>
            <a:custGeom>
              <a:avLst/>
              <a:gdLst>
                <a:gd name="connsiteX0" fmla="*/ 36195 w 72390"/>
                <a:gd name="connsiteY0" fmla="*/ 72390 h 72390"/>
                <a:gd name="connsiteX1" fmla="*/ 0 w 72390"/>
                <a:gd name="connsiteY1" fmla="*/ 36195 h 72390"/>
                <a:gd name="connsiteX2" fmla="*/ 36195 w 72390"/>
                <a:gd name="connsiteY2" fmla="*/ 0 h 72390"/>
                <a:gd name="connsiteX3" fmla="*/ 7239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15875" y="72390"/>
                    <a:pt x="0" y="55880"/>
                    <a:pt x="0" y="36195"/>
                  </a:cubicBezTo>
                  <a:cubicBezTo>
                    <a:pt x="0" y="15875"/>
                    <a:pt x="16510" y="0"/>
                    <a:pt x="36195" y="0"/>
                  </a:cubicBezTo>
                  <a:cubicBezTo>
                    <a:pt x="55880" y="0"/>
                    <a:pt x="72390" y="16510"/>
                    <a:pt x="72390" y="36195"/>
                  </a:cubicBezTo>
                  <a:cubicBezTo>
                    <a:pt x="72390" y="56515"/>
                    <a:pt x="56515" y="72390"/>
                    <a:pt x="36195" y="72390"/>
                  </a:cubicBezTo>
                  <a:close/>
                </a:path>
              </a:pathLst>
            </a:custGeom>
            <a:grpFill/>
            <a:ln w="635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FD071FC-B67D-6562-0CBD-C3C2449F0810}"/>
                </a:ext>
              </a:extLst>
            </p:cNvPr>
            <p:cNvSpPr/>
            <p:nvPr/>
          </p:nvSpPr>
          <p:spPr>
            <a:xfrm>
              <a:off x="11245532" y="4866322"/>
              <a:ext cx="72389" cy="72389"/>
            </a:xfrm>
            <a:custGeom>
              <a:avLst/>
              <a:gdLst>
                <a:gd name="connsiteX0" fmla="*/ 10477 w 72389"/>
                <a:gd name="connsiteY0" fmla="*/ 61912 h 72389"/>
                <a:gd name="connsiteX1" fmla="*/ 61912 w 72389"/>
                <a:gd name="connsiteY1" fmla="*/ 61912 h 72389"/>
                <a:gd name="connsiteX2" fmla="*/ 61912 w 72389"/>
                <a:gd name="connsiteY2" fmla="*/ 10478 h 72389"/>
                <a:gd name="connsiteX3" fmla="*/ 10477 w 72389"/>
                <a:gd name="connsiteY3" fmla="*/ 10478 h 72389"/>
                <a:gd name="connsiteX4" fmla="*/ 10477 w 72389"/>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10477" y="61912"/>
                  </a:moveTo>
                  <a:cubicBezTo>
                    <a:pt x="24448" y="75882"/>
                    <a:pt x="47942" y="75882"/>
                    <a:pt x="61912" y="61912"/>
                  </a:cubicBezTo>
                  <a:cubicBezTo>
                    <a:pt x="75883" y="47943"/>
                    <a:pt x="75883" y="24448"/>
                    <a:pt x="61912" y="10478"/>
                  </a:cubicBezTo>
                  <a:cubicBezTo>
                    <a:pt x="47942" y="-3493"/>
                    <a:pt x="24448" y="-3493"/>
                    <a:pt x="10477" y="10478"/>
                  </a:cubicBezTo>
                  <a:cubicBezTo>
                    <a:pt x="-3492" y="25082"/>
                    <a:pt x="-3492" y="47943"/>
                    <a:pt x="10477" y="61912"/>
                  </a:cubicBezTo>
                  <a:close/>
                </a:path>
              </a:pathLst>
            </a:custGeom>
            <a:grpFill/>
            <a:ln w="635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90D9187-D575-F7D7-72D5-21D40543DBBA}"/>
                </a:ext>
              </a:extLst>
            </p:cNvPr>
            <p:cNvSpPr/>
            <p:nvPr/>
          </p:nvSpPr>
          <p:spPr>
            <a:xfrm>
              <a:off x="1659889" y="2875914"/>
              <a:ext cx="8722994" cy="848994"/>
            </a:xfrm>
            <a:custGeom>
              <a:avLst/>
              <a:gdLst>
                <a:gd name="connsiteX0" fmla="*/ 4497705 w 8722994"/>
                <a:gd name="connsiteY0" fmla="*/ 848995 h 848994"/>
                <a:gd name="connsiteX1" fmla="*/ 4023360 w 8722994"/>
                <a:gd name="connsiteY1" fmla="*/ 848995 h 848994"/>
                <a:gd name="connsiteX2" fmla="*/ 3702050 w 8722994"/>
                <a:gd name="connsiteY2" fmla="*/ 527685 h 848994"/>
                <a:gd name="connsiteX3" fmla="*/ 2629535 w 8722994"/>
                <a:gd name="connsiteY3" fmla="*/ 527685 h 848994"/>
                <a:gd name="connsiteX4" fmla="*/ 2341245 w 8722994"/>
                <a:gd name="connsiteY4" fmla="*/ 815975 h 848994"/>
                <a:gd name="connsiteX5" fmla="*/ 1978660 w 8722994"/>
                <a:gd name="connsiteY5" fmla="*/ 815975 h 848994"/>
                <a:gd name="connsiteX6" fmla="*/ 1521460 w 8722994"/>
                <a:gd name="connsiteY6" fmla="*/ 358140 h 848994"/>
                <a:gd name="connsiteX7" fmla="*/ 638175 w 8722994"/>
                <a:gd name="connsiteY7" fmla="*/ 358140 h 848994"/>
                <a:gd name="connsiteX8" fmla="*/ 422910 w 8722994"/>
                <a:gd name="connsiteY8" fmla="*/ 143510 h 848994"/>
                <a:gd name="connsiteX9" fmla="*/ 0 w 8722994"/>
                <a:gd name="connsiteY9" fmla="*/ 143510 h 848994"/>
                <a:gd name="connsiteX10" fmla="*/ 0 w 8722994"/>
                <a:gd name="connsiteY10" fmla="*/ 124460 h 848994"/>
                <a:gd name="connsiteX11" fmla="*/ 431165 w 8722994"/>
                <a:gd name="connsiteY11" fmla="*/ 124460 h 848994"/>
                <a:gd name="connsiteX12" fmla="*/ 645795 w 8722994"/>
                <a:gd name="connsiteY12" fmla="*/ 339090 h 848994"/>
                <a:gd name="connsiteX13" fmla="*/ 1529080 w 8722994"/>
                <a:gd name="connsiteY13" fmla="*/ 339090 h 848994"/>
                <a:gd name="connsiteX14" fmla="*/ 1986915 w 8722994"/>
                <a:gd name="connsiteY14" fmla="*/ 796925 h 848994"/>
                <a:gd name="connsiteX15" fmla="*/ 2332990 w 8722994"/>
                <a:gd name="connsiteY15" fmla="*/ 796925 h 848994"/>
                <a:gd name="connsiteX16" fmla="*/ 2621280 w 8722994"/>
                <a:gd name="connsiteY16" fmla="*/ 508000 h 848994"/>
                <a:gd name="connsiteX17" fmla="*/ 3709670 w 8722994"/>
                <a:gd name="connsiteY17" fmla="*/ 508000 h 848994"/>
                <a:gd name="connsiteX18" fmla="*/ 4030980 w 8722994"/>
                <a:gd name="connsiteY18" fmla="*/ 829310 h 848994"/>
                <a:gd name="connsiteX19" fmla="*/ 4489450 w 8722994"/>
                <a:gd name="connsiteY19" fmla="*/ 829310 h 848994"/>
                <a:gd name="connsiteX20" fmla="*/ 4746625 w 8722994"/>
                <a:gd name="connsiteY20" fmla="*/ 572135 h 848994"/>
                <a:gd name="connsiteX21" fmla="*/ 5563870 w 8722994"/>
                <a:gd name="connsiteY21" fmla="*/ 572135 h 848994"/>
                <a:gd name="connsiteX22" fmla="*/ 5801360 w 8722994"/>
                <a:gd name="connsiteY22" fmla="*/ 809625 h 848994"/>
                <a:gd name="connsiteX23" fmla="*/ 6765925 w 8722994"/>
                <a:gd name="connsiteY23" fmla="*/ 809625 h 848994"/>
                <a:gd name="connsiteX24" fmla="*/ 7335520 w 8722994"/>
                <a:gd name="connsiteY24" fmla="*/ 240030 h 848994"/>
                <a:gd name="connsiteX25" fmla="*/ 8468995 w 8722994"/>
                <a:gd name="connsiteY25" fmla="*/ 240030 h 848994"/>
                <a:gd name="connsiteX26" fmla="*/ 8709025 w 8722994"/>
                <a:gd name="connsiteY26" fmla="*/ 0 h 848994"/>
                <a:gd name="connsiteX27" fmla="*/ 8722995 w 8722994"/>
                <a:gd name="connsiteY27" fmla="*/ 13335 h 848994"/>
                <a:gd name="connsiteX28" fmla="*/ 8477250 w 8722994"/>
                <a:gd name="connsiteY28" fmla="*/ 259715 h 848994"/>
                <a:gd name="connsiteX29" fmla="*/ 7343775 w 8722994"/>
                <a:gd name="connsiteY29" fmla="*/ 259715 h 848994"/>
                <a:gd name="connsiteX30" fmla="*/ 6773545 w 8722994"/>
                <a:gd name="connsiteY30" fmla="*/ 829310 h 848994"/>
                <a:gd name="connsiteX31" fmla="*/ 5793741 w 8722994"/>
                <a:gd name="connsiteY31" fmla="*/ 829310 h 848994"/>
                <a:gd name="connsiteX32" fmla="*/ 5556250 w 8722994"/>
                <a:gd name="connsiteY32" fmla="*/ 591820 h 848994"/>
                <a:gd name="connsiteX33" fmla="*/ 4754880 w 8722994"/>
                <a:gd name="connsiteY33" fmla="*/ 591820 h 84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22994" h="848994">
                  <a:moveTo>
                    <a:pt x="4497705" y="848995"/>
                  </a:moveTo>
                  <a:lnTo>
                    <a:pt x="4023360" y="848995"/>
                  </a:lnTo>
                  <a:lnTo>
                    <a:pt x="3702050" y="527685"/>
                  </a:lnTo>
                  <a:lnTo>
                    <a:pt x="2629535" y="527685"/>
                  </a:lnTo>
                  <a:lnTo>
                    <a:pt x="2341245" y="815975"/>
                  </a:lnTo>
                  <a:lnTo>
                    <a:pt x="1978660" y="815975"/>
                  </a:lnTo>
                  <a:lnTo>
                    <a:pt x="1521460" y="358140"/>
                  </a:lnTo>
                  <a:lnTo>
                    <a:pt x="638175" y="358140"/>
                  </a:lnTo>
                  <a:lnTo>
                    <a:pt x="422910" y="143510"/>
                  </a:lnTo>
                  <a:lnTo>
                    <a:pt x="0" y="143510"/>
                  </a:lnTo>
                  <a:lnTo>
                    <a:pt x="0" y="124460"/>
                  </a:lnTo>
                  <a:lnTo>
                    <a:pt x="431165" y="124460"/>
                  </a:lnTo>
                  <a:lnTo>
                    <a:pt x="645795" y="339090"/>
                  </a:lnTo>
                  <a:lnTo>
                    <a:pt x="1529080" y="339090"/>
                  </a:lnTo>
                  <a:lnTo>
                    <a:pt x="1986915" y="796925"/>
                  </a:lnTo>
                  <a:lnTo>
                    <a:pt x="2332990" y="796925"/>
                  </a:lnTo>
                  <a:lnTo>
                    <a:pt x="2621280" y="508000"/>
                  </a:lnTo>
                  <a:lnTo>
                    <a:pt x="3709670" y="508000"/>
                  </a:lnTo>
                  <a:lnTo>
                    <a:pt x="4030980" y="829310"/>
                  </a:lnTo>
                  <a:lnTo>
                    <a:pt x="4489450" y="829310"/>
                  </a:lnTo>
                  <a:lnTo>
                    <a:pt x="4746625" y="572135"/>
                  </a:lnTo>
                  <a:lnTo>
                    <a:pt x="5563870" y="572135"/>
                  </a:lnTo>
                  <a:lnTo>
                    <a:pt x="5801360" y="809625"/>
                  </a:lnTo>
                  <a:lnTo>
                    <a:pt x="6765925" y="809625"/>
                  </a:lnTo>
                  <a:lnTo>
                    <a:pt x="7335520" y="240030"/>
                  </a:lnTo>
                  <a:lnTo>
                    <a:pt x="8468995" y="240030"/>
                  </a:lnTo>
                  <a:lnTo>
                    <a:pt x="8709025" y="0"/>
                  </a:lnTo>
                  <a:lnTo>
                    <a:pt x="8722995" y="13335"/>
                  </a:lnTo>
                  <a:lnTo>
                    <a:pt x="8477250" y="259715"/>
                  </a:lnTo>
                  <a:lnTo>
                    <a:pt x="7343775" y="259715"/>
                  </a:lnTo>
                  <a:lnTo>
                    <a:pt x="6773545" y="829310"/>
                  </a:lnTo>
                  <a:lnTo>
                    <a:pt x="5793741" y="829310"/>
                  </a:lnTo>
                  <a:lnTo>
                    <a:pt x="5556250" y="591820"/>
                  </a:lnTo>
                  <a:lnTo>
                    <a:pt x="4754880" y="591820"/>
                  </a:lnTo>
                  <a:close/>
                </a:path>
              </a:pathLst>
            </a:custGeom>
            <a:grpFill/>
            <a:ln w="635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B6C54D8-7CD0-8C7E-9D83-1AAC085770B5}"/>
                </a:ext>
              </a:extLst>
            </p:cNvPr>
            <p:cNvSpPr/>
            <p:nvPr/>
          </p:nvSpPr>
          <p:spPr>
            <a:xfrm>
              <a:off x="1625600" y="2973704"/>
              <a:ext cx="72389" cy="72390"/>
            </a:xfrm>
            <a:custGeom>
              <a:avLst/>
              <a:gdLst>
                <a:gd name="connsiteX0" fmla="*/ 36195 w 72389"/>
                <a:gd name="connsiteY0" fmla="*/ 72390 h 72390"/>
                <a:gd name="connsiteX1" fmla="*/ 0 w 72389"/>
                <a:gd name="connsiteY1" fmla="*/ 36195 h 72390"/>
                <a:gd name="connsiteX2" fmla="*/ 36195 w 72389"/>
                <a:gd name="connsiteY2" fmla="*/ 0 h 72390"/>
                <a:gd name="connsiteX3" fmla="*/ 72390 w 72389"/>
                <a:gd name="connsiteY3" fmla="*/ 36195 h 72390"/>
                <a:gd name="connsiteX4" fmla="*/ 36195 w 72389"/>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36195" y="72390"/>
                  </a:moveTo>
                  <a:cubicBezTo>
                    <a:pt x="15875" y="72390"/>
                    <a:pt x="0" y="55880"/>
                    <a:pt x="0" y="36195"/>
                  </a:cubicBezTo>
                  <a:cubicBezTo>
                    <a:pt x="0" y="15875"/>
                    <a:pt x="16510" y="0"/>
                    <a:pt x="36195" y="0"/>
                  </a:cubicBezTo>
                  <a:cubicBezTo>
                    <a:pt x="55880"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71E3198-6EBF-FD7F-A2A8-6AA5FAC8A1D8}"/>
                </a:ext>
              </a:extLst>
            </p:cNvPr>
            <p:cNvSpPr/>
            <p:nvPr/>
          </p:nvSpPr>
          <p:spPr>
            <a:xfrm>
              <a:off x="10338752" y="2847657"/>
              <a:ext cx="72389" cy="72390"/>
            </a:xfrm>
            <a:custGeom>
              <a:avLst/>
              <a:gdLst>
                <a:gd name="connsiteX0" fmla="*/ 61913 w 72389"/>
                <a:gd name="connsiteY0" fmla="*/ 61913 h 72390"/>
                <a:gd name="connsiteX1" fmla="*/ 61913 w 72389"/>
                <a:gd name="connsiteY1" fmla="*/ 10478 h 72390"/>
                <a:gd name="connsiteX2" fmla="*/ 10478 w 72389"/>
                <a:gd name="connsiteY2" fmla="*/ 10478 h 72390"/>
                <a:gd name="connsiteX3" fmla="*/ 10478 w 72389"/>
                <a:gd name="connsiteY3" fmla="*/ 61913 h 72390"/>
                <a:gd name="connsiteX4" fmla="*/ 61913 w 72389"/>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61913" y="61913"/>
                  </a:moveTo>
                  <a:cubicBezTo>
                    <a:pt x="75882" y="47943"/>
                    <a:pt x="75882" y="24447"/>
                    <a:pt x="61913" y="10478"/>
                  </a:cubicBezTo>
                  <a:cubicBezTo>
                    <a:pt x="47942" y="-3493"/>
                    <a:pt x="24448" y="-3493"/>
                    <a:pt x="10478" y="10478"/>
                  </a:cubicBezTo>
                  <a:cubicBezTo>
                    <a:pt x="-3493" y="24447"/>
                    <a:pt x="-3493" y="47307"/>
                    <a:pt x="10478" y="61913"/>
                  </a:cubicBezTo>
                  <a:cubicBezTo>
                    <a:pt x="24448" y="75882"/>
                    <a:pt x="47307" y="75882"/>
                    <a:pt x="61913" y="61913"/>
                  </a:cubicBezTo>
                  <a:close/>
                </a:path>
              </a:pathLst>
            </a:custGeom>
            <a:grpFill/>
            <a:ln w="635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C878C2B-3CEA-F280-EB2C-B5F92F17BA52}"/>
                </a:ext>
              </a:extLst>
            </p:cNvPr>
            <p:cNvSpPr/>
            <p:nvPr/>
          </p:nvSpPr>
          <p:spPr>
            <a:xfrm>
              <a:off x="1682114" y="3163570"/>
              <a:ext cx="1908810" cy="652779"/>
            </a:xfrm>
            <a:custGeom>
              <a:avLst/>
              <a:gdLst>
                <a:gd name="connsiteX0" fmla="*/ 1894840 w 1908810"/>
                <a:gd name="connsiteY0" fmla="*/ 652780 h 652779"/>
                <a:gd name="connsiteX1" fmla="*/ 1513205 w 1908810"/>
                <a:gd name="connsiteY1" fmla="*/ 270510 h 652779"/>
                <a:gd name="connsiteX2" fmla="*/ 587375 w 1908810"/>
                <a:gd name="connsiteY2" fmla="*/ 270510 h 652779"/>
                <a:gd name="connsiteX3" fmla="*/ 335915 w 1908810"/>
                <a:gd name="connsiteY3" fmla="*/ 19050 h 652779"/>
                <a:gd name="connsiteX4" fmla="*/ 0 w 1908810"/>
                <a:gd name="connsiteY4" fmla="*/ 19050 h 652779"/>
                <a:gd name="connsiteX5" fmla="*/ 0 w 1908810"/>
                <a:gd name="connsiteY5" fmla="*/ 0 h 652779"/>
                <a:gd name="connsiteX6" fmla="*/ 344170 w 1908810"/>
                <a:gd name="connsiteY6" fmla="*/ 0 h 652779"/>
                <a:gd name="connsiteX7" fmla="*/ 595630 w 1908810"/>
                <a:gd name="connsiteY7" fmla="*/ 251460 h 652779"/>
                <a:gd name="connsiteX8" fmla="*/ 1520825 w 1908810"/>
                <a:gd name="connsiteY8" fmla="*/ 251460 h 652779"/>
                <a:gd name="connsiteX9" fmla="*/ 1908810 w 1908810"/>
                <a:gd name="connsiteY9" fmla="*/ 638810 h 65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8810" h="652779">
                  <a:moveTo>
                    <a:pt x="1894840" y="652780"/>
                  </a:moveTo>
                  <a:lnTo>
                    <a:pt x="1513205" y="270510"/>
                  </a:lnTo>
                  <a:lnTo>
                    <a:pt x="587375" y="270510"/>
                  </a:lnTo>
                  <a:lnTo>
                    <a:pt x="335915" y="19050"/>
                  </a:lnTo>
                  <a:lnTo>
                    <a:pt x="0" y="19050"/>
                  </a:lnTo>
                  <a:lnTo>
                    <a:pt x="0" y="0"/>
                  </a:lnTo>
                  <a:lnTo>
                    <a:pt x="344170" y="0"/>
                  </a:lnTo>
                  <a:lnTo>
                    <a:pt x="595630" y="251460"/>
                  </a:lnTo>
                  <a:lnTo>
                    <a:pt x="1520825" y="251460"/>
                  </a:lnTo>
                  <a:lnTo>
                    <a:pt x="1908810" y="638810"/>
                  </a:lnTo>
                  <a:close/>
                </a:path>
              </a:pathLst>
            </a:custGeom>
            <a:grpFill/>
            <a:ln w="635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17AA8E6-F25A-65E8-BAD5-68410029E718}"/>
                </a:ext>
              </a:extLst>
            </p:cNvPr>
            <p:cNvSpPr/>
            <p:nvPr/>
          </p:nvSpPr>
          <p:spPr>
            <a:xfrm>
              <a:off x="1647825" y="3136900"/>
              <a:ext cx="72389" cy="72389"/>
            </a:xfrm>
            <a:custGeom>
              <a:avLst/>
              <a:gdLst>
                <a:gd name="connsiteX0" fmla="*/ 36195 w 72389"/>
                <a:gd name="connsiteY0" fmla="*/ 72390 h 72389"/>
                <a:gd name="connsiteX1" fmla="*/ 0 w 72389"/>
                <a:gd name="connsiteY1" fmla="*/ 36195 h 72389"/>
                <a:gd name="connsiteX2" fmla="*/ 36195 w 72389"/>
                <a:gd name="connsiteY2" fmla="*/ 0 h 72389"/>
                <a:gd name="connsiteX3" fmla="*/ 72390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16510" y="72390"/>
                    <a:pt x="0" y="55880"/>
                    <a:pt x="0" y="36195"/>
                  </a:cubicBezTo>
                  <a:cubicBezTo>
                    <a:pt x="0" y="15875"/>
                    <a:pt x="16510" y="0"/>
                    <a:pt x="36195" y="0"/>
                  </a:cubicBezTo>
                  <a:cubicBezTo>
                    <a:pt x="56515" y="0"/>
                    <a:pt x="72390" y="16510"/>
                    <a:pt x="72390" y="36195"/>
                  </a:cubicBezTo>
                  <a:cubicBezTo>
                    <a:pt x="72390" y="56515"/>
                    <a:pt x="55880" y="72390"/>
                    <a:pt x="36195" y="72390"/>
                  </a:cubicBezTo>
                  <a:close/>
                </a:path>
              </a:pathLst>
            </a:custGeom>
            <a:grpFill/>
            <a:ln w="635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D172306-9F38-92A4-6E2E-A9F3C1407BDD}"/>
                </a:ext>
              </a:extLst>
            </p:cNvPr>
            <p:cNvSpPr/>
            <p:nvPr/>
          </p:nvSpPr>
          <p:spPr>
            <a:xfrm>
              <a:off x="3546316" y="3772217"/>
              <a:ext cx="72866" cy="72389"/>
            </a:xfrm>
            <a:custGeom>
              <a:avLst/>
              <a:gdLst>
                <a:gd name="connsiteX0" fmla="*/ 10954 w 72866"/>
                <a:gd name="connsiteY0" fmla="*/ 61912 h 72389"/>
                <a:gd name="connsiteX1" fmla="*/ 62389 w 72866"/>
                <a:gd name="connsiteY1" fmla="*/ 61912 h 72389"/>
                <a:gd name="connsiteX2" fmla="*/ 62389 w 72866"/>
                <a:gd name="connsiteY2" fmla="*/ 10478 h 72389"/>
                <a:gd name="connsiteX3" fmla="*/ 10954 w 72866"/>
                <a:gd name="connsiteY3" fmla="*/ 10478 h 72389"/>
                <a:gd name="connsiteX4" fmla="*/ 10954 w 72866"/>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 h="72389">
                  <a:moveTo>
                    <a:pt x="10954" y="61912"/>
                  </a:moveTo>
                  <a:cubicBezTo>
                    <a:pt x="24924" y="75882"/>
                    <a:pt x="47784" y="75882"/>
                    <a:pt x="62389" y="61912"/>
                  </a:cubicBezTo>
                  <a:cubicBezTo>
                    <a:pt x="76359" y="47942"/>
                    <a:pt x="76359" y="25082"/>
                    <a:pt x="62389" y="10478"/>
                  </a:cubicBezTo>
                  <a:cubicBezTo>
                    <a:pt x="48418" y="-3493"/>
                    <a:pt x="24924" y="-3493"/>
                    <a:pt x="10954" y="10478"/>
                  </a:cubicBezTo>
                  <a:cubicBezTo>
                    <a:pt x="-3651" y="24448"/>
                    <a:pt x="-3651" y="47307"/>
                    <a:pt x="10954" y="61912"/>
                  </a:cubicBezTo>
                  <a:close/>
                </a:path>
              </a:pathLst>
            </a:custGeom>
            <a:grpFill/>
            <a:ln w="635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D5CB904-8790-E998-255D-A33070F9B624}"/>
                </a:ext>
              </a:extLst>
            </p:cNvPr>
            <p:cNvSpPr/>
            <p:nvPr/>
          </p:nvSpPr>
          <p:spPr>
            <a:xfrm>
              <a:off x="3462654" y="3192779"/>
              <a:ext cx="3832225" cy="347345"/>
            </a:xfrm>
            <a:custGeom>
              <a:avLst/>
              <a:gdLst>
                <a:gd name="connsiteX0" fmla="*/ 2618740 w 3832225"/>
                <a:gd name="connsiteY0" fmla="*/ 347345 h 347345"/>
                <a:gd name="connsiteX1" fmla="*/ 2189480 w 3832225"/>
                <a:gd name="connsiteY1" fmla="*/ 347345 h 347345"/>
                <a:gd name="connsiteX2" fmla="*/ 1861820 w 3832225"/>
                <a:gd name="connsiteY2" fmla="*/ 19685 h 347345"/>
                <a:gd name="connsiteX3" fmla="*/ 796925 w 3832225"/>
                <a:gd name="connsiteY3" fmla="*/ 19685 h 347345"/>
                <a:gd name="connsiteX4" fmla="*/ 510540 w 3832225"/>
                <a:gd name="connsiteY4" fmla="*/ 305435 h 347345"/>
                <a:gd name="connsiteX5" fmla="*/ 273050 w 3832225"/>
                <a:gd name="connsiteY5" fmla="*/ 305435 h 347345"/>
                <a:gd name="connsiteX6" fmla="*/ 0 w 3832225"/>
                <a:gd name="connsiteY6" fmla="*/ 33020 h 347345"/>
                <a:gd name="connsiteX7" fmla="*/ 13970 w 3832225"/>
                <a:gd name="connsiteY7" fmla="*/ 19050 h 347345"/>
                <a:gd name="connsiteX8" fmla="*/ 280670 w 3832225"/>
                <a:gd name="connsiteY8" fmla="*/ 286385 h 347345"/>
                <a:gd name="connsiteX9" fmla="*/ 502920 w 3832225"/>
                <a:gd name="connsiteY9" fmla="*/ 286385 h 347345"/>
                <a:gd name="connsiteX10" fmla="*/ 789305 w 3832225"/>
                <a:gd name="connsiteY10" fmla="*/ 0 h 347345"/>
                <a:gd name="connsiteX11" fmla="*/ 1869440 w 3832225"/>
                <a:gd name="connsiteY11" fmla="*/ 0 h 347345"/>
                <a:gd name="connsiteX12" fmla="*/ 2197100 w 3832225"/>
                <a:gd name="connsiteY12" fmla="*/ 327660 h 347345"/>
                <a:gd name="connsiteX13" fmla="*/ 2610485 w 3832225"/>
                <a:gd name="connsiteY13" fmla="*/ 327660 h 347345"/>
                <a:gd name="connsiteX14" fmla="*/ 2928620 w 3832225"/>
                <a:gd name="connsiteY14" fmla="*/ 10160 h 347345"/>
                <a:gd name="connsiteX15" fmla="*/ 3832226 w 3832225"/>
                <a:gd name="connsiteY15" fmla="*/ 10160 h 347345"/>
                <a:gd name="connsiteX16" fmla="*/ 3832226 w 3832225"/>
                <a:gd name="connsiteY16" fmla="*/ 29210 h 347345"/>
                <a:gd name="connsiteX17" fmla="*/ 2936240 w 3832225"/>
                <a:gd name="connsiteY17" fmla="*/ 29210 h 34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2225" h="347345">
                  <a:moveTo>
                    <a:pt x="2618740" y="347345"/>
                  </a:moveTo>
                  <a:lnTo>
                    <a:pt x="2189480" y="347345"/>
                  </a:lnTo>
                  <a:lnTo>
                    <a:pt x="1861820" y="19685"/>
                  </a:lnTo>
                  <a:lnTo>
                    <a:pt x="796925" y="19685"/>
                  </a:lnTo>
                  <a:lnTo>
                    <a:pt x="510540" y="305435"/>
                  </a:lnTo>
                  <a:lnTo>
                    <a:pt x="273050" y="305435"/>
                  </a:lnTo>
                  <a:lnTo>
                    <a:pt x="0" y="33020"/>
                  </a:lnTo>
                  <a:lnTo>
                    <a:pt x="13970" y="19050"/>
                  </a:lnTo>
                  <a:lnTo>
                    <a:pt x="280670" y="286385"/>
                  </a:lnTo>
                  <a:lnTo>
                    <a:pt x="502920" y="286385"/>
                  </a:lnTo>
                  <a:lnTo>
                    <a:pt x="789305" y="0"/>
                  </a:lnTo>
                  <a:lnTo>
                    <a:pt x="1869440" y="0"/>
                  </a:lnTo>
                  <a:lnTo>
                    <a:pt x="2197100" y="327660"/>
                  </a:lnTo>
                  <a:lnTo>
                    <a:pt x="2610485" y="327660"/>
                  </a:lnTo>
                  <a:lnTo>
                    <a:pt x="2928620" y="10160"/>
                  </a:lnTo>
                  <a:lnTo>
                    <a:pt x="3832226" y="10160"/>
                  </a:lnTo>
                  <a:lnTo>
                    <a:pt x="3832226" y="29210"/>
                  </a:lnTo>
                  <a:lnTo>
                    <a:pt x="2936240" y="29210"/>
                  </a:lnTo>
                  <a:close/>
                </a:path>
              </a:pathLst>
            </a:custGeom>
            <a:grpFill/>
            <a:ln w="635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FC90FEA-7F46-942D-F4A6-0FB94505D063}"/>
                </a:ext>
              </a:extLst>
            </p:cNvPr>
            <p:cNvSpPr/>
            <p:nvPr/>
          </p:nvSpPr>
          <p:spPr>
            <a:xfrm>
              <a:off x="3434397" y="3184207"/>
              <a:ext cx="72389" cy="72390"/>
            </a:xfrm>
            <a:custGeom>
              <a:avLst/>
              <a:gdLst>
                <a:gd name="connsiteX0" fmla="*/ 10478 w 72389"/>
                <a:gd name="connsiteY0" fmla="*/ 61913 h 72390"/>
                <a:gd name="connsiteX1" fmla="*/ 10478 w 72389"/>
                <a:gd name="connsiteY1" fmla="*/ 10478 h 72390"/>
                <a:gd name="connsiteX2" fmla="*/ 61912 w 72389"/>
                <a:gd name="connsiteY2" fmla="*/ 10478 h 72390"/>
                <a:gd name="connsiteX3" fmla="*/ 61912 w 72389"/>
                <a:gd name="connsiteY3" fmla="*/ 61913 h 72390"/>
                <a:gd name="connsiteX4" fmla="*/ 10478 w 72389"/>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10478" y="61913"/>
                  </a:moveTo>
                  <a:cubicBezTo>
                    <a:pt x="-3493" y="47943"/>
                    <a:pt x="-3493" y="24447"/>
                    <a:pt x="10478" y="10478"/>
                  </a:cubicBezTo>
                  <a:cubicBezTo>
                    <a:pt x="24448" y="-3493"/>
                    <a:pt x="47943" y="-3493"/>
                    <a:pt x="61912" y="10478"/>
                  </a:cubicBezTo>
                  <a:cubicBezTo>
                    <a:pt x="75882" y="24447"/>
                    <a:pt x="75882" y="47307"/>
                    <a:pt x="61912" y="61913"/>
                  </a:cubicBezTo>
                  <a:cubicBezTo>
                    <a:pt x="47943" y="75883"/>
                    <a:pt x="25082" y="75883"/>
                    <a:pt x="10478" y="61913"/>
                  </a:cubicBezTo>
                  <a:close/>
                </a:path>
              </a:pathLst>
            </a:custGeom>
            <a:grpFill/>
            <a:ln w="635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FF12FCD-A8A7-39D7-42E9-867F1AE65B5F}"/>
                </a:ext>
              </a:extLst>
            </p:cNvPr>
            <p:cNvSpPr/>
            <p:nvPr/>
          </p:nvSpPr>
          <p:spPr>
            <a:xfrm>
              <a:off x="7256780" y="3176270"/>
              <a:ext cx="72389" cy="72389"/>
            </a:xfrm>
            <a:custGeom>
              <a:avLst/>
              <a:gdLst>
                <a:gd name="connsiteX0" fmla="*/ 36195 w 72389"/>
                <a:gd name="connsiteY0" fmla="*/ 72390 h 72389"/>
                <a:gd name="connsiteX1" fmla="*/ 72389 w 72389"/>
                <a:gd name="connsiteY1" fmla="*/ 36195 h 72389"/>
                <a:gd name="connsiteX2" fmla="*/ 36195 w 72389"/>
                <a:gd name="connsiteY2" fmla="*/ 0 h 72389"/>
                <a:gd name="connsiteX3" fmla="*/ 0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56514" y="72390"/>
                    <a:pt x="72389" y="55880"/>
                    <a:pt x="72389" y="36195"/>
                  </a:cubicBezTo>
                  <a:cubicBezTo>
                    <a:pt x="72389" y="15875"/>
                    <a:pt x="55880" y="0"/>
                    <a:pt x="36195" y="0"/>
                  </a:cubicBezTo>
                  <a:cubicBezTo>
                    <a:pt x="16510" y="0"/>
                    <a:pt x="0" y="16510"/>
                    <a:pt x="0" y="36195"/>
                  </a:cubicBezTo>
                  <a:cubicBezTo>
                    <a:pt x="0" y="56515"/>
                    <a:pt x="15875" y="72390"/>
                    <a:pt x="36195" y="72390"/>
                  </a:cubicBezTo>
                  <a:close/>
                </a:path>
              </a:pathLst>
            </a:custGeom>
            <a:grpFill/>
            <a:ln w="635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CEE34BD-82BD-0795-ED91-9F409BB24622}"/>
                </a:ext>
              </a:extLst>
            </p:cNvPr>
            <p:cNvSpPr/>
            <p:nvPr/>
          </p:nvSpPr>
          <p:spPr>
            <a:xfrm>
              <a:off x="3779520" y="2981325"/>
              <a:ext cx="989964" cy="212089"/>
            </a:xfrm>
            <a:custGeom>
              <a:avLst/>
              <a:gdLst>
                <a:gd name="connsiteX0" fmla="*/ 258445 w 989964"/>
                <a:gd name="connsiteY0" fmla="*/ 212090 h 212089"/>
                <a:gd name="connsiteX1" fmla="*/ 0 w 989964"/>
                <a:gd name="connsiteY1" fmla="*/ 212090 h 212089"/>
                <a:gd name="connsiteX2" fmla="*/ 0 w 989964"/>
                <a:gd name="connsiteY2" fmla="*/ 193040 h 212089"/>
                <a:gd name="connsiteX3" fmla="*/ 250190 w 989964"/>
                <a:gd name="connsiteY3" fmla="*/ 193040 h 212089"/>
                <a:gd name="connsiteX4" fmla="*/ 442595 w 989964"/>
                <a:gd name="connsiteY4" fmla="*/ 0 h 212089"/>
                <a:gd name="connsiteX5" fmla="*/ 989965 w 989964"/>
                <a:gd name="connsiteY5" fmla="*/ 0 h 212089"/>
                <a:gd name="connsiteX6" fmla="*/ 989965 w 989964"/>
                <a:gd name="connsiteY6" fmla="*/ 19685 h 212089"/>
                <a:gd name="connsiteX7" fmla="*/ 450850 w 989964"/>
                <a:gd name="connsiteY7" fmla="*/ 19685 h 21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964" h="212089">
                  <a:moveTo>
                    <a:pt x="258445" y="212090"/>
                  </a:moveTo>
                  <a:lnTo>
                    <a:pt x="0" y="212090"/>
                  </a:lnTo>
                  <a:lnTo>
                    <a:pt x="0" y="193040"/>
                  </a:lnTo>
                  <a:lnTo>
                    <a:pt x="250190" y="193040"/>
                  </a:lnTo>
                  <a:lnTo>
                    <a:pt x="442595" y="0"/>
                  </a:lnTo>
                  <a:lnTo>
                    <a:pt x="989965" y="0"/>
                  </a:lnTo>
                  <a:lnTo>
                    <a:pt x="989965" y="19685"/>
                  </a:lnTo>
                  <a:lnTo>
                    <a:pt x="450850" y="19685"/>
                  </a:lnTo>
                  <a:close/>
                </a:path>
              </a:pathLst>
            </a:custGeom>
            <a:grpFill/>
            <a:ln w="635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6AD7339-5170-D325-964E-C72FD8F1B195}"/>
                </a:ext>
              </a:extLst>
            </p:cNvPr>
            <p:cNvSpPr/>
            <p:nvPr/>
          </p:nvSpPr>
          <p:spPr>
            <a:xfrm>
              <a:off x="3744595" y="3147695"/>
              <a:ext cx="72407" cy="72389"/>
            </a:xfrm>
            <a:custGeom>
              <a:avLst/>
              <a:gdLst>
                <a:gd name="connsiteX0" fmla="*/ 36195 w 72407"/>
                <a:gd name="connsiteY0" fmla="*/ 72390 h 72389"/>
                <a:gd name="connsiteX1" fmla="*/ 0 w 72407"/>
                <a:gd name="connsiteY1" fmla="*/ 36195 h 72389"/>
                <a:gd name="connsiteX2" fmla="*/ 36195 w 72407"/>
                <a:gd name="connsiteY2" fmla="*/ 0 h 72389"/>
                <a:gd name="connsiteX3" fmla="*/ 72390 w 72407"/>
                <a:gd name="connsiteY3" fmla="*/ 36195 h 72389"/>
                <a:gd name="connsiteX4" fmla="*/ 36195 w 72407"/>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7" h="72389">
                  <a:moveTo>
                    <a:pt x="36195" y="72390"/>
                  </a:moveTo>
                  <a:cubicBezTo>
                    <a:pt x="15875" y="72390"/>
                    <a:pt x="0" y="55880"/>
                    <a:pt x="0" y="36195"/>
                  </a:cubicBezTo>
                  <a:cubicBezTo>
                    <a:pt x="0" y="15875"/>
                    <a:pt x="16510" y="0"/>
                    <a:pt x="36195" y="0"/>
                  </a:cubicBezTo>
                  <a:cubicBezTo>
                    <a:pt x="55880" y="0"/>
                    <a:pt x="72390" y="16510"/>
                    <a:pt x="72390" y="36195"/>
                  </a:cubicBezTo>
                  <a:cubicBezTo>
                    <a:pt x="73025" y="55880"/>
                    <a:pt x="56515" y="72390"/>
                    <a:pt x="36195" y="72390"/>
                  </a:cubicBezTo>
                  <a:close/>
                </a:path>
              </a:pathLst>
            </a:custGeom>
            <a:grpFill/>
            <a:ln w="635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104E328-0565-2C90-4274-F49C08BD18E4}"/>
                </a:ext>
              </a:extLst>
            </p:cNvPr>
            <p:cNvSpPr/>
            <p:nvPr/>
          </p:nvSpPr>
          <p:spPr>
            <a:xfrm>
              <a:off x="4731384" y="2955289"/>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6515" y="72390"/>
                    <a:pt x="72390" y="55880"/>
                    <a:pt x="72390" y="36195"/>
                  </a:cubicBezTo>
                  <a:cubicBezTo>
                    <a:pt x="72390" y="15875"/>
                    <a:pt x="56515"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1A22FB7-A7AA-B03B-DDCD-B9AE1303F654}"/>
                </a:ext>
              </a:extLst>
            </p:cNvPr>
            <p:cNvSpPr/>
            <p:nvPr/>
          </p:nvSpPr>
          <p:spPr>
            <a:xfrm>
              <a:off x="5838190" y="1579880"/>
              <a:ext cx="5415915" cy="1725294"/>
            </a:xfrm>
            <a:custGeom>
              <a:avLst/>
              <a:gdLst>
                <a:gd name="connsiteX0" fmla="*/ 13335 w 5415915"/>
                <a:gd name="connsiteY0" fmla="*/ 1725295 h 1725294"/>
                <a:gd name="connsiteX1" fmla="*/ 0 w 5415915"/>
                <a:gd name="connsiteY1" fmla="*/ 1711960 h 1725294"/>
                <a:gd name="connsiteX2" fmla="*/ 523875 w 5415915"/>
                <a:gd name="connsiteY2" fmla="*/ 1187450 h 1725294"/>
                <a:gd name="connsiteX3" fmla="*/ 2160905 w 5415915"/>
                <a:gd name="connsiteY3" fmla="*/ 1187450 h 1725294"/>
                <a:gd name="connsiteX4" fmla="*/ 2621280 w 5415915"/>
                <a:gd name="connsiteY4" fmla="*/ 727710 h 1725294"/>
                <a:gd name="connsiteX5" fmla="*/ 3552190 w 5415915"/>
                <a:gd name="connsiteY5" fmla="*/ 727710 h 1725294"/>
                <a:gd name="connsiteX6" fmla="*/ 3926840 w 5415915"/>
                <a:gd name="connsiteY6" fmla="*/ 353060 h 1725294"/>
                <a:gd name="connsiteX7" fmla="*/ 4408170 w 5415915"/>
                <a:gd name="connsiteY7" fmla="*/ 353060 h 1725294"/>
                <a:gd name="connsiteX8" fmla="*/ 4761230 w 5415915"/>
                <a:gd name="connsiteY8" fmla="*/ 0 h 1725294"/>
                <a:gd name="connsiteX9" fmla="*/ 5415915 w 5415915"/>
                <a:gd name="connsiteY9" fmla="*/ 0 h 1725294"/>
                <a:gd name="connsiteX10" fmla="*/ 5415915 w 5415915"/>
                <a:gd name="connsiteY10" fmla="*/ 19050 h 1725294"/>
                <a:gd name="connsiteX11" fmla="*/ 4769485 w 5415915"/>
                <a:gd name="connsiteY11" fmla="*/ 19050 h 1725294"/>
                <a:gd name="connsiteX12" fmla="*/ 4416425 w 5415915"/>
                <a:gd name="connsiteY12" fmla="*/ 372110 h 1725294"/>
                <a:gd name="connsiteX13" fmla="*/ 3934460 w 5415915"/>
                <a:gd name="connsiteY13" fmla="*/ 372110 h 1725294"/>
                <a:gd name="connsiteX14" fmla="*/ 3560445 w 5415915"/>
                <a:gd name="connsiteY14" fmla="*/ 746760 h 1725294"/>
                <a:gd name="connsiteX15" fmla="*/ 2629535 w 5415915"/>
                <a:gd name="connsiteY15" fmla="*/ 746760 h 1725294"/>
                <a:gd name="connsiteX16" fmla="*/ 2169160 w 5415915"/>
                <a:gd name="connsiteY16" fmla="*/ 1207135 h 1725294"/>
                <a:gd name="connsiteX17" fmla="*/ 532130 w 5415915"/>
                <a:gd name="connsiteY17" fmla="*/ 1207135 h 172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915" h="1725294">
                  <a:moveTo>
                    <a:pt x="13335" y="1725295"/>
                  </a:moveTo>
                  <a:lnTo>
                    <a:pt x="0" y="1711960"/>
                  </a:lnTo>
                  <a:lnTo>
                    <a:pt x="523875" y="1187450"/>
                  </a:lnTo>
                  <a:lnTo>
                    <a:pt x="2160905" y="1187450"/>
                  </a:lnTo>
                  <a:lnTo>
                    <a:pt x="2621280" y="727710"/>
                  </a:lnTo>
                  <a:lnTo>
                    <a:pt x="3552190" y="727710"/>
                  </a:lnTo>
                  <a:lnTo>
                    <a:pt x="3926840" y="353060"/>
                  </a:lnTo>
                  <a:lnTo>
                    <a:pt x="4408170" y="353060"/>
                  </a:lnTo>
                  <a:lnTo>
                    <a:pt x="4761230" y="0"/>
                  </a:lnTo>
                  <a:lnTo>
                    <a:pt x="5415915" y="0"/>
                  </a:lnTo>
                  <a:lnTo>
                    <a:pt x="5415915" y="19050"/>
                  </a:lnTo>
                  <a:lnTo>
                    <a:pt x="4769485" y="19050"/>
                  </a:lnTo>
                  <a:lnTo>
                    <a:pt x="4416425" y="372110"/>
                  </a:lnTo>
                  <a:lnTo>
                    <a:pt x="3934460" y="372110"/>
                  </a:lnTo>
                  <a:lnTo>
                    <a:pt x="3560445" y="746760"/>
                  </a:lnTo>
                  <a:lnTo>
                    <a:pt x="2629535" y="746760"/>
                  </a:lnTo>
                  <a:lnTo>
                    <a:pt x="2169160" y="1207135"/>
                  </a:lnTo>
                  <a:lnTo>
                    <a:pt x="532130" y="1207135"/>
                  </a:lnTo>
                  <a:close/>
                </a:path>
              </a:pathLst>
            </a:custGeom>
            <a:grpFill/>
            <a:ln w="635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04D55EF-9D71-3978-8B65-A6BED3674F14}"/>
                </a:ext>
              </a:extLst>
            </p:cNvPr>
            <p:cNvSpPr/>
            <p:nvPr/>
          </p:nvSpPr>
          <p:spPr>
            <a:xfrm>
              <a:off x="5809932" y="3261042"/>
              <a:ext cx="72390" cy="72389"/>
            </a:xfrm>
            <a:custGeom>
              <a:avLst/>
              <a:gdLst>
                <a:gd name="connsiteX0" fmla="*/ 61913 w 72390"/>
                <a:gd name="connsiteY0" fmla="*/ 61912 h 72389"/>
                <a:gd name="connsiteX1" fmla="*/ 10477 w 72390"/>
                <a:gd name="connsiteY1" fmla="*/ 61912 h 72389"/>
                <a:gd name="connsiteX2" fmla="*/ 10477 w 72390"/>
                <a:gd name="connsiteY2" fmla="*/ 10478 h 72389"/>
                <a:gd name="connsiteX3" fmla="*/ 61913 w 72390"/>
                <a:gd name="connsiteY3" fmla="*/ 10478 h 72389"/>
                <a:gd name="connsiteX4" fmla="*/ 61913 w 72390"/>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61913" y="61912"/>
                  </a:moveTo>
                  <a:cubicBezTo>
                    <a:pt x="47942" y="75882"/>
                    <a:pt x="24447" y="75882"/>
                    <a:pt x="10477" y="61912"/>
                  </a:cubicBezTo>
                  <a:cubicBezTo>
                    <a:pt x="-3492" y="47942"/>
                    <a:pt x="-3492" y="25082"/>
                    <a:pt x="10477" y="10478"/>
                  </a:cubicBezTo>
                  <a:cubicBezTo>
                    <a:pt x="24447" y="-3493"/>
                    <a:pt x="47308" y="-3493"/>
                    <a:pt x="61913" y="10478"/>
                  </a:cubicBezTo>
                  <a:cubicBezTo>
                    <a:pt x="75883" y="24448"/>
                    <a:pt x="75883" y="47942"/>
                    <a:pt x="61913" y="61912"/>
                  </a:cubicBezTo>
                  <a:close/>
                </a:path>
              </a:pathLst>
            </a:custGeom>
            <a:grpFill/>
            <a:ln w="635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6BA7845-2E4F-E5BD-A832-101A927D7431}"/>
                </a:ext>
              </a:extLst>
            </p:cNvPr>
            <p:cNvSpPr/>
            <p:nvPr/>
          </p:nvSpPr>
          <p:spPr>
            <a:xfrm>
              <a:off x="11215987" y="1553210"/>
              <a:ext cx="72407" cy="72389"/>
            </a:xfrm>
            <a:custGeom>
              <a:avLst/>
              <a:gdLst>
                <a:gd name="connsiteX0" fmla="*/ 36212 w 72407"/>
                <a:gd name="connsiteY0" fmla="*/ 72390 h 72389"/>
                <a:gd name="connsiteX1" fmla="*/ 72407 w 72407"/>
                <a:gd name="connsiteY1" fmla="*/ 36195 h 72389"/>
                <a:gd name="connsiteX2" fmla="*/ 36212 w 72407"/>
                <a:gd name="connsiteY2" fmla="*/ 0 h 72389"/>
                <a:gd name="connsiteX3" fmla="*/ 18 w 72407"/>
                <a:gd name="connsiteY3" fmla="*/ 36195 h 72389"/>
                <a:gd name="connsiteX4" fmla="*/ 36212 w 72407"/>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7" h="72389">
                  <a:moveTo>
                    <a:pt x="36212" y="72390"/>
                  </a:moveTo>
                  <a:cubicBezTo>
                    <a:pt x="55897" y="72390"/>
                    <a:pt x="72407" y="55880"/>
                    <a:pt x="72407" y="36195"/>
                  </a:cubicBezTo>
                  <a:cubicBezTo>
                    <a:pt x="72407" y="15875"/>
                    <a:pt x="55897" y="0"/>
                    <a:pt x="36212" y="0"/>
                  </a:cubicBezTo>
                  <a:cubicBezTo>
                    <a:pt x="15893" y="0"/>
                    <a:pt x="18" y="16510"/>
                    <a:pt x="18" y="36195"/>
                  </a:cubicBezTo>
                  <a:cubicBezTo>
                    <a:pt x="-618" y="56515"/>
                    <a:pt x="15893" y="72390"/>
                    <a:pt x="36212" y="72390"/>
                  </a:cubicBezTo>
                  <a:close/>
                </a:path>
              </a:pathLst>
            </a:custGeom>
            <a:grpFill/>
            <a:ln w="635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7B6889C-8201-D5D9-6997-CD7DE58C1AD1}"/>
                </a:ext>
              </a:extLst>
            </p:cNvPr>
            <p:cNvSpPr/>
            <p:nvPr/>
          </p:nvSpPr>
          <p:spPr>
            <a:xfrm>
              <a:off x="6052184" y="2760979"/>
              <a:ext cx="3607434" cy="608329"/>
            </a:xfrm>
            <a:custGeom>
              <a:avLst/>
              <a:gdLst>
                <a:gd name="connsiteX0" fmla="*/ 13335 w 3607434"/>
                <a:gd name="connsiteY0" fmla="*/ 608330 h 608329"/>
                <a:gd name="connsiteX1" fmla="*/ 0 w 3607434"/>
                <a:gd name="connsiteY1" fmla="*/ 594995 h 608329"/>
                <a:gd name="connsiteX2" fmla="*/ 465455 w 3607434"/>
                <a:gd name="connsiteY2" fmla="*/ 129540 h 608329"/>
                <a:gd name="connsiteX3" fmla="*/ 1366521 w 3607434"/>
                <a:gd name="connsiteY3" fmla="*/ 129540 h 608329"/>
                <a:gd name="connsiteX4" fmla="*/ 1637030 w 3607434"/>
                <a:gd name="connsiteY4" fmla="*/ 400050 h 608329"/>
                <a:gd name="connsiteX5" fmla="*/ 2160905 w 3607434"/>
                <a:gd name="connsiteY5" fmla="*/ 400050 h 608329"/>
                <a:gd name="connsiteX6" fmla="*/ 2560955 w 3607434"/>
                <a:gd name="connsiteY6" fmla="*/ 0 h 608329"/>
                <a:gd name="connsiteX7" fmla="*/ 3607435 w 3607434"/>
                <a:gd name="connsiteY7" fmla="*/ 0 h 608329"/>
                <a:gd name="connsiteX8" fmla="*/ 3607435 w 3607434"/>
                <a:gd name="connsiteY8" fmla="*/ 19050 h 608329"/>
                <a:gd name="connsiteX9" fmla="*/ 2569210 w 3607434"/>
                <a:gd name="connsiteY9" fmla="*/ 19050 h 608329"/>
                <a:gd name="connsiteX10" fmla="*/ 2169160 w 3607434"/>
                <a:gd name="connsiteY10" fmla="*/ 419100 h 608329"/>
                <a:gd name="connsiteX11" fmla="*/ 1628775 w 3607434"/>
                <a:gd name="connsiteY11" fmla="*/ 419100 h 608329"/>
                <a:gd name="connsiteX12" fmla="*/ 1358900 w 3607434"/>
                <a:gd name="connsiteY12" fmla="*/ 149225 h 608329"/>
                <a:gd name="connsiteX13" fmla="*/ 473075 w 3607434"/>
                <a:gd name="connsiteY13" fmla="*/ 149225 h 60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7434" h="608329">
                  <a:moveTo>
                    <a:pt x="13335" y="608330"/>
                  </a:moveTo>
                  <a:lnTo>
                    <a:pt x="0" y="594995"/>
                  </a:lnTo>
                  <a:lnTo>
                    <a:pt x="465455" y="129540"/>
                  </a:lnTo>
                  <a:lnTo>
                    <a:pt x="1366521" y="129540"/>
                  </a:lnTo>
                  <a:lnTo>
                    <a:pt x="1637030" y="400050"/>
                  </a:lnTo>
                  <a:lnTo>
                    <a:pt x="2160905" y="400050"/>
                  </a:lnTo>
                  <a:lnTo>
                    <a:pt x="2560955" y="0"/>
                  </a:lnTo>
                  <a:lnTo>
                    <a:pt x="3607435" y="0"/>
                  </a:lnTo>
                  <a:lnTo>
                    <a:pt x="3607435" y="19050"/>
                  </a:lnTo>
                  <a:lnTo>
                    <a:pt x="2569210" y="19050"/>
                  </a:lnTo>
                  <a:lnTo>
                    <a:pt x="2169160" y="419100"/>
                  </a:lnTo>
                  <a:lnTo>
                    <a:pt x="1628775" y="419100"/>
                  </a:lnTo>
                  <a:lnTo>
                    <a:pt x="1358900" y="149225"/>
                  </a:lnTo>
                  <a:lnTo>
                    <a:pt x="473075" y="149225"/>
                  </a:lnTo>
                  <a:close/>
                </a:path>
              </a:pathLst>
            </a:custGeom>
            <a:grpFill/>
            <a:ln w="635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A71681F-455F-929E-6368-C336AA5CFC80}"/>
                </a:ext>
              </a:extLst>
            </p:cNvPr>
            <p:cNvSpPr/>
            <p:nvPr/>
          </p:nvSpPr>
          <p:spPr>
            <a:xfrm>
              <a:off x="6023927" y="3325177"/>
              <a:ext cx="72390" cy="72390"/>
            </a:xfrm>
            <a:custGeom>
              <a:avLst/>
              <a:gdLst>
                <a:gd name="connsiteX0" fmla="*/ 61913 w 72390"/>
                <a:gd name="connsiteY0" fmla="*/ 61913 h 72390"/>
                <a:gd name="connsiteX1" fmla="*/ 10478 w 72390"/>
                <a:gd name="connsiteY1" fmla="*/ 61913 h 72390"/>
                <a:gd name="connsiteX2" fmla="*/ 10478 w 72390"/>
                <a:gd name="connsiteY2" fmla="*/ 10478 h 72390"/>
                <a:gd name="connsiteX3" fmla="*/ 61913 w 72390"/>
                <a:gd name="connsiteY3" fmla="*/ 10478 h 72390"/>
                <a:gd name="connsiteX4" fmla="*/ 61913 w 72390"/>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61913" y="61913"/>
                  </a:moveTo>
                  <a:cubicBezTo>
                    <a:pt x="47943" y="75882"/>
                    <a:pt x="24448" y="75882"/>
                    <a:pt x="10478" y="61913"/>
                  </a:cubicBezTo>
                  <a:cubicBezTo>
                    <a:pt x="-3493" y="47943"/>
                    <a:pt x="-3493" y="25082"/>
                    <a:pt x="10478" y="10478"/>
                  </a:cubicBezTo>
                  <a:cubicBezTo>
                    <a:pt x="24448" y="-3493"/>
                    <a:pt x="47943" y="-3493"/>
                    <a:pt x="61913" y="10478"/>
                  </a:cubicBezTo>
                  <a:cubicBezTo>
                    <a:pt x="75882" y="25082"/>
                    <a:pt x="75882" y="47943"/>
                    <a:pt x="61913" y="61913"/>
                  </a:cubicBezTo>
                  <a:close/>
                </a:path>
              </a:pathLst>
            </a:custGeom>
            <a:grpFill/>
            <a:ln w="635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57A5BE2-D413-0654-4347-F2097805888C}"/>
                </a:ext>
              </a:extLst>
            </p:cNvPr>
            <p:cNvSpPr/>
            <p:nvPr/>
          </p:nvSpPr>
          <p:spPr>
            <a:xfrm>
              <a:off x="9621519" y="2734310"/>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5880" y="72390"/>
                    <a:pt x="72390" y="55880"/>
                    <a:pt x="72390" y="36195"/>
                  </a:cubicBezTo>
                  <a:cubicBezTo>
                    <a:pt x="72390" y="15875"/>
                    <a:pt x="55880" y="0"/>
                    <a:pt x="36195" y="0"/>
                  </a:cubicBezTo>
                  <a:cubicBezTo>
                    <a:pt x="15875" y="0"/>
                    <a:pt x="0" y="16510"/>
                    <a:pt x="0" y="36195"/>
                  </a:cubicBezTo>
                  <a:cubicBezTo>
                    <a:pt x="0" y="56515"/>
                    <a:pt x="15875" y="72390"/>
                    <a:pt x="36195" y="72390"/>
                  </a:cubicBezTo>
                  <a:close/>
                </a:path>
              </a:pathLst>
            </a:custGeom>
            <a:grpFill/>
            <a:ln w="635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08C097D-729F-0F7B-FB51-9FE2401ABE9D}"/>
                </a:ext>
              </a:extLst>
            </p:cNvPr>
            <p:cNvSpPr/>
            <p:nvPr/>
          </p:nvSpPr>
          <p:spPr>
            <a:xfrm>
              <a:off x="7770494" y="2016125"/>
              <a:ext cx="2946400" cy="984885"/>
            </a:xfrm>
            <a:custGeom>
              <a:avLst/>
              <a:gdLst>
                <a:gd name="connsiteX0" fmla="*/ 311786 w 2946400"/>
                <a:gd name="connsiteY0" fmla="*/ 984885 h 984885"/>
                <a:gd name="connsiteX1" fmla="*/ 0 w 2946400"/>
                <a:gd name="connsiteY1" fmla="*/ 984885 h 984885"/>
                <a:gd name="connsiteX2" fmla="*/ 0 w 2946400"/>
                <a:gd name="connsiteY2" fmla="*/ 965200 h 984885"/>
                <a:gd name="connsiteX3" fmla="*/ 303530 w 2946400"/>
                <a:gd name="connsiteY3" fmla="*/ 965200 h 984885"/>
                <a:gd name="connsiteX4" fmla="*/ 720725 w 2946400"/>
                <a:gd name="connsiteY4" fmla="*/ 548005 h 984885"/>
                <a:gd name="connsiteX5" fmla="*/ 1951355 w 2946400"/>
                <a:gd name="connsiteY5" fmla="*/ 548005 h 984885"/>
                <a:gd name="connsiteX6" fmla="*/ 2256790 w 2946400"/>
                <a:gd name="connsiteY6" fmla="*/ 243205 h 984885"/>
                <a:gd name="connsiteX7" fmla="*/ 2689861 w 2946400"/>
                <a:gd name="connsiteY7" fmla="*/ 243205 h 984885"/>
                <a:gd name="connsiteX8" fmla="*/ 2933065 w 2946400"/>
                <a:gd name="connsiteY8" fmla="*/ 0 h 984885"/>
                <a:gd name="connsiteX9" fmla="*/ 2946400 w 2946400"/>
                <a:gd name="connsiteY9" fmla="*/ 13970 h 984885"/>
                <a:gd name="connsiteX10" fmla="*/ 2698115 w 2946400"/>
                <a:gd name="connsiteY10" fmla="*/ 262255 h 984885"/>
                <a:gd name="connsiteX11" fmla="*/ 2264411 w 2946400"/>
                <a:gd name="connsiteY11" fmla="*/ 262255 h 984885"/>
                <a:gd name="connsiteX12" fmla="*/ 1959611 w 2946400"/>
                <a:gd name="connsiteY12" fmla="*/ 567690 h 984885"/>
                <a:gd name="connsiteX13" fmla="*/ 728980 w 2946400"/>
                <a:gd name="connsiteY13" fmla="*/ 567690 h 98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6400" h="984885">
                  <a:moveTo>
                    <a:pt x="311786" y="984885"/>
                  </a:moveTo>
                  <a:lnTo>
                    <a:pt x="0" y="984885"/>
                  </a:lnTo>
                  <a:lnTo>
                    <a:pt x="0" y="965200"/>
                  </a:lnTo>
                  <a:lnTo>
                    <a:pt x="303530" y="965200"/>
                  </a:lnTo>
                  <a:lnTo>
                    <a:pt x="720725" y="548005"/>
                  </a:lnTo>
                  <a:lnTo>
                    <a:pt x="1951355" y="548005"/>
                  </a:lnTo>
                  <a:lnTo>
                    <a:pt x="2256790" y="243205"/>
                  </a:lnTo>
                  <a:lnTo>
                    <a:pt x="2689861" y="243205"/>
                  </a:lnTo>
                  <a:lnTo>
                    <a:pt x="2933065" y="0"/>
                  </a:lnTo>
                  <a:lnTo>
                    <a:pt x="2946400" y="13970"/>
                  </a:lnTo>
                  <a:lnTo>
                    <a:pt x="2698115" y="262255"/>
                  </a:lnTo>
                  <a:lnTo>
                    <a:pt x="2264411" y="262255"/>
                  </a:lnTo>
                  <a:lnTo>
                    <a:pt x="1959611" y="567690"/>
                  </a:lnTo>
                  <a:lnTo>
                    <a:pt x="728980" y="567690"/>
                  </a:lnTo>
                  <a:close/>
                </a:path>
              </a:pathLst>
            </a:custGeom>
            <a:grpFill/>
            <a:ln w="635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D637009-D3C7-A0EC-F917-8DEFF45B34C4}"/>
                </a:ext>
              </a:extLst>
            </p:cNvPr>
            <p:cNvSpPr/>
            <p:nvPr/>
          </p:nvSpPr>
          <p:spPr>
            <a:xfrm>
              <a:off x="7736205" y="2955289"/>
              <a:ext cx="72389" cy="72389"/>
            </a:xfrm>
            <a:custGeom>
              <a:avLst/>
              <a:gdLst>
                <a:gd name="connsiteX0" fmla="*/ 36195 w 72389"/>
                <a:gd name="connsiteY0" fmla="*/ 72390 h 72389"/>
                <a:gd name="connsiteX1" fmla="*/ 0 w 72389"/>
                <a:gd name="connsiteY1" fmla="*/ 36195 h 72389"/>
                <a:gd name="connsiteX2" fmla="*/ 36195 w 72389"/>
                <a:gd name="connsiteY2" fmla="*/ 0 h 72389"/>
                <a:gd name="connsiteX3" fmla="*/ 72389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15875" y="72390"/>
                    <a:pt x="0" y="55880"/>
                    <a:pt x="0" y="36195"/>
                  </a:cubicBezTo>
                  <a:cubicBezTo>
                    <a:pt x="0" y="15875"/>
                    <a:pt x="16510" y="0"/>
                    <a:pt x="36195" y="0"/>
                  </a:cubicBezTo>
                  <a:cubicBezTo>
                    <a:pt x="56514" y="0"/>
                    <a:pt x="72389" y="16510"/>
                    <a:pt x="72389" y="36195"/>
                  </a:cubicBezTo>
                  <a:cubicBezTo>
                    <a:pt x="72389" y="55880"/>
                    <a:pt x="55880" y="72390"/>
                    <a:pt x="36195" y="72390"/>
                  </a:cubicBezTo>
                  <a:close/>
                </a:path>
              </a:pathLst>
            </a:custGeom>
            <a:grpFill/>
            <a:ln w="635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DE756B4-4277-0C79-BDFE-FF0BA6C8EE3D}"/>
                </a:ext>
              </a:extLst>
            </p:cNvPr>
            <p:cNvSpPr/>
            <p:nvPr/>
          </p:nvSpPr>
          <p:spPr>
            <a:xfrm>
              <a:off x="10672762" y="1988502"/>
              <a:ext cx="72389" cy="72390"/>
            </a:xfrm>
            <a:custGeom>
              <a:avLst/>
              <a:gdLst>
                <a:gd name="connsiteX0" fmla="*/ 61913 w 72389"/>
                <a:gd name="connsiteY0" fmla="*/ 61912 h 72390"/>
                <a:gd name="connsiteX1" fmla="*/ 61913 w 72389"/>
                <a:gd name="connsiteY1" fmla="*/ 10477 h 72390"/>
                <a:gd name="connsiteX2" fmla="*/ 10478 w 72389"/>
                <a:gd name="connsiteY2" fmla="*/ 10477 h 72390"/>
                <a:gd name="connsiteX3" fmla="*/ 10478 w 72389"/>
                <a:gd name="connsiteY3" fmla="*/ 61912 h 72390"/>
                <a:gd name="connsiteX4" fmla="*/ 61913 w 72389"/>
                <a:gd name="connsiteY4" fmla="*/ 61912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61913" y="61912"/>
                  </a:moveTo>
                  <a:cubicBezTo>
                    <a:pt x="75882" y="47943"/>
                    <a:pt x="75882" y="24447"/>
                    <a:pt x="61913" y="10477"/>
                  </a:cubicBezTo>
                  <a:cubicBezTo>
                    <a:pt x="47943" y="-3492"/>
                    <a:pt x="24448" y="-3492"/>
                    <a:pt x="10478" y="10477"/>
                  </a:cubicBezTo>
                  <a:cubicBezTo>
                    <a:pt x="-3493" y="24447"/>
                    <a:pt x="-3493" y="47308"/>
                    <a:pt x="10478" y="61912"/>
                  </a:cubicBezTo>
                  <a:cubicBezTo>
                    <a:pt x="24448" y="75883"/>
                    <a:pt x="47307" y="75883"/>
                    <a:pt x="61913" y="61912"/>
                  </a:cubicBezTo>
                  <a:close/>
                </a:path>
              </a:pathLst>
            </a:custGeom>
            <a:grpFill/>
            <a:ln w="635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268AAAD-A2DD-57D9-D2A4-55DC4F205ED7}"/>
                </a:ext>
              </a:extLst>
            </p:cNvPr>
            <p:cNvSpPr/>
            <p:nvPr/>
          </p:nvSpPr>
          <p:spPr>
            <a:xfrm>
              <a:off x="6780530" y="3007995"/>
              <a:ext cx="3023234" cy="533400"/>
            </a:xfrm>
            <a:custGeom>
              <a:avLst/>
              <a:gdLst>
                <a:gd name="connsiteX0" fmla="*/ 1606550 w 3023234"/>
                <a:gd name="connsiteY0" fmla="*/ 533400 h 533400"/>
                <a:gd name="connsiteX1" fmla="*/ 817245 w 3023234"/>
                <a:gd name="connsiteY1" fmla="*/ 533400 h 533400"/>
                <a:gd name="connsiteX2" fmla="*/ 603250 w 3023234"/>
                <a:gd name="connsiteY2" fmla="*/ 319405 h 533400"/>
                <a:gd name="connsiteX3" fmla="*/ 0 w 3023234"/>
                <a:gd name="connsiteY3" fmla="*/ 319405 h 533400"/>
                <a:gd name="connsiteX4" fmla="*/ 0 w 3023234"/>
                <a:gd name="connsiteY4" fmla="*/ 299720 h 533400"/>
                <a:gd name="connsiteX5" fmla="*/ 611505 w 3023234"/>
                <a:gd name="connsiteY5" fmla="*/ 299720 h 533400"/>
                <a:gd name="connsiteX6" fmla="*/ 825500 w 3023234"/>
                <a:gd name="connsiteY6" fmla="*/ 513715 h 533400"/>
                <a:gd name="connsiteX7" fmla="*/ 1598930 w 3023234"/>
                <a:gd name="connsiteY7" fmla="*/ 513715 h 533400"/>
                <a:gd name="connsiteX8" fmla="*/ 2112010 w 3023234"/>
                <a:gd name="connsiteY8" fmla="*/ 0 h 533400"/>
                <a:gd name="connsiteX9" fmla="*/ 3023235 w 3023234"/>
                <a:gd name="connsiteY9" fmla="*/ 0 h 533400"/>
                <a:gd name="connsiteX10" fmla="*/ 3023235 w 3023234"/>
                <a:gd name="connsiteY10" fmla="*/ 19685 h 533400"/>
                <a:gd name="connsiteX11" fmla="*/ 2120265 w 3023234"/>
                <a:gd name="connsiteY11" fmla="*/ 1968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3234" h="533400">
                  <a:moveTo>
                    <a:pt x="1606550" y="533400"/>
                  </a:moveTo>
                  <a:lnTo>
                    <a:pt x="817245" y="533400"/>
                  </a:lnTo>
                  <a:lnTo>
                    <a:pt x="603250" y="319405"/>
                  </a:lnTo>
                  <a:lnTo>
                    <a:pt x="0" y="319405"/>
                  </a:lnTo>
                  <a:lnTo>
                    <a:pt x="0" y="299720"/>
                  </a:lnTo>
                  <a:lnTo>
                    <a:pt x="611505" y="299720"/>
                  </a:lnTo>
                  <a:lnTo>
                    <a:pt x="825500" y="513715"/>
                  </a:lnTo>
                  <a:lnTo>
                    <a:pt x="1598930" y="513715"/>
                  </a:lnTo>
                  <a:lnTo>
                    <a:pt x="2112010" y="0"/>
                  </a:lnTo>
                  <a:lnTo>
                    <a:pt x="3023235" y="0"/>
                  </a:lnTo>
                  <a:lnTo>
                    <a:pt x="3023235" y="19685"/>
                  </a:lnTo>
                  <a:lnTo>
                    <a:pt x="2120265" y="19685"/>
                  </a:lnTo>
                  <a:close/>
                </a:path>
              </a:pathLst>
            </a:custGeom>
            <a:grpFill/>
            <a:ln w="635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A1CDE1D-03E9-AB8B-29E8-25EC0C672BB9}"/>
                </a:ext>
              </a:extLst>
            </p:cNvPr>
            <p:cNvSpPr/>
            <p:nvPr/>
          </p:nvSpPr>
          <p:spPr>
            <a:xfrm>
              <a:off x="6746240" y="3281679"/>
              <a:ext cx="72390" cy="72390"/>
            </a:xfrm>
            <a:custGeom>
              <a:avLst/>
              <a:gdLst>
                <a:gd name="connsiteX0" fmla="*/ 36195 w 72390"/>
                <a:gd name="connsiteY0" fmla="*/ 72390 h 72390"/>
                <a:gd name="connsiteX1" fmla="*/ 0 w 72390"/>
                <a:gd name="connsiteY1" fmla="*/ 36195 h 72390"/>
                <a:gd name="connsiteX2" fmla="*/ 36195 w 72390"/>
                <a:gd name="connsiteY2" fmla="*/ 0 h 72390"/>
                <a:gd name="connsiteX3" fmla="*/ 7239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15875" y="72390"/>
                    <a:pt x="0" y="55880"/>
                    <a:pt x="0" y="36195"/>
                  </a:cubicBezTo>
                  <a:cubicBezTo>
                    <a:pt x="0" y="15875"/>
                    <a:pt x="16510" y="0"/>
                    <a:pt x="36195" y="0"/>
                  </a:cubicBezTo>
                  <a:cubicBezTo>
                    <a:pt x="56515"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62CDB80-D21C-8C2B-0836-6E2BB48F4614}"/>
                </a:ext>
              </a:extLst>
            </p:cNvPr>
            <p:cNvSpPr/>
            <p:nvPr/>
          </p:nvSpPr>
          <p:spPr>
            <a:xfrm>
              <a:off x="9765665" y="2981960"/>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6515" y="72390"/>
                    <a:pt x="72390" y="55880"/>
                    <a:pt x="72390" y="36195"/>
                  </a:cubicBezTo>
                  <a:cubicBezTo>
                    <a:pt x="72390" y="15875"/>
                    <a:pt x="55880"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7058309-5D28-0DBE-1971-D46DAE4C9192}"/>
                </a:ext>
              </a:extLst>
            </p:cNvPr>
            <p:cNvSpPr/>
            <p:nvPr/>
          </p:nvSpPr>
          <p:spPr>
            <a:xfrm>
              <a:off x="6614794" y="2444114"/>
              <a:ext cx="4114800" cy="931544"/>
            </a:xfrm>
            <a:custGeom>
              <a:avLst/>
              <a:gdLst>
                <a:gd name="connsiteX0" fmla="*/ 1681480 w 4114800"/>
                <a:gd name="connsiteY0" fmla="*/ 931545 h 931544"/>
                <a:gd name="connsiteX1" fmla="*/ 1042036 w 4114800"/>
                <a:gd name="connsiteY1" fmla="*/ 931545 h 931544"/>
                <a:gd name="connsiteX2" fmla="*/ 763905 w 4114800"/>
                <a:gd name="connsiteY2" fmla="*/ 652780 h 931544"/>
                <a:gd name="connsiteX3" fmla="*/ 0 w 4114800"/>
                <a:gd name="connsiteY3" fmla="*/ 652780 h 931544"/>
                <a:gd name="connsiteX4" fmla="*/ 0 w 4114800"/>
                <a:gd name="connsiteY4" fmla="*/ 633730 h 931544"/>
                <a:gd name="connsiteX5" fmla="*/ 772161 w 4114800"/>
                <a:gd name="connsiteY5" fmla="*/ 633730 h 931544"/>
                <a:gd name="connsiteX6" fmla="*/ 1050290 w 4114800"/>
                <a:gd name="connsiteY6" fmla="*/ 911860 h 931544"/>
                <a:gd name="connsiteX7" fmla="*/ 1673225 w 4114800"/>
                <a:gd name="connsiteY7" fmla="*/ 911860 h 931544"/>
                <a:gd name="connsiteX8" fmla="*/ 2138680 w 4114800"/>
                <a:gd name="connsiteY8" fmla="*/ 446405 h 931544"/>
                <a:gd name="connsiteX9" fmla="*/ 3278505 w 4114800"/>
                <a:gd name="connsiteY9" fmla="*/ 446405 h 931544"/>
                <a:gd name="connsiteX10" fmla="*/ 3725546 w 4114800"/>
                <a:gd name="connsiteY10" fmla="*/ 0 h 931544"/>
                <a:gd name="connsiteX11" fmla="*/ 4114800 w 4114800"/>
                <a:gd name="connsiteY11" fmla="*/ 0 h 931544"/>
                <a:gd name="connsiteX12" fmla="*/ 4114800 w 4114800"/>
                <a:gd name="connsiteY12" fmla="*/ 19050 h 931544"/>
                <a:gd name="connsiteX13" fmla="*/ 3733165 w 4114800"/>
                <a:gd name="connsiteY13" fmla="*/ 19050 h 931544"/>
                <a:gd name="connsiteX14" fmla="*/ 3286761 w 4114800"/>
                <a:gd name="connsiteY14" fmla="*/ 466090 h 931544"/>
                <a:gd name="connsiteX15" fmla="*/ 2146936 w 4114800"/>
                <a:gd name="connsiteY15" fmla="*/ 466090 h 93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14800" h="931544">
                  <a:moveTo>
                    <a:pt x="1681480" y="931545"/>
                  </a:moveTo>
                  <a:lnTo>
                    <a:pt x="1042036" y="931545"/>
                  </a:lnTo>
                  <a:lnTo>
                    <a:pt x="763905" y="652780"/>
                  </a:lnTo>
                  <a:lnTo>
                    <a:pt x="0" y="652780"/>
                  </a:lnTo>
                  <a:lnTo>
                    <a:pt x="0" y="633730"/>
                  </a:lnTo>
                  <a:lnTo>
                    <a:pt x="772161" y="633730"/>
                  </a:lnTo>
                  <a:lnTo>
                    <a:pt x="1050290" y="911860"/>
                  </a:lnTo>
                  <a:lnTo>
                    <a:pt x="1673225" y="911860"/>
                  </a:lnTo>
                  <a:lnTo>
                    <a:pt x="2138680" y="446405"/>
                  </a:lnTo>
                  <a:lnTo>
                    <a:pt x="3278505" y="446405"/>
                  </a:lnTo>
                  <a:lnTo>
                    <a:pt x="3725546" y="0"/>
                  </a:lnTo>
                  <a:lnTo>
                    <a:pt x="4114800" y="0"/>
                  </a:lnTo>
                  <a:lnTo>
                    <a:pt x="4114800" y="19050"/>
                  </a:lnTo>
                  <a:lnTo>
                    <a:pt x="3733165" y="19050"/>
                  </a:lnTo>
                  <a:lnTo>
                    <a:pt x="3286761" y="466090"/>
                  </a:lnTo>
                  <a:lnTo>
                    <a:pt x="2146936" y="466090"/>
                  </a:lnTo>
                  <a:close/>
                </a:path>
              </a:pathLst>
            </a:custGeom>
            <a:grpFill/>
            <a:ln w="635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B975D18-600C-F916-85EC-BB7367166666}"/>
                </a:ext>
              </a:extLst>
            </p:cNvPr>
            <p:cNvSpPr/>
            <p:nvPr/>
          </p:nvSpPr>
          <p:spPr>
            <a:xfrm>
              <a:off x="6580505" y="3051175"/>
              <a:ext cx="72389" cy="72389"/>
            </a:xfrm>
            <a:custGeom>
              <a:avLst/>
              <a:gdLst>
                <a:gd name="connsiteX0" fmla="*/ 36195 w 72389"/>
                <a:gd name="connsiteY0" fmla="*/ 72390 h 72389"/>
                <a:gd name="connsiteX1" fmla="*/ 0 w 72389"/>
                <a:gd name="connsiteY1" fmla="*/ 36195 h 72389"/>
                <a:gd name="connsiteX2" fmla="*/ 36195 w 72389"/>
                <a:gd name="connsiteY2" fmla="*/ 0 h 72389"/>
                <a:gd name="connsiteX3" fmla="*/ 72389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16510" y="72390"/>
                    <a:pt x="0" y="55880"/>
                    <a:pt x="0" y="36195"/>
                  </a:cubicBezTo>
                  <a:cubicBezTo>
                    <a:pt x="0" y="15875"/>
                    <a:pt x="16510" y="0"/>
                    <a:pt x="36195" y="0"/>
                  </a:cubicBezTo>
                  <a:cubicBezTo>
                    <a:pt x="56514" y="0"/>
                    <a:pt x="72389" y="16510"/>
                    <a:pt x="72389" y="36195"/>
                  </a:cubicBezTo>
                  <a:cubicBezTo>
                    <a:pt x="72389" y="56515"/>
                    <a:pt x="55880" y="72390"/>
                    <a:pt x="36195" y="72390"/>
                  </a:cubicBezTo>
                  <a:close/>
                </a:path>
              </a:pathLst>
            </a:custGeom>
            <a:grpFill/>
            <a:ln w="635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A55722D-9E41-C8B4-4E8C-B2D8C493B08B}"/>
                </a:ext>
              </a:extLst>
            </p:cNvPr>
            <p:cNvSpPr/>
            <p:nvPr/>
          </p:nvSpPr>
          <p:spPr>
            <a:xfrm>
              <a:off x="10691494" y="2417445"/>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5880" y="72390"/>
                    <a:pt x="72390" y="55880"/>
                    <a:pt x="72390" y="36195"/>
                  </a:cubicBezTo>
                  <a:cubicBezTo>
                    <a:pt x="72390" y="15875"/>
                    <a:pt x="55880" y="0"/>
                    <a:pt x="36195" y="0"/>
                  </a:cubicBezTo>
                  <a:cubicBezTo>
                    <a:pt x="15875" y="0"/>
                    <a:pt x="0" y="16510"/>
                    <a:pt x="0" y="36195"/>
                  </a:cubicBezTo>
                  <a:cubicBezTo>
                    <a:pt x="0" y="55880"/>
                    <a:pt x="15875" y="72390"/>
                    <a:pt x="36195" y="72390"/>
                  </a:cubicBezTo>
                  <a:close/>
                </a:path>
              </a:pathLst>
            </a:custGeom>
            <a:grpFill/>
            <a:ln w="635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1A46661-7BCE-0BC9-9664-2F60DBB98F74}"/>
                </a:ext>
              </a:extLst>
            </p:cNvPr>
            <p:cNvSpPr/>
            <p:nvPr/>
          </p:nvSpPr>
          <p:spPr>
            <a:xfrm>
              <a:off x="6400800" y="1260475"/>
              <a:ext cx="4116705" cy="1398270"/>
            </a:xfrm>
            <a:custGeom>
              <a:avLst/>
              <a:gdLst>
                <a:gd name="connsiteX0" fmla="*/ 1510030 w 4116705"/>
                <a:gd name="connsiteY0" fmla="*/ 1398270 h 1398270"/>
                <a:gd name="connsiteX1" fmla="*/ 0 w 4116705"/>
                <a:gd name="connsiteY1" fmla="*/ 1398270 h 1398270"/>
                <a:gd name="connsiteX2" fmla="*/ 0 w 4116705"/>
                <a:gd name="connsiteY2" fmla="*/ 1378585 h 1398270"/>
                <a:gd name="connsiteX3" fmla="*/ 1502410 w 4116705"/>
                <a:gd name="connsiteY3" fmla="*/ 1378585 h 1398270"/>
                <a:gd name="connsiteX4" fmla="*/ 2085340 w 4116705"/>
                <a:gd name="connsiteY4" fmla="*/ 795655 h 1398270"/>
                <a:gd name="connsiteX5" fmla="*/ 2689860 w 4116705"/>
                <a:gd name="connsiteY5" fmla="*/ 795655 h 1398270"/>
                <a:gd name="connsiteX6" fmla="*/ 3077845 w 4116705"/>
                <a:gd name="connsiteY6" fmla="*/ 407670 h 1398270"/>
                <a:gd name="connsiteX7" fmla="*/ 3695700 w 4116705"/>
                <a:gd name="connsiteY7" fmla="*/ 407670 h 1398270"/>
                <a:gd name="connsiteX8" fmla="*/ 4103370 w 4116705"/>
                <a:gd name="connsiteY8" fmla="*/ 0 h 1398270"/>
                <a:gd name="connsiteX9" fmla="*/ 4116705 w 4116705"/>
                <a:gd name="connsiteY9" fmla="*/ 13970 h 1398270"/>
                <a:gd name="connsiteX10" fmla="*/ 3703955 w 4116705"/>
                <a:gd name="connsiteY10" fmla="*/ 426720 h 1398270"/>
                <a:gd name="connsiteX11" fmla="*/ 3086100 w 4116705"/>
                <a:gd name="connsiteY11" fmla="*/ 426720 h 1398270"/>
                <a:gd name="connsiteX12" fmla="*/ 2698115 w 4116705"/>
                <a:gd name="connsiteY12" fmla="*/ 814705 h 1398270"/>
                <a:gd name="connsiteX13" fmla="*/ 2093595 w 4116705"/>
                <a:gd name="connsiteY13" fmla="*/ 814705 h 139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6705" h="1398270">
                  <a:moveTo>
                    <a:pt x="1510030" y="1398270"/>
                  </a:moveTo>
                  <a:lnTo>
                    <a:pt x="0" y="1398270"/>
                  </a:lnTo>
                  <a:lnTo>
                    <a:pt x="0" y="1378585"/>
                  </a:lnTo>
                  <a:lnTo>
                    <a:pt x="1502410" y="1378585"/>
                  </a:lnTo>
                  <a:lnTo>
                    <a:pt x="2085340" y="795655"/>
                  </a:lnTo>
                  <a:lnTo>
                    <a:pt x="2689860" y="795655"/>
                  </a:lnTo>
                  <a:lnTo>
                    <a:pt x="3077845" y="407670"/>
                  </a:lnTo>
                  <a:lnTo>
                    <a:pt x="3695700" y="407670"/>
                  </a:lnTo>
                  <a:lnTo>
                    <a:pt x="4103370" y="0"/>
                  </a:lnTo>
                  <a:lnTo>
                    <a:pt x="4116705" y="13970"/>
                  </a:lnTo>
                  <a:lnTo>
                    <a:pt x="3703955" y="426720"/>
                  </a:lnTo>
                  <a:lnTo>
                    <a:pt x="3086100" y="426720"/>
                  </a:lnTo>
                  <a:lnTo>
                    <a:pt x="2698115" y="814705"/>
                  </a:lnTo>
                  <a:lnTo>
                    <a:pt x="2093595" y="814705"/>
                  </a:lnTo>
                  <a:close/>
                </a:path>
              </a:pathLst>
            </a:custGeom>
            <a:grpFill/>
            <a:ln w="635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958F50D-8A55-83D9-7AB7-5F48488984E2}"/>
                </a:ext>
              </a:extLst>
            </p:cNvPr>
            <p:cNvSpPr/>
            <p:nvPr/>
          </p:nvSpPr>
          <p:spPr>
            <a:xfrm>
              <a:off x="6366509" y="2613025"/>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6510" y="0"/>
                    <a:pt x="36195" y="0"/>
                  </a:cubicBezTo>
                  <a:cubicBezTo>
                    <a:pt x="56515"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F9754D9-D0E3-F654-9B78-BEBC18FA47FA}"/>
                </a:ext>
              </a:extLst>
            </p:cNvPr>
            <p:cNvSpPr/>
            <p:nvPr/>
          </p:nvSpPr>
          <p:spPr>
            <a:xfrm>
              <a:off x="10473372" y="1232852"/>
              <a:ext cx="72389" cy="72389"/>
            </a:xfrm>
            <a:custGeom>
              <a:avLst/>
              <a:gdLst>
                <a:gd name="connsiteX0" fmla="*/ 61912 w 72389"/>
                <a:gd name="connsiteY0" fmla="*/ 61912 h 72389"/>
                <a:gd name="connsiteX1" fmla="*/ 61912 w 72389"/>
                <a:gd name="connsiteY1" fmla="*/ 10477 h 72389"/>
                <a:gd name="connsiteX2" fmla="*/ 10477 w 72389"/>
                <a:gd name="connsiteY2" fmla="*/ 10477 h 72389"/>
                <a:gd name="connsiteX3" fmla="*/ 10477 w 72389"/>
                <a:gd name="connsiteY3" fmla="*/ 61912 h 72389"/>
                <a:gd name="connsiteX4" fmla="*/ 61912 w 72389"/>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61912" y="61912"/>
                  </a:moveTo>
                  <a:cubicBezTo>
                    <a:pt x="75883" y="47942"/>
                    <a:pt x="75883" y="24447"/>
                    <a:pt x="61912" y="10477"/>
                  </a:cubicBezTo>
                  <a:cubicBezTo>
                    <a:pt x="47942" y="-3492"/>
                    <a:pt x="25083" y="-3492"/>
                    <a:pt x="10477" y="10477"/>
                  </a:cubicBezTo>
                  <a:cubicBezTo>
                    <a:pt x="-3492" y="24447"/>
                    <a:pt x="-3492" y="47308"/>
                    <a:pt x="10477" y="61912"/>
                  </a:cubicBezTo>
                  <a:cubicBezTo>
                    <a:pt x="24447" y="75883"/>
                    <a:pt x="47942" y="75883"/>
                    <a:pt x="61912" y="61912"/>
                  </a:cubicBezTo>
                  <a:close/>
                </a:path>
              </a:pathLst>
            </a:custGeom>
            <a:grpFill/>
            <a:ln w="635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2A345B5-AA18-95F2-3C88-494B3E8D86F4}"/>
                </a:ext>
              </a:extLst>
            </p:cNvPr>
            <p:cNvSpPr/>
            <p:nvPr/>
          </p:nvSpPr>
          <p:spPr>
            <a:xfrm>
              <a:off x="1607185" y="4169409"/>
              <a:ext cx="1845944" cy="243840"/>
            </a:xfrm>
            <a:custGeom>
              <a:avLst/>
              <a:gdLst>
                <a:gd name="connsiteX0" fmla="*/ 622300 w 1845944"/>
                <a:gd name="connsiteY0" fmla="*/ 243840 h 243840"/>
                <a:gd name="connsiteX1" fmla="*/ 0 w 1845944"/>
                <a:gd name="connsiteY1" fmla="*/ 243840 h 243840"/>
                <a:gd name="connsiteX2" fmla="*/ 0 w 1845944"/>
                <a:gd name="connsiteY2" fmla="*/ 224790 h 243840"/>
                <a:gd name="connsiteX3" fmla="*/ 614045 w 1845944"/>
                <a:gd name="connsiteY3" fmla="*/ 224790 h 243840"/>
                <a:gd name="connsiteX4" fmla="*/ 838835 w 1845944"/>
                <a:gd name="connsiteY4" fmla="*/ 0 h 243840"/>
                <a:gd name="connsiteX5" fmla="*/ 1845945 w 1845944"/>
                <a:gd name="connsiteY5" fmla="*/ 0 h 243840"/>
                <a:gd name="connsiteX6" fmla="*/ 1845945 w 1845944"/>
                <a:gd name="connsiteY6" fmla="*/ 19050 h 243840"/>
                <a:gd name="connsiteX7" fmla="*/ 847090 w 1845944"/>
                <a:gd name="connsiteY7" fmla="*/ 1905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944" h="243840">
                  <a:moveTo>
                    <a:pt x="622300" y="243840"/>
                  </a:moveTo>
                  <a:lnTo>
                    <a:pt x="0" y="243840"/>
                  </a:lnTo>
                  <a:lnTo>
                    <a:pt x="0" y="224790"/>
                  </a:lnTo>
                  <a:lnTo>
                    <a:pt x="614045" y="224790"/>
                  </a:lnTo>
                  <a:lnTo>
                    <a:pt x="838835" y="0"/>
                  </a:lnTo>
                  <a:lnTo>
                    <a:pt x="1845945" y="0"/>
                  </a:lnTo>
                  <a:lnTo>
                    <a:pt x="1845945" y="19050"/>
                  </a:lnTo>
                  <a:lnTo>
                    <a:pt x="847090" y="19050"/>
                  </a:lnTo>
                  <a:close/>
                </a:path>
              </a:pathLst>
            </a:custGeom>
            <a:grpFill/>
            <a:ln w="635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4D09F4-465F-8B46-70C9-F17B797ABAB2}"/>
                </a:ext>
              </a:extLst>
            </p:cNvPr>
            <p:cNvSpPr/>
            <p:nvPr/>
          </p:nvSpPr>
          <p:spPr>
            <a:xfrm>
              <a:off x="1572894" y="4367529"/>
              <a:ext cx="72390" cy="72390"/>
            </a:xfrm>
            <a:custGeom>
              <a:avLst/>
              <a:gdLst>
                <a:gd name="connsiteX0" fmla="*/ 36195 w 72390"/>
                <a:gd name="connsiteY0" fmla="*/ 72390 h 72390"/>
                <a:gd name="connsiteX1" fmla="*/ 0 w 72390"/>
                <a:gd name="connsiteY1" fmla="*/ 36195 h 72390"/>
                <a:gd name="connsiteX2" fmla="*/ 36195 w 72390"/>
                <a:gd name="connsiteY2" fmla="*/ 0 h 72390"/>
                <a:gd name="connsiteX3" fmla="*/ 7239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15875" y="72390"/>
                    <a:pt x="0" y="55880"/>
                    <a:pt x="0" y="36195"/>
                  </a:cubicBezTo>
                  <a:cubicBezTo>
                    <a:pt x="0" y="15875"/>
                    <a:pt x="16510" y="0"/>
                    <a:pt x="36195" y="0"/>
                  </a:cubicBezTo>
                  <a:cubicBezTo>
                    <a:pt x="55880"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0116EFE-F038-C75A-3494-44E29A20502E}"/>
                </a:ext>
              </a:extLst>
            </p:cNvPr>
            <p:cNvSpPr/>
            <p:nvPr/>
          </p:nvSpPr>
          <p:spPr>
            <a:xfrm>
              <a:off x="3415665" y="4142740"/>
              <a:ext cx="72389" cy="72389"/>
            </a:xfrm>
            <a:custGeom>
              <a:avLst/>
              <a:gdLst>
                <a:gd name="connsiteX0" fmla="*/ 36195 w 72389"/>
                <a:gd name="connsiteY0" fmla="*/ 72390 h 72389"/>
                <a:gd name="connsiteX1" fmla="*/ 72390 w 72389"/>
                <a:gd name="connsiteY1" fmla="*/ 36195 h 72389"/>
                <a:gd name="connsiteX2" fmla="*/ 36195 w 72389"/>
                <a:gd name="connsiteY2" fmla="*/ 0 h 72389"/>
                <a:gd name="connsiteX3" fmla="*/ 0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56515" y="72390"/>
                    <a:pt x="72390" y="55880"/>
                    <a:pt x="72390" y="36195"/>
                  </a:cubicBezTo>
                  <a:cubicBezTo>
                    <a:pt x="72390" y="16510"/>
                    <a:pt x="55880" y="0"/>
                    <a:pt x="36195" y="0"/>
                  </a:cubicBezTo>
                  <a:cubicBezTo>
                    <a:pt x="15875" y="0"/>
                    <a:pt x="0" y="16510"/>
                    <a:pt x="0" y="36195"/>
                  </a:cubicBezTo>
                  <a:cubicBezTo>
                    <a:pt x="0" y="56515"/>
                    <a:pt x="15875" y="72390"/>
                    <a:pt x="36195" y="72390"/>
                  </a:cubicBezTo>
                  <a:close/>
                </a:path>
              </a:pathLst>
            </a:custGeom>
            <a:grpFill/>
            <a:ln w="635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8F63D98-0126-1BE6-E00D-51B44E9DCE7F}"/>
                </a:ext>
              </a:extLst>
            </p:cNvPr>
            <p:cNvSpPr/>
            <p:nvPr/>
          </p:nvSpPr>
          <p:spPr>
            <a:xfrm>
              <a:off x="2794635" y="4286884"/>
              <a:ext cx="8105774" cy="543560"/>
            </a:xfrm>
            <a:custGeom>
              <a:avLst/>
              <a:gdLst>
                <a:gd name="connsiteX0" fmla="*/ 8105775 w 8105774"/>
                <a:gd name="connsiteY0" fmla="*/ 543560 h 543560"/>
                <a:gd name="connsiteX1" fmla="*/ 6275071 w 8105774"/>
                <a:gd name="connsiteY1" fmla="*/ 543560 h 543560"/>
                <a:gd name="connsiteX2" fmla="*/ 5932171 w 8105774"/>
                <a:gd name="connsiteY2" fmla="*/ 200660 h 543560"/>
                <a:gd name="connsiteX3" fmla="*/ 5544185 w 8105774"/>
                <a:gd name="connsiteY3" fmla="*/ 200660 h 543560"/>
                <a:gd name="connsiteX4" fmla="*/ 5276850 w 8105774"/>
                <a:gd name="connsiteY4" fmla="*/ 467995 h 543560"/>
                <a:gd name="connsiteX5" fmla="*/ 4884421 w 8105774"/>
                <a:gd name="connsiteY5" fmla="*/ 467995 h 543560"/>
                <a:gd name="connsiteX6" fmla="*/ 4519930 w 8105774"/>
                <a:gd name="connsiteY6" fmla="*/ 103505 h 543560"/>
                <a:gd name="connsiteX7" fmla="*/ 3627755 w 8105774"/>
                <a:gd name="connsiteY7" fmla="*/ 103505 h 543560"/>
                <a:gd name="connsiteX8" fmla="*/ 3222625 w 8105774"/>
                <a:gd name="connsiteY8" fmla="*/ 508635 h 543560"/>
                <a:gd name="connsiteX9" fmla="*/ 2607310 w 8105774"/>
                <a:gd name="connsiteY9" fmla="*/ 508635 h 543560"/>
                <a:gd name="connsiteX10" fmla="*/ 2283460 w 8105774"/>
                <a:gd name="connsiteY10" fmla="*/ 185420 h 543560"/>
                <a:gd name="connsiteX11" fmla="*/ 1015365 w 8105774"/>
                <a:gd name="connsiteY11" fmla="*/ 185420 h 543560"/>
                <a:gd name="connsiteX12" fmla="*/ 849630 w 8105774"/>
                <a:gd name="connsiteY12" fmla="*/ 19685 h 543560"/>
                <a:gd name="connsiteX13" fmla="*/ 0 w 8105774"/>
                <a:gd name="connsiteY13" fmla="*/ 19685 h 543560"/>
                <a:gd name="connsiteX14" fmla="*/ 0 w 8105774"/>
                <a:gd name="connsiteY14" fmla="*/ 0 h 543560"/>
                <a:gd name="connsiteX15" fmla="*/ 857885 w 8105774"/>
                <a:gd name="connsiteY15" fmla="*/ 0 h 543560"/>
                <a:gd name="connsiteX16" fmla="*/ 1023620 w 8105774"/>
                <a:gd name="connsiteY16" fmla="*/ 165735 h 543560"/>
                <a:gd name="connsiteX17" fmla="*/ 2291715 w 8105774"/>
                <a:gd name="connsiteY17" fmla="*/ 165735 h 543560"/>
                <a:gd name="connsiteX18" fmla="*/ 2615565 w 8105774"/>
                <a:gd name="connsiteY18" fmla="*/ 489585 h 543560"/>
                <a:gd name="connsiteX19" fmla="*/ 3214370 w 8105774"/>
                <a:gd name="connsiteY19" fmla="*/ 489585 h 543560"/>
                <a:gd name="connsiteX20" fmla="*/ 3619500 w 8105774"/>
                <a:gd name="connsiteY20" fmla="*/ 84455 h 543560"/>
                <a:gd name="connsiteX21" fmla="*/ 4528185 w 8105774"/>
                <a:gd name="connsiteY21" fmla="*/ 84455 h 543560"/>
                <a:gd name="connsiteX22" fmla="*/ 4892675 w 8105774"/>
                <a:gd name="connsiteY22" fmla="*/ 448945 h 543560"/>
                <a:gd name="connsiteX23" fmla="*/ 5269230 w 8105774"/>
                <a:gd name="connsiteY23" fmla="*/ 448945 h 543560"/>
                <a:gd name="connsiteX24" fmla="*/ 5535930 w 8105774"/>
                <a:gd name="connsiteY24" fmla="*/ 181610 h 543560"/>
                <a:gd name="connsiteX25" fmla="*/ 5940425 w 8105774"/>
                <a:gd name="connsiteY25" fmla="*/ 181610 h 543560"/>
                <a:gd name="connsiteX26" fmla="*/ 6282690 w 8105774"/>
                <a:gd name="connsiteY26" fmla="*/ 524510 h 543560"/>
                <a:gd name="connsiteX27" fmla="*/ 8105775 w 8105774"/>
                <a:gd name="connsiteY27" fmla="*/ 524510 h 5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105774" h="543560">
                  <a:moveTo>
                    <a:pt x="8105775" y="543560"/>
                  </a:moveTo>
                  <a:lnTo>
                    <a:pt x="6275071" y="543560"/>
                  </a:lnTo>
                  <a:lnTo>
                    <a:pt x="5932171" y="200660"/>
                  </a:lnTo>
                  <a:lnTo>
                    <a:pt x="5544185" y="200660"/>
                  </a:lnTo>
                  <a:lnTo>
                    <a:pt x="5276850" y="467995"/>
                  </a:lnTo>
                  <a:lnTo>
                    <a:pt x="4884421" y="467995"/>
                  </a:lnTo>
                  <a:lnTo>
                    <a:pt x="4519930" y="103505"/>
                  </a:lnTo>
                  <a:lnTo>
                    <a:pt x="3627755" y="103505"/>
                  </a:lnTo>
                  <a:lnTo>
                    <a:pt x="3222625" y="508635"/>
                  </a:lnTo>
                  <a:lnTo>
                    <a:pt x="2607310" y="508635"/>
                  </a:lnTo>
                  <a:lnTo>
                    <a:pt x="2283460" y="185420"/>
                  </a:lnTo>
                  <a:lnTo>
                    <a:pt x="1015365" y="185420"/>
                  </a:lnTo>
                  <a:lnTo>
                    <a:pt x="849630" y="19685"/>
                  </a:lnTo>
                  <a:lnTo>
                    <a:pt x="0" y="19685"/>
                  </a:lnTo>
                  <a:lnTo>
                    <a:pt x="0" y="0"/>
                  </a:lnTo>
                  <a:lnTo>
                    <a:pt x="857885" y="0"/>
                  </a:lnTo>
                  <a:lnTo>
                    <a:pt x="1023620" y="165735"/>
                  </a:lnTo>
                  <a:lnTo>
                    <a:pt x="2291715" y="165735"/>
                  </a:lnTo>
                  <a:lnTo>
                    <a:pt x="2615565" y="489585"/>
                  </a:lnTo>
                  <a:lnTo>
                    <a:pt x="3214370" y="489585"/>
                  </a:lnTo>
                  <a:lnTo>
                    <a:pt x="3619500" y="84455"/>
                  </a:lnTo>
                  <a:lnTo>
                    <a:pt x="4528185" y="84455"/>
                  </a:lnTo>
                  <a:lnTo>
                    <a:pt x="4892675" y="448945"/>
                  </a:lnTo>
                  <a:lnTo>
                    <a:pt x="5269230" y="448945"/>
                  </a:lnTo>
                  <a:lnTo>
                    <a:pt x="5535930" y="181610"/>
                  </a:lnTo>
                  <a:lnTo>
                    <a:pt x="5940425" y="181610"/>
                  </a:lnTo>
                  <a:lnTo>
                    <a:pt x="6282690" y="524510"/>
                  </a:lnTo>
                  <a:lnTo>
                    <a:pt x="8105775" y="524510"/>
                  </a:lnTo>
                  <a:close/>
                </a:path>
              </a:pathLst>
            </a:custGeom>
            <a:grpFill/>
            <a:ln w="635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09B3B4-0786-713D-CD09-E9A6E2288F69}"/>
                </a:ext>
              </a:extLst>
            </p:cNvPr>
            <p:cNvSpPr/>
            <p:nvPr/>
          </p:nvSpPr>
          <p:spPr>
            <a:xfrm>
              <a:off x="2760345" y="4260215"/>
              <a:ext cx="72389" cy="72389"/>
            </a:xfrm>
            <a:custGeom>
              <a:avLst/>
              <a:gdLst>
                <a:gd name="connsiteX0" fmla="*/ 36195 w 72389"/>
                <a:gd name="connsiteY0" fmla="*/ 72390 h 72389"/>
                <a:gd name="connsiteX1" fmla="*/ 0 w 72389"/>
                <a:gd name="connsiteY1" fmla="*/ 36195 h 72389"/>
                <a:gd name="connsiteX2" fmla="*/ 36195 w 72389"/>
                <a:gd name="connsiteY2" fmla="*/ 0 h 72389"/>
                <a:gd name="connsiteX3" fmla="*/ 72390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15875" y="72390"/>
                    <a:pt x="0" y="55880"/>
                    <a:pt x="0" y="36195"/>
                  </a:cubicBezTo>
                  <a:cubicBezTo>
                    <a:pt x="0" y="15875"/>
                    <a:pt x="16510" y="0"/>
                    <a:pt x="36195" y="0"/>
                  </a:cubicBezTo>
                  <a:cubicBezTo>
                    <a:pt x="56515" y="0"/>
                    <a:pt x="72390" y="16510"/>
                    <a:pt x="72390" y="36195"/>
                  </a:cubicBezTo>
                  <a:cubicBezTo>
                    <a:pt x="72390" y="56515"/>
                    <a:pt x="56515" y="72390"/>
                    <a:pt x="36195" y="72390"/>
                  </a:cubicBezTo>
                  <a:close/>
                </a:path>
              </a:pathLst>
            </a:custGeom>
            <a:grpFill/>
            <a:ln w="635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DBC8B17-960A-E6E6-5BB4-96FE8C8B28AA}"/>
                </a:ext>
              </a:extLst>
            </p:cNvPr>
            <p:cNvSpPr/>
            <p:nvPr/>
          </p:nvSpPr>
          <p:spPr>
            <a:xfrm>
              <a:off x="10862309" y="4784725"/>
              <a:ext cx="72390" cy="72390"/>
            </a:xfrm>
            <a:custGeom>
              <a:avLst/>
              <a:gdLst>
                <a:gd name="connsiteX0" fmla="*/ 36195 w 72390"/>
                <a:gd name="connsiteY0" fmla="*/ 72390 h 72390"/>
                <a:gd name="connsiteX1" fmla="*/ 72390 w 72390"/>
                <a:gd name="connsiteY1" fmla="*/ 36195 h 72390"/>
                <a:gd name="connsiteX2" fmla="*/ 36195 w 72390"/>
                <a:gd name="connsiteY2" fmla="*/ 0 h 72390"/>
                <a:gd name="connsiteX3" fmla="*/ 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56515" y="72390"/>
                    <a:pt x="72390" y="55880"/>
                    <a:pt x="72390" y="36195"/>
                  </a:cubicBezTo>
                  <a:cubicBezTo>
                    <a:pt x="72390" y="15875"/>
                    <a:pt x="55880"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9820F4B-F2D1-E54D-1EDB-A46D49C8843F}"/>
                </a:ext>
              </a:extLst>
            </p:cNvPr>
            <p:cNvSpPr/>
            <p:nvPr/>
          </p:nvSpPr>
          <p:spPr>
            <a:xfrm>
              <a:off x="3704590" y="3827145"/>
              <a:ext cx="7142479" cy="897254"/>
            </a:xfrm>
            <a:custGeom>
              <a:avLst/>
              <a:gdLst>
                <a:gd name="connsiteX0" fmla="*/ 7142480 w 7142479"/>
                <a:gd name="connsiteY0" fmla="*/ 897255 h 897254"/>
                <a:gd name="connsiteX1" fmla="*/ 5760085 w 7142479"/>
                <a:gd name="connsiteY1" fmla="*/ 897255 h 897254"/>
                <a:gd name="connsiteX2" fmla="*/ 5311140 w 7142479"/>
                <a:gd name="connsiteY2" fmla="*/ 448310 h 897254"/>
                <a:gd name="connsiteX3" fmla="*/ 4721860 w 7142479"/>
                <a:gd name="connsiteY3" fmla="*/ 448310 h 897254"/>
                <a:gd name="connsiteX4" fmla="*/ 4530090 w 7142479"/>
                <a:gd name="connsiteY4" fmla="*/ 256540 h 897254"/>
                <a:gd name="connsiteX5" fmla="*/ 4165600 w 7142479"/>
                <a:gd name="connsiteY5" fmla="*/ 256540 h 897254"/>
                <a:gd name="connsiteX6" fmla="*/ 4003040 w 7142479"/>
                <a:gd name="connsiteY6" fmla="*/ 419100 h 897254"/>
                <a:gd name="connsiteX7" fmla="*/ 3327400 w 7142479"/>
                <a:gd name="connsiteY7" fmla="*/ 419100 h 897254"/>
                <a:gd name="connsiteX8" fmla="*/ 3149600 w 7142479"/>
                <a:gd name="connsiteY8" fmla="*/ 241300 h 897254"/>
                <a:gd name="connsiteX9" fmla="*/ 2983865 w 7142479"/>
                <a:gd name="connsiteY9" fmla="*/ 241300 h 897254"/>
                <a:gd name="connsiteX10" fmla="*/ 2836545 w 7142479"/>
                <a:gd name="connsiteY10" fmla="*/ 387985 h 897254"/>
                <a:gd name="connsiteX11" fmla="*/ 1913890 w 7142479"/>
                <a:gd name="connsiteY11" fmla="*/ 387985 h 897254"/>
                <a:gd name="connsiteX12" fmla="*/ 1544955 w 7142479"/>
                <a:gd name="connsiteY12" fmla="*/ 19050 h 897254"/>
                <a:gd name="connsiteX13" fmla="*/ 900430 w 7142479"/>
                <a:gd name="connsiteY13" fmla="*/ 19050 h 897254"/>
                <a:gd name="connsiteX14" fmla="*/ 632460 w 7142479"/>
                <a:gd name="connsiteY14" fmla="*/ 286385 h 897254"/>
                <a:gd name="connsiteX15" fmla="*/ 0 w 7142479"/>
                <a:gd name="connsiteY15" fmla="*/ 286385 h 897254"/>
                <a:gd name="connsiteX16" fmla="*/ 0 w 7142479"/>
                <a:gd name="connsiteY16" fmla="*/ 267335 h 897254"/>
                <a:gd name="connsiteX17" fmla="*/ 624840 w 7142479"/>
                <a:gd name="connsiteY17" fmla="*/ 267335 h 897254"/>
                <a:gd name="connsiteX18" fmla="*/ 892175 w 7142479"/>
                <a:gd name="connsiteY18" fmla="*/ 0 h 897254"/>
                <a:gd name="connsiteX19" fmla="*/ 1552575 w 7142479"/>
                <a:gd name="connsiteY19" fmla="*/ 0 h 897254"/>
                <a:gd name="connsiteX20" fmla="*/ 1922145 w 7142479"/>
                <a:gd name="connsiteY20" fmla="*/ 368935 h 897254"/>
                <a:gd name="connsiteX21" fmla="*/ 2828925 w 7142479"/>
                <a:gd name="connsiteY21" fmla="*/ 368935 h 897254"/>
                <a:gd name="connsiteX22" fmla="*/ 2976245 w 7142479"/>
                <a:gd name="connsiteY22" fmla="*/ 221615 h 897254"/>
                <a:gd name="connsiteX23" fmla="*/ 3157855 w 7142479"/>
                <a:gd name="connsiteY23" fmla="*/ 221615 h 897254"/>
                <a:gd name="connsiteX24" fmla="*/ 3335655 w 7142479"/>
                <a:gd name="connsiteY24" fmla="*/ 399415 h 897254"/>
                <a:gd name="connsiteX25" fmla="*/ 3995420 w 7142479"/>
                <a:gd name="connsiteY25" fmla="*/ 399415 h 897254"/>
                <a:gd name="connsiteX26" fmla="*/ 4157345 w 7142479"/>
                <a:gd name="connsiteY26" fmla="*/ 236855 h 897254"/>
                <a:gd name="connsiteX27" fmla="*/ 4538345 w 7142479"/>
                <a:gd name="connsiteY27" fmla="*/ 236855 h 897254"/>
                <a:gd name="connsiteX28" fmla="*/ 4729480 w 7142479"/>
                <a:gd name="connsiteY28" fmla="*/ 428625 h 897254"/>
                <a:gd name="connsiteX29" fmla="*/ 5319395 w 7142479"/>
                <a:gd name="connsiteY29" fmla="*/ 428625 h 897254"/>
                <a:gd name="connsiteX30" fmla="*/ 5768340 w 7142479"/>
                <a:gd name="connsiteY30" fmla="*/ 877570 h 897254"/>
                <a:gd name="connsiteX31" fmla="*/ 7142480 w 7142479"/>
                <a:gd name="connsiteY31" fmla="*/ 877570 h 89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42479" h="897254">
                  <a:moveTo>
                    <a:pt x="7142480" y="897255"/>
                  </a:moveTo>
                  <a:lnTo>
                    <a:pt x="5760085" y="897255"/>
                  </a:lnTo>
                  <a:lnTo>
                    <a:pt x="5311140" y="448310"/>
                  </a:lnTo>
                  <a:lnTo>
                    <a:pt x="4721860" y="448310"/>
                  </a:lnTo>
                  <a:lnTo>
                    <a:pt x="4530090" y="256540"/>
                  </a:lnTo>
                  <a:lnTo>
                    <a:pt x="4165600" y="256540"/>
                  </a:lnTo>
                  <a:lnTo>
                    <a:pt x="4003040" y="419100"/>
                  </a:lnTo>
                  <a:lnTo>
                    <a:pt x="3327400" y="419100"/>
                  </a:lnTo>
                  <a:lnTo>
                    <a:pt x="3149600" y="241300"/>
                  </a:lnTo>
                  <a:lnTo>
                    <a:pt x="2983865" y="241300"/>
                  </a:lnTo>
                  <a:lnTo>
                    <a:pt x="2836545" y="387985"/>
                  </a:lnTo>
                  <a:lnTo>
                    <a:pt x="1913890" y="387985"/>
                  </a:lnTo>
                  <a:lnTo>
                    <a:pt x="1544955" y="19050"/>
                  </a:lnTo>
                  <a:lnTo>
                    <a:pt x="900430" y="19050"/>
                  </a:lnTo>
                  <a:lnTo>
                    <a:pt x="632460" y="286385"/>
                  </a:lnTo>
                  <a:lnTo>
                    <a:pt x="0" y="286385"/>
                  </a:lnTo>
                  <a:lnTo>
                    <a:pt x="0" y="267335"/>
                  </a:lnTo>
                  <a:lnTo>
                    <a:pt x="624840" y="267335"/>
                  </a:lnTo>
                  <a:lnTo>
                    <a:pt x="892175" y="0"/>
                  </a:lnTo>
                  <a:lnTo>
                    <a:pt x="1552575" y="0"/>
                  </a:lnTo>
                  <a:lnTo>
                    <a:pt x="1922145" y="368935"/>
                  </a:lnTo>
                  <a:lnTo>
                    <a:pt x="2828925" y="368935"/>
                  </a:lnTo>
                  <a:lnTo>
                    <a:pt x="2976245" y="221615"/>
                  </a:lnTo>
                  <a:lnTo>
                    <a:pt x="3157855" y="221615"/>
                  </a:lnTo>
                  <a:lnTo>
                    <a:pt x="3335655" y="399415"/>
                  </a:lnTo>
                  <a:lnTo>
                    <a:pt x="3995420" y="399415"/>
                  </a:lnTo>
                  <a:lnTo>
                    <a:pt x="4157345" y="236855"/>
                  </a:lnTo>
                  <a:lnTo>
                    <a:pt x="4538345" y="236855"/>
                  </a:lnTo>
                  <a:lnTo>
                    <a:pt x="4729480" y="428625"/>
                  </a:lnTo>
                  <a:lnTo>
                    <a:pt x="5319395" y="428625"/>
                  </a:lnTo>
                  <a:lnTo>
                    <a:pt x="5768340" y="877570"/>
                  </a:lnTo>
                  <a:lnTo>
                    <a:pt x="7142480" y="877570"/>
                  </a:lnTo>
                  <a:close/>
                </a:path>
              </a:pathLst>
            </a:custGeom>
            <a:grpFill/>
            <a:ln w="635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70E0AAA-FD88-DCC6-82B6-9EFF9F117E24}"/>
                </a:ext>
              </a:extLst>
            </p:cNvPr>
            <p:cNvSpPr/>
            <p:nvPr/>
          </p:nvSpPr>
          <p:spPr>
            <a:xfrm>
              <a:off x="3669665" y="4067809"/>
              <a:ext cx="72407" cy="72390"/>
            </a:xfrm>
            <a:custGeom>
              <a:avLst/>
              <a:gdLst>
                <a:gd name="connsiteX0" fmla="*/ 36195 w 72407"/>
                <a:gd name="connsiteY0" fmla="*/ 72390 h 72390"/>
                <a:gd name="connsiteX1" fmla="*/ 0 w 72407"/>
                <a:gd name="connsiteY1" fmla="*/ 36195 h 72390"/>
                <a:gd name="connsiteX2" fmla="*/ 36195 w 72407"/>
                <a:gd name="connsiteY2" fmla="*/ 0 h 72390"/>
                <a:gd name="connsiteX3" fmla="*/ 72390 w 72407"/>
                <a:gd name="connsiteY3" fmla="*/ 36195 h 72390"/>
                <a:gd name="connsiteX4" fmla="*/ 36195 w 72407"/>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7" h="72390">
                  <a:moveTo>
                    <a:pt x="36195" y="72390"/>
                  </a:moveTo>
                  <a:cubicBezTo>
                    <a:pt x="16510" y="72390"/>
                    <a:pt x="0" y="55880"/>
                    <a:pt x="0" y="36195"/>
                  </a:cubicBezTo>
                  <a:cubicBezTo>
                    <a:pt x="0" y="15875"/>
                    <a:pt x="16510" y="0"/>
                    <a:pt x="36195" y="0"/>
                  </a:cubicBezTo>
                  <a:cubicBezTo>
                    <a:pt x="56515" y="0"/>
                    <a:pt x="72390" y="16510"/>
                    <a:pt x="72390" y="36195"/>
                  </a:cubicBezTo>
                  <a:cubicBezTo>
                    <a:pt x="73025" y="56515"/>
                    <a:pt x="56515" y="72390"/>
                    <a:pt x="36195" y="72390"/>
                  </a:cubicBezTo>
                  <a:close/>
                </a:path>
              </a:pathLst>
            </a:custGeom>
            <a:grpFill/>
            <a:ln w="635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AAA2DAE-444A-44EC-79F7-AF58D3055C5B}"/>
                </a:ext>
              </a:extLst>
            </p:cNvPr>
            <p:cNvSpPr/>
            <p:nvPr/>
          </p:nvSpPr>
          <p:spPr>
            <a:xfrm>
              <a:off x="10808969" y="4678045"/>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6515" y="72390"/>
                    <a:pt x="72390" y="55880"/>
                    <a:pt x="72390" y="36195"/>
                  </a:cubicBezTo>
                  <a:cubicBezTo>
                    <a:pt x="72390" y="15875"/>
                    <a:pt x="55880" y="0"/>
                    <a:pt x="36195" y="0"/>
                  </a:cubicBezTo>
                  <a:cubicBezTo>
                    <a:pt x="15875" y="0"/>
                    <a:pt x="0" y="16510"/>
                    <a:pt x="0" y="36195"/>
                  </a:cubicBezTo>
                  <a:cubicBezTo>
                    <a:pt x="0" y="56515"/>
                    <a:pt x="16511" y="72390"/>
                    <a:pt x="36195" y="72390"/>
                  </a:cubicBezTo>
                  <a:close/>
                </a:path>
              </a:pathLst>
            </a:custGeom>
            <a:grpFill/>
            <a:ln w="635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A24D073-95F1-8F9F-5510-BBB413C907AC}"/>
                </a:ext>
              </a:extLst>
            </p:cNvPr>
            <p:cNvSpPr/>
            <p:nvPr/>
          </p:nvSpPr>
          <p:spPr>
            <a:xfrm>
              <a:off x="1682114" y="3858895"/>
              <a:ext cx="1653539" cy="212089"/>
            </a:xfrm>
            <a:custGeom>
              <a:avLst/>
              <a:gdLst>
                <a:gd name="connsiteX0" fmla="*/ 1653540 w 1653539"/>
                <a:gd name="connsiteY0" fmla="*/ 212090 h 212089"/>
                <a:gd name="connsiteX1" fmla="*/ 731520 w 1653539"/>
                <a:gd name="connsiteY1" fmla="*/ 212090 h 212089"/>
                <a:gd name="connsiteX2" fmla="*/ 539115 w 1653539"/>
                <a:gd name="connsiteY2" fmla="*/ 19685 h 212089"/>
                <a:gd name="connsiteX3" fmla="*/ 0 w 1653539"/>
                <a:gd name="connsiteY3" fmla="*/ 19685 h 212089"/>
                <a:gd name="connsiteX4" fmla="*/ 0 w 1653539"/>
                <a:gd name="connsiteY4" fmla="*/ 0 h 212089"/>
                <a:gd name="connsiteX5" fmla="*/ 547370 w 1653539"/>
                <a:gd name="connsiteY5" fmla="*/ 0 h 212089"/>
                <a:gd name="connsiteX6" fmla="*/ 739775 w 1653539"/>
                <a:gd name="connsiteY6" fmla="*/ 192405 h 212089"/>
                <a:gd name="connsiteX7" fmla="*/ 1653540 w 1653539"/>
                <a:gd name="connsiteY7" fmla="*/ 192405 h 21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3539" h="212089">
                  <a:moveTo>
                    <a:pt x="1653540" y="212090"/>
                  </a:moveTo>
                  <a:lnTo>
                    <a:pt x="731520" y="212090"/>
                  </a:lnTo>
                  <a:lnTo>
                    <a:pt x="539115" y="19685"/>
                  </a:lnTo>
                  <a:lnTo>
                    <a:pt x="0" y="19685"/>
                  </a:lnTo>
                  <a:lnTo>
                    <a:pt x="0" y="0"/>
                  </a:lnTo>
                  <a:lnTo>
                    <a:pt x="547370" y="0"/>
                  </a:lnTo>
                  <a:lnTo>
                    <a:pt x="739775" y="192405"/>
                  </a:lnTo>
                  <a:lnTo>
                    <a:pt x="1653540" y="192405"/>
                  </a:lnTo>
                  <a:close/>
                </a:path>
              </a:pathLst>
            </a:custGeom>
            <a:grpFill/>
            <a:ln w="635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E6CA183-77BC-00B9-B300-D9344190F0A7}"/>
                </a:ext>
              </a:extLst>
            </p:cNvPr>
            <p:cNvSpPr/>
            <p:nvPr/>
          </p:nvSpPr>
          <p:spPr>
            <a:xfrm>
              <a:off x="1647825" y="3832859"/>
              <a:ext cx="72389" cy="72390"/>
            </a:xfrm>
            <a:custGeom>
              <a:avLst/>
              <a:gdLst>
                <a:gd name="connsiteX0" fmla="*/ 36195 w 72389"/>
                <a:gd name="connsiteY0" fmla="*/ 72390 h 72390"/>
                <a:gd name="connsiteX1" fmla="*/ 0 w 72389"/>
                <a:gd name="connsiteY1" fmla="*/ 36195 h 72390"/>
                <a:gd name="connsiteX2" fmla="*/ 36195 w 72389"/>
                <a:gd name="connsiteY2" fmla="*/ 0 h 72390"/>
                <a:gd name="connsiteX3" fmla="*/ 72390 w 72389"/>
                <a:gd name="connsiteY3" fmla="*/ 36195 h 72390"/>
                <a:gd name="connsiteX4" fmla="*/ 36195 w 72389"/>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36195" y="72390"/>
                  </a:moveTo>
                  <a:cubicBezTo>
                    <a:pt x="16510" y="72390"/>
                    <a:pt x="0" y="55880"/>
                    <a:pt x="0" y="36195"/>
                  </a:cubicBezTo>
                  <a:cubicBezTo>
                    <a:pt x="0" y="15875"/>
                    <a:pt x="16510" y="0"/>
                    <a:pt x="36195" y="0"/>
                  </a:cubicBezTo>
                  <a:cubicBezTo>
                    <a:pt x="56515"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51A0744-344F-D047-A483-BA332045B02E}"/>
                </a:ext>
              </a:extLst>
            </p:cNvPr>
            <p:cNvSpPr/>
            <p:nvPr/>
          </p:nvSpPr>
          <p:spPr>
            <a:xfrm>
              <a:off x="3297554" y="4025265"/>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5880" y="72390"/>
                    <a:pt x="72390" y="55880"/>
                    <a:pt x="72390" y="36195"/>
                  </a:cubicBezTo>
                  <a:cubicBezTo>
                    <a:pt x="72390" y="15875"/>
                    <a:pt x="55880"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9A244F8-8927-277A-3152-52D35E972904}"/>
                </a:ext>
              </a:extLst>
            </p:cNvPr>
            <p:cNvSpPr/>
            <p:nvPr/>
          </p:nvSpPr>
          <p:spPr>
            <a:xfrm>
              <a:off x="1596389" y="3644900"/>
              <a:ext cx="1610995" cy="217170"/>
            </a:xfrm>
            <a:custGeom>
              <a:avLst/>
              <a:gdLst>
                <a:gd name="connsiteX0" fmla="*/ 1610995 w 1610995"/>
                <a:gd name="connsiteY0" fmla="*/ 217170 h 217170"/>
                <a:gd name="connsiteX1" fmla="*/ 940435 w 1610995"/>
                <a:gd name="connsiteY1" fmla="*/ 217170 h 217170"/>
                <a:gd name="connsiteX2" fmla="*/ 742950 w 1610995"/>
                <a:gd name="connsiteY2" fmla="*/ 19050 h 217170"/>
                <a:gd name="connsiteX3" fmla="*/ 0 w 1610995"/>
                <a:gd name="connsiteY3" fmla="*/ 19050 h 217170"/>
                <a:gd name="connsiteX4" fmla="*/ 0 w 1610995"/>
                <a:gd name="connsiteY4" fmla="*/ 0 h 217170"/>
                <a:gd name="connsiteX5" fmla="*/ 750570 w 1610995"/>
                <a:gd name="connsiteY5" fmla="*/ 0 h 217170"/>
                <a:gd name="connsiteX6" fmla="*/ 948690 w 1610995"/>
                <a:gd name="connsiteY6" fmla="*/ 198120 h 217170"/>
                <a:gd name="connsiteX7" fmla="*/ 1610995 w 1610995"/>
                <a:gd name="connsiteY7" fmla="*/ 198120 h 2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0995" h="217170">
                  <a:moveTo>
                    <a:pt x="1610995" y="217170"/>
                  </a:moveTo>
                  <a:lnTo>
                    <a:pt x="940435" y="217170"/>
                  </a:lnTo>
                  <a:lnTo>
                    <a:pt x="742950" y="19050"/>
                  </a:lnTo>
                  <a:lnTo>
                    <a:pt x="0" y="19050"/>
                  </a:lnTo>
                  <a:lnTo>
                    <a:pt x="0" y="0"/>
                  </a:lnTo>
                  <a:lnTo>
                    <a:pt x="750570" y="0"/>
                  </a:lnTo>
                  <a:lnTo>
                    <a:pt x="948690" y="198120"/>
                  </a:lnTo>
                  <a:lnTo>
                    <a:pt x="1610995" y="198120"/>
                  </a:lnTo>
                  <a:close/>
                </a:path>
              </a:pathLst>
            </a:custGeom>
            <a:grpFill/>
            <a:ln w="635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493CC85-BF27-B3AF-7F37-9A3212E7E6F7}"/>
                </a:ext>
              </a:extLst>
            </p:cNvPr>
            <p:cNvSpPr/>
            <p:nvPr/>
          </p:nvSpPr>
          <p:spPr>
            <a:xfrm>
              <a:off x="1562100" y="3618229"/>
              <a:ext cx="72389" cy="72390"/>
            </a:xfrm>
            <a:custGeom>
              <a:avLst/>
              <a:gdLst>
                <a:gd name="connsiteX0" fmla="*/ 36195 w 72389"/>
                <a:gd name="connsiteY0" fmla="*/ 72390 h 72390"/>
                <a:gd name="connsiteX1" fmla="*/ 0 w 72389"/>
                <a:gd name="connsiteY1" fmla="*/ 36195 h 72390"/>
                <a:gd name="connsiteX2" fmla="*/ 36195 w 72389"/>
                <a:gd name="connsiteY2" fmla="*/ 0 h 72390"/>
                <a:gd name="connsiteX3" fmla="*/ 72390 w 72389"/>
                <a:gd name="connsiteY3" fmla="*/ 36195 h 72390"/>
                <a:gd name="connsiteX4" fmla="*/ 36195 w 72389"/>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36195" y="72390"/>
                  </a:moveTo>
                  <a:cubicBezTo>
                    <a:pt x="15875" y="72390"/>
                    <a:pt x="0" y="55880"/>
                    <a:pt x="0" y="36195"/>
                  </a:cubicBezTo>
                  <a:cubicBezTo>
                    <a:pt x="0" y="15875"/>
                    <a:pt x="15875" y="0"/>
                    <a:pt x="36195" y="0"/>
                  </a:cubicBezTo>
                  <a:cubicBezTo>
                    <a:pt x="56515" y="0"/>
                    <a:pt x="72390" y="16510"/>
                    <a:pt x="72390" y="36195"/>
                  </a:cubicBezTo>
                  <a:cubicBezTo>
                    <a:pt x="72390" y="56515"/>
                    <a:pt x="55880" y="72390"/>
                    <a:pt x="36195" y="72390"/>
                  </a:cubicBezTo>
                  <a:close/>
                </a:path>
              </a:pathLst>
            </a:custGeom>
            <a:grpFill/>
            <a:ln w="635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9FAC552-595B-C623-44EE-5380C8B8F7BA}"/>
                </a:ext>
              </a:extLst>
            </p:cNvPr>
            <p:cNvSpPr/>
            <p:nvPr/>
          </p:nvSpPr>
          <p:spPr>
            <a:xfrm>
              <a:off x="3169285" y="3816350"/>
              <a:ext cx="72389" cy="72390"/>
            </a:xfrm>
            <a:custGeom>
              <a:avLst/>
              <a:gdLst>
                <a:gd name="connsiteX0" fmla="*/ 36195 w 72389"/>
                <a:gd name="connsiteY0" fmla="*/ 72390 h 72390"/>
                <a:gd name="connsiteX1" fmla="*/ 72390 w 72389"/>
                <a:gd name="connsiteY1" fmla="*/ 36195 h 72390"/>
                <a:gd name="connsiteX2" fmla="*/ 36195 w 72389"/>
                <a:gd name="connsiteY2" fmla="*/ 0 h 72390"/>
                <a:gd name="connsiteX3" fmla="*/ 0 w 72389"/>
                <a:gd name="connsiteY3" fmla="*/ 36195 h 72390"/>
                <a:gd name="connsiteX4" fmla="*/ 36195 w 72389"/>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36195" y="72390"/>
                  </a:moveTo>
                  <a:cubicBezTo>
                    <a:pt x="56515" y="72390"/>
                    <a:pt x="72390" y="55880"/>
                    <a:pt x="72390" y="36195"/>
                  </a:cubicBezTo>
                  <a:cubicBezTo>
                    <a:pt x="72390" y="16510"/>
                    <a:pt x="55880" y="0"/>
                    <a:pt x="36195" y="0"/>
                  </a:cubicBezTo>
                  <a:cubicBezTo>
                    <a:pt x="15875" y="0"/>
                    <a:pt x="0" y="16510"/>
                    <a:pt x="0" y="36195"/>
                  </a:cubicBezTo>
                  <a:cubicBezTo>
                    <a:pt x="0" y="56515"/>
                    <a:pt x="15875" y="72390"/>
                    <a:pt x="36195" y="72390"/>
                  </a:cubicBezTo>
                  <a:close/>
                </a:path>
              </a:pathLst>
            </a:custGeom>
            <a:grpFill/>
            <a:ln w="635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57BA85D-D12C-DDA1-CBEF-4234F4A66C8B}"/>
                </a:ext>
              </a:extLst>
            </p:cNvPr>
            <p:cNvSpPr/>
            <p:nvPr/>
          </p:nvSpPr>
          <p:spPr>
            <a:xfrm>
              <a:off x="3822065" y="4024629"/>
              <a:ext cx="2231389" cy="471804"/>
            </a:xfrm>
            <a:custGeom>
              <a:avLst/>
              <a:gdLst>
                <a:gd name="connsiteX0" fmla="*/ 2231390 w 2231389"/>
                <a:gd name="connsiteY0" fmla="*/ 471805 h 471804"/>
                <a:gd name="connsiteX1" fmla="*/ 1890395 w 2231389"/>
                <a:gd name="connsiteY1" fmla="*/ 471805 h 471804"/>
                <a:gd name="connsiteX2" fmla="*/ 1438275 w 2231389"/>
                <a:gd name="connsiteY2" fmla="*/ 19685 h 471804"/>
                <a:gd name="connsiteX3" fmla="*/ 884555 w 2231389"/>
                <a:gd name="connsiteY3" fmla="*/ 19685 h 471804"/>
                <a:gd name="connsiteX4" fmla="*/ 697230 w 2231389"/>
                <a:gd name="connsiteY4" fmla="*/ 207010 h 471804"/>
                <a:gd name="connsiteX5" fmla="*/ 0 w 2231389"/>
                <a:gd name="connsiteY5" fmla="*/ 207010 h 471804"/>
                <a:gd name="connsiteX6" fmla="*/ 0 w 2231389"/>
                <a:gd name="connsiteY6" fmla="*/ 187325 h 471804"/>
                <a:gd name="connsiteX7" fmla="*/ 688975 w 2231389"/>
                <a:gd name="connsiteY7" fmla="*/ 187325 h 471804"/>
                <a:gd name="connsiteX8" fmla="*/ 876300 w 2231389"/>
                <a:gd name="connsiteY8" fmla="*/ 0 h 471804"/>
                <a:gd name="connsiteX9" fmla="*/ 1445895 w 2231389"/>
                <a:gd name="connsiteY9" fmla="*/ 0 h 471804"/>
                <a:gd name="connsiteX10" fmla="*/ 1898015 w 2231389"/>
                <a:gd name="connsiteY10" fmla="*/ 452120 h 471804"/>
                <a:gd name="connsiteX11" fmla="*/ 2231390 w 2231389"/>
                <a:gd name="connsiteY11" fmla="*/ 45212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389" h="471804">
                  <a:moveTo>
                    <a:pt x="2231390" y="471805"/>
                  </a:moveTo>
                  <a:lnTo>
                    <a:pt x="1890395" y="471805"/>
                  </a:lnTo>
                  <a:lnTo>
                    <a:pt x="1438275" y="19685"/>
                  </a:lnTo>
                  <a:lnTo>
                    <a:pt x="884555" y="19685"/>
                  </a:lnTo>
                  <a:lnTo>
                    <a:pt x="697230" y="207010"/>
                  </a:lnTo>
                  <a:lnTo>
                    <a:pt x="0" y="207010"/>
                  </a:lnTo>
                  <a:lnTo>
                    <a:pt x="0" y="187325"/>
                  </a:lnTo>
                  <a:lnTo>
                    <a:pt x="688975" y="187325"/>
                  </a:lnTo>
                  <a:lnTo>
                    <a:pt x="876300" y="0"/>
                  </a:lnTo>
                  <a:lnTo>
                    <a:pt x="1445895" y="0"/>
                  </a:lnTo>
                  <a:lnTo>
                    <a:pt x="1898015" y="452120"/>
                  </a:lnTo>
                  <a:lnTo>
                    <a:pt x="2231390" y="452120"/>
                  </a:lnTo>
                  <a:close/>
                </a:path>
              </a:pathLst>
            </a:custGeom>
            <a:grpFill/>
            <a:ln w="635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6B70AE6-5626-B320-C243-9D611192D08B}"/>
                </a:ext>
              </a:extLst>
            </p:cNvPr>
            <p:cNvSpPr/>
            <p:nvPr/>
          </p:nvSpPr>
          <p:spPr>
            <a:xfrm>
              <a:off x="3787775" y="4185920"/>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6510" y="72390"/>
                    <a:pt x="0" y="55880"/>
                    <a:pt x="0" y="36195"/>
                  </a:cubicBezTo>
                  <a:cubicBezTo>
                    <a:pt x="0" y="15875"/>
                    <a:pt x="16510" y="0"/>
                    <a:pt x="36195" y="0"/>
                  </a:cubicBezTo>
                  <a:cubicBezTo>
                    <a:pt x="56515"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10CDD90-C063-08C3-1A60-126FC32F193F}"/>
                </a:ext>
              </a:extLst>
            </p:cNvPr>
            <p:cNvSpPr/>
            <p:nvPr/>
          </p:nvSpPr>
          <p:spPr>
            <a:xfrm>
              <a:off x="6015354" y="4450715"/>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6515" y="72390"/>
                    <a:pt x="72390" y="55880"/>
                    <a:pt x="72390" y="36195"/>
                  </a:cubicBezTo>
                  <a:cubicBezTo>
                    <a:pt x="72390" y="15875"/>
                    <a:pt x="55880"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E87897F-3DD4-36D2-0276-E11D93614DE4}"/>
                </a:ext>
              </a:extLst>
            </p:cNvPr>
            <p:cNvSpPr/>
            <p:nvPr/>
          </p:nvSpPr>
          <p:spPr>
            <a:xfrm>
              <a:off x="3939540" y="4158615"/>
              <a:ext cx="1601469" cy="393064"/>
            </a:xfrm>
            <a:custGeom>
              <a:avLst/>
              <a:gdLst>
                <a:gd name="connsiteX0" fmla="*/ 1587500 w 1601469"/>
                <a:gd name="connsiteY0" fmla="*/ 393065 h 393064"/>
                <a:gd name="connsiteX1" fmla="*/ 1213485 w 1601469"/>
                <a:gd name="connsiteY1" fmla="*/ 19050 h 393064"/>
                <a:gd name="connsiteX2" fmla="*/ 857885 w 1601469"/>
                <a:gd name="connsiteY2" fmla="*/ 19050 h 393064"/>
                <a:gd name="connsiteX3" fmla="*/ 675640 w 1601469"/>
                <a:gd name="connsiteY3" fmla="*/ 201295 h 393064"/>
                <a:gd name="connsiteX4" fmla="*/ 0 w 1601469"/>
                <a:gd name="connsiteY4" fmla="*/ 201295 h 393064"/>
                <a:gd name="connsiteX5" fmla="*/ 0 w 1601469"/>
                <a:gd name="connsiteY5" fmla="*/ 181610 h 393064"/>
                <a:gd name="connsiteX6" fmla="*/ 668020 w 1601469"/>
                <a:gd name="connsiteY6" fmla="*/ 181610 h 393064"/>
                <a:gd name="connsiteX7" fmla="*/ 849630 w 1601469"/>
                <a:gd name="connsiteY7" fmla="*/ 0 h 393064"/>
                <a:gd name="connsiteX8" fmla="*/ 1221740 w 1601469"/>
                <a:gd name="connsiteY8" fmla="*/ 0 h 393064"/>
                <a:gd name="connsiteX9" fmla="*/ 1601470 w 1601469"/>
                <a:gd name="connsiteY9" fmla="*/ 379730 h 3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1469" h="393064">
                  <a:moveTo>
                    <a:pt x="1587500" y="393065"/>
                  </a:moveTo>
                  <a:lnTo>
                    <a:pt x="1213485" y="19050"/>
                  </a:lnTo>
                  <a:lnTo>
                    <a:pt x="857885" y="19050"/>
                  </a:lnTo>
                  <a:lnTo>
                    <a:pt x="675640" y="201295"/>
                  </a:lnTo>
                  <a:lnTo>
                    <a:pt x="0" y="201295"/>
                  </a:lnTo>
                  <a:lnTo>
                    <a:pt x="0" y="181610"/>
                  </a:lnTo>
                  <a:lnTo>
                    <a:pt x="668020" y="181610"/>
                  </a:lnTo>
                  <a:lnTo>
                    <a:pt x="849630" y="0"/>
                  </a:lnTo>
                  <a:lnTo>
                    <a:pt x="1221740" y="0"/>
                  </a:lnTo>
                  <a:lnTo>
                    <a:pt x="1601470" y="379730"/>
                  </a:lnTo>
                  <a:close/>
                </a:path>
              </a:pathLst>
            </a:custGeom>
            <a:grpFill/>
            <a:ln w="635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0EC82BA-68BB-D9CB-C2E7-D06FC700BA61}"/>
                </a:ext>
              </a:extLst>
            </p:cNvPr>
            <p:cNvSpPr/>
            <p:nvPr/>
          </p:nvSpPr>
          <p:spPr>
            <a:xfrm>
              <a:off x="3905250" y="4314190"/>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6510" y="0"/>
                    <a:pt x="36195" y="0"/>
                  </a:cubicBezTo>
                  <a:cubicBezTo>
                    <a:pt x="55880" y="0"/>
                    <a:pt x="72390" y="16510"/>
                    <a:pt x="72390" y="36195"/>
                  </a:cubicBezTo>
                  <a:cubicBezTo>
                    <a:pt x="72390" y="55880"/>
                    <a:pt x="56515" y="72390"/>
                    <a:pt x="36195" y="72390"/>
                  </a:cubicBezTo>
                  <a:close/>
                </a:path>
              </a:pathLst>
            </a:custGeom>
            <a:grpFill/>
            <a:ln w="635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C8E3842-27A2-AC7B-3011-728D9648F40E}"/>
                </a:ext>
              </a:extLst>
            </p:cNvPr>
            <p:cNvSpPr/>
            <p:nvPr/>
          </p:nvSpPr>
          <p:spPr>
            <a:xfrm>
              <a:off x="5496401" y="4507547"/>
              <a:ext cx="72866" cy="72389"/>
            </a:xfrm>
            <a:custGeom>
              <a:avLst/>
              <a:gdLst>
                <a:gd name="connsiteX0" fmla="*/ 10954 w 72866"/>
                <a:gd name="connsiteY0" fmla="*/ 61912 h 72389"/>
                <a:gd name="connsiteX1" fmla="*/ 62389 w 72866"/>
                <a:gd name="connsiteY1" fmla="*/ 61912 h 72389"/>
                <a:gd name="connsiteX2" fmla="*/ 62389 w 72866"/>
                <a:gd name="connsiteY2" fmla="*/ 10478 h 72389"/>
                <a:gd name="connsiteX3" fmla="*/ 10954 w 72866"/>
                <a:gd name="connsiteY3" fmla="*/ 10478 h 72389"/>
                <a:gd name="connsiteX4" fmla="*/ 10954 w 72866"/>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 h="72389">
                  <a:moveTo>
                    <a:pt x="10954" y="61912"/>
                  </a:moveTo>
                  <a:cubicBezTo>
                    <a:pt x="24924" y="75882"/>
                    <a:pt x="48419" y="75882"/>
                    <a:pt x="62389" y="61912"/>
                  </a:cubicBezTo>
                  <a:cubicBezTo>
                    <a:pt x="76359" y="47943"/>
                    <a:pt x="76359" y="24448"/>
                    <a:pt x="62389" y="10478"/>
                  </a:cubicBezTo>
                  <a:cubicBezTo>
                    <a:pt x="48419" y="-3493"/>
                    <a:pt x="25559" y="-3493"/>
                    <a:pt x="10954" y="10478"/>
                  </a:cubicBezTo>
                  <a:cubicBezTo>
                    <a:pt x="-3651" y="25082"/>
                    <a:pt x="-3651" y="47943"/>
                    <a:pt x="10954" y="61912"/>
                  </a:cubicBezTo>
                  <a:close/>
                </a:path>
              </a:pathLst>
            </a:custGeom>
            <a:grpFill/>
            <a:ln w="635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E77C75C-672E-7F58-0605-71087744E250}"/>
                </a:ext>
              </a:extLst>
            </p:cNvPr>
            <p:cNvSpPr/>
            <p:nvPr/>
          </p:nvSpPr>
          <p:spPr>
            <a:xfrm>
              <a:off x="8502650" y="3011170"/>
              <a:ext cx="2117725" cy="861059"/>
            </a:xfrm>
            <a:custGeom>
              <a:avLst/>
              <a:gdLst>
                <a:gd name="connsiteX0" fmla="*/ 13335 w 2117725"/>
                <a:gd name="connsiteY0" fmla="*/ 861060 h 861059"/>
                <a:gd name="connsiteX1" fmla="*/ 0 w 2117725"/>
                <a:gd name="connsiteY1" fmla="*/ 847725 h 861059"/>
                <a:gd name="connsiteX2" fmla="*/ 464820 w 2117725"/>
                <a:gd name="connsiteY2" fmla="*/ 382270 h 861059"/>
                <a:gd name="connsiteX3" fmla="*/ 1722120 w 2117725"/>
                <a:gd name="connsiteY3" fmla="*/ 382270 h 861059"/>
                <a:gd name="connsiteX4" fmla="*/ 2104390 w 2117725"/>
                <a:gd name="connsiteY4" fmla="*/ 0 h 861059"/>
                <a:gd name="connsiteX5" fmla="*/ 2117725 w 2117725"/>
                <a:gd name="connsiteY5" fmla="*/ 13970 h 861059"/>
                <a:gd name="connsiteX6" fmla="*/ 1730375 w 2117725"/>
                <a:gd name="connsiteY6" fmla="*/ 401955 h 861059"/>
                <a:gd name="connsiteX7" fmla="*/ 473075 w 2117725"/>
                <a:gd name="connsiteY7" fmla="*/ 401955 h 8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7725" h="861059">
                  <a:moveTo>
                    <a:pt x="13335" y="861060"/>
                  </a:moveTo>
                  <a:lnTo>
                    <a:pt x="0" y="847725"/>
                  </a:lnTo>
                  <a:lnTo>
                    <a:pt x="464820" y="382270"/>
                  </a:lnTo>
                  <a:lnTo>
                    <a:pt x="1722120" y="382270"/>
                  </a:lnTo>
                  <a:lnTo>
                    <a:pt x="2104390" y="0"/>
                  </a:lnTo>
                  <a:lnTo>
                    <a:pt x="2117725" y="13970"/>
                  </a:lnTo>
                  <a:lnTo>
                    <a:pt x="1730375" y="401955"/>
                  </a:lnTo>
                  <a:lnTo>
                    <a:pt x="473075" y="401955"/>
                  </a:lnTo>
                  <a:close/>
                </a:path>
              </a:pathLst>
            </a:custGeom>
            <a:grpFill/>
            <a:ln w="635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1DA1B62-BF51-D21B-C5C2-38DFE51A370C}"/>
                </a:ext>
              </a:extLst>
            </p:cNvPr>
            <p:cNvSpPr/>
            <p:nvPr/>
          </p:nvSpPr>
          <p:spPr>
            <a:xfrm>
              <a:off x="8474392" y="3828097"/>
              <a:ext cx="72390" cy="72389"/>
            </a:xfrm>
            <a:custGeom>
              <a:avLst/>
              <a:gdLst>
                <a:gd name="connsiteX0" fmla="*/ 61913 w 72390"/>
                <a:gd name="connsiteY0" fmla="*/ 61912 h 72389"/>
                <a:gd name="connsiteX1" fmla="*/ 10477 w 72390"/>
                <a:gd name="connsiteY1" fmla="*/ 61912 h 72389"/>
                <a:gd name="connsiteX2" fmla="*/ 10477 w 72390"/>
                <a:gd name="connsiteY2" fmla="*/ 10478 h 72389"/>
                <a:gd name="connsiteX3" fmla="*/ 61913 w 72390"/>
                <a:gd name="connsiteY3" fmla="*/ 10478 h 72389"/>
                <a:gd name="connsiteX4" fmla="*/ 61913 w 72390"/>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61913" y="61912"/>
                  </a:moveTo>
                  <a:cubicBezTo>
                    <a:pt x="47942" y="75882"/>
                    <a:pt x="24448" y="75882"/>
                    <a:pt x="10477" y="61912"/>
                  </a:cubicBezTo>
                  <a:cubicBezTo>
                    <a:pt x="-3492" y="47943"/>
                    <a:pt x="-3492" y="24448"/>
                    <a:pt x="10477" y="10478"/>
                  </a:cubicBezTo>
                  <a:cubicBezTo>
                    <a:pt x="24448" y="-3493"/>
                    <a:pt x="47942" y="-3493"/>
                    <a:pt x="61913" y="10478"/>
                  </a:cubicBezTo>
                  <a:cubicBezTo>
                    <a:pt x="75883" y="25082"/>
                    <a:pt x="75883" y="47943"/>
                    <a:pt x="61913" y="61912"/>
                  </a:cubicBezTo>
                  <a:close/>
                </a:path>
              </a:pathLst>
            </a:custGeom>
            <a:grpFill/>
            <a:ln w="635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FCDE0C7-B399-7A7D-C452-37DD8AB6B8C3}"/>
                </a:ext>
              </a:extLst>
            </p:cNvPr>
            <p:cNvSpPr/>
            <p:nvPr/>
          </p:nvSpPr>
          <p:spPr>
            <a:xfrm>
              <a:off x="10576242" y="2983547"/>
              <a:ext cx="72390" cy="72390"/>
            </a:xfrm>
            <a:custGeom>
              <a:avLst/>
              <a:gdLst>
                <a:gd name="connsiteX0" fmla="*/ 61913 w 72390"/>
                <a:gd name="connsiteY0" fmla="*/ 61913 h 72390"/>
                <a:gd name="connsiteX1" fmla="*/ 61913 w 72390"/>
                <a:gd name="connsiteY1" fmla="*/ 10478 h 72390"/>
                <a:gd name="connsiteX2" fmla="*/ 10477 w 72390"/>
                <a:gd name="connsiteY2" fmla="*/ 10478 h 72390"/>
                <a:gd name="connsiteX3" fmla="*/ 10477 w 72390"/>
                <a:gd name="connsiteY3" fmla="*/ 61913 h 72390"/>
                <a:gd name="connsiteX4" fmla="*/ 61913 w 72390"/>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61913" y="61913"/>
                  </a:moveTo>
                  <a:cubicBezTo>
                    <a:pt x="75883" y="47943"/>
                    <a:pt x="75883" y="24448"/>
                    <a:pt x="61913" y="10478"/>
                  </a:cubicBezTo>
                  <a:cubicBezTo>
                    <a:pt x="47942" y="-3493"/>
                    <a:pt x="24448" y="-3493"/>
                    <a:pt x="10477" y="10478"/>
                  </a:cubicBezTo>
                  <a:cubicBezTo>
                    <a:pt x="-3492" y="24448"/>
                    <a:pt x="-3492" y="47307"/>
                    <a:pt x="10477" y="61913"/>
                  </a:cubicBezTo>
                  <a:cubicBezTo>
                    <a:pt x="25083" y="75882"/>
                    <a:pt x="47942" y="75882"/>
                    <a:pt x="61913" y="61913"/>
                  </a:cubicBezTo>
                  <a:close/>
                </a:path>
              </a:pathLst>
            </a:custGeom>
            <a:grpFill/>
            <a:ln w="635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55202DF-F6CB-D16C-C3F7-E7F1FCA33F19}"/>
                </a:ext>
              </a:extLst>
            </p:cNvPr>
            <p:cNvSpPr/>
            <p:nvPr/>
          </p:nvSpPr>
          <p:spPr>
            <a:xfrm>
              <a:off x="8637269" y="3976370"/>
              <a:ext cx="2967990" cy="706754"/>
            </a:xfrm>
            <a:custGeom>
              <a:avLst/>
              <a:gdLst>
                <a:gd name="connsiteX0" fmla="*/ 2954021 w 2967990"/>
                <a:gd name="connsiteY0" fmla="*/ 706755 h 706754"/>
                <a:gd name="connsiteX1" fmla="*/ 2593340 w 2967990"/>
                <a:gd name="connsiteY1" fmla="*/ 346075 h 706754"/>
                <a:gd name="connsiteX2" fmla="*/ 2213611 w 2967990"/>
                <a:gd name="connsiteY2" fmla="*/ 346075 h 706754"/>
                <a:gd name="connsiteX3" fmla="*/ 2037080 w 2967990"/>
                <a:gd name="connsiteY3" fmla="*/ 169545 h 706754"/>
                <a:gd name="connsiteX4" fmla="*/ 1649096 w 2967990"/>
                <a:gd name="connsiteY4" fmla="*/ 169545 h 706754"/>
                <a:gd name="connsiteX5" fmla="*/ 1445896 w 2967990"/>
                <a:gd name="connsiteY5" fmla="*/ 372745 h 706754"/>
                <a:gd name="connsiteX6" fmla="*/ 924561 w 2967990"/>
                <a:gd name="connsiteY6" fmla="*/ 372745 h 706754"/>
                <a:gd name="connsiteX7" fmla="*/ 571500 w 2967990"/>
                <a:gd name="connsiteY7" fmla="*/ 19685 h 706754"/>
                <a:gd name="connsiteX8" fmla="*/ 0 w 2967990"/>
                <a:gd name="connsiteY8" fmla="*/ 19685 h 706754"/>
                <a:gd name="connsiteX9" fmla="*/ 0 w 2967990"/>
                <a:gd name="connsiteY9" fmla="*/ 0 h 706754"/>
                <a:gd name="connsiteX10" fmla="*/ 579120 w 2967990"/>
                <a:gd name="connsiteY10" fmla="*/ 0 h 706754"/>
                <a:gd name="connsiteX11" fmla="*/ 932180 w 2967990"/>
                <a:gd name="connsiteY11" fmla="*/ 353695 h 706754"/>
                <a:gd name="connsiteX12" fmla="*/ 1437640 w 2967990"/>
                <a:gd name="connsiteY12" fmla="*/ 353695 h 706754"/>
                <a:gd name="connsiteX13" fmla="*/ 1641475 w 2967990"/>
                <a:gd name="connsiteY13" fmla="*/ 149860 h 706754"/>
                <a:gd name="connsiteX14" fmla="*/ 2045336 w 2967990"/>
                <a:gd name="connsiteY14" fmla="*/ 149860 h 706754"/>
                <a:gd name="connsiteX15" fmla="*/ 2221865 w 2967990"/>
                <a:gd name="connsiteY15" fmla="*/ 326390 h 706754"/>
                <a:gd name="connsiteX16" fmla="*/ 2601596 w 2967990"/>
                <a:gd name="connsiteY16" fmla="*/ 326390 h 706754"/>
                <a:gd name="connsiteX17" fmla="*/ 2967990 w 2967990"/>
                <a:gd name="connsiteY17" fmla="*/ 692785 h 7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67990" h="706754">
                  <a:moveTo>
                    <a:pt x="2954021" y="706755"/>
                  </a:moveTo>
                  <a:lnTo>
                    <a:pt x="2593340" y="346075"/>
                  </a:lnTo>
                  <a:lnTo>
                    <a:pt x="2213611" y="346075"/>
                  </a:lnTo>
                  <a:lnTo>
                    <a:pt x="2037080" y="169545"/>
                  </a:lnTo>
                  <a:lnTo>
                    <a:pt x="1649096" y="169545"/>
                  </a:lnTo>
                  <a:lnTo>
                    <a:pt x="1445896" y="372745"/>
                  </a:lnTo>
                  <a:lnTo>
                    <a:pt x="924561" y="372745"/>
                  </a:lnTo>
                  <a:lnTo>
                    <a:pt x="571500" y="19685"/>
                  </a:lnTo>
                  <a:lnTo>
                    <a:pt x="0" y="19685"/>
                  </a:lnTo>
                  <a:lnTo>
                    <a:pt x="0" y="0"/>
                  </a:lnTo>
                  <a:lnTo>
                    <a:pt x="579120" y="0"/>
                  </a:lnTo>
                  <a:lnTo>
                    <a:pt x="932180" y="353695"/>
                  </a:lnTo>
                  <a:lnTo>
                    <a:pt x="1437640" y="353695"/>
                  </a:lnTo>
                  <a:lnTo>
                    <a:pt x="1641475" y="149860"/>
                  </a:lnTo>
                  <a:lnTo>
                    <a:pt x="2045336" y="149860"/>
                  </a:lnTo>
                  <a:lnTo>
                    <a:pt x="2221865" y="326390"/>
                  </a:lnTo>
                  <a:lnTo>
                    <a:pt x="2601596" y="326390"/>
                  </a:lnTo>
                  <a:lnTo>
                    <a:pt x="2967990" y="692785"/>
                  </a:lnTo>
                  <a:close/>
                </a:path>
              </a:pathLst>
            </a:custGeom>
            <a:grpFill/>
            <a:ln w="635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67C62FA-E8C0-6840-6FE1-1A644B76F891}"/>
                </a:ext>
              </a:extLst>
            </p:cNvPr>
            <p:cNvSpPr/>
            <p:nvPr/>
          </p:nvSpPr>
          <p:spPr>
            <a:xfrm>
              <a:off x="8602980" y="3950334"/>
              <a:ext cx="72389" cy="72390"/>
            </a:xfrm>
            <a:custGeom>
              <a:avLst/>
              <a:gdLst>
                <a:gd name="connsiteX0" fmla="*/ 36195 w 72389"/>
                <a:gd name="connsiteY0" fmla="*/ 72390 h 72390"/>
                <a:gd name="connsiteX1" fmla="*/ 0 w 72389"/>
                <a:gd name="connsiteY1" fmla="*/ 36195 h 72390"/>
                <a:gd name="connsiteX2" fmla="*/ 36195 w 72389"/>
                <a:gd name="connsiteY2" fmla="*/ 0 h 72390"/>
                <a:gd name="connsiteX3" fmla="*/ 72389 w 72389"/>
                <a:gd name="connsiteY3" fmla="*/ 36195 h 72390"/>
                <a:gd name="connsiteX4" fmla="*/ 36195 w 72389"/>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36195" y="72390"/>
                  </a:moveTo>
                  <a:cubicBezTo>
                    <a:pt x="15875" y="72390"/>
                    <a:pt x="0" y="55880"/>
                    <a:pt x="0" y="36195"/>
                  </a:cubicBezTo>
                  <a:cubicBezTo>
                    <a:pt x="0" y="15875"/>
                    <a:pt x="16510" y="0"/>
                    <a:pt x="36195" y="0"/>
                  </a:cubicBezTo>
                  <a:cubicBezTo>
                    <a:pt x="55880" y="0"/>
                    <a:pt x="72389" y="16510"/>
                    <a:pt x="72389" y="36195"/>
                  </a:cubicBezTo>
                  <a:cubicBezTo>
                    <a:pt x="72389" y="55880"/>
                    <a:pt x="55880" y="72390"/>
                    <a:pt x="36195" y="72390"/>
                  </a:cubicBezTo>
                  <a:close/>
                </a:path>
              </a:pathLst>
            </a:custGeom>
            <a:grpFill/>
            <a:ln w="635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4D70F5C-7FEA-AEDE-F5D2-69F44AF0547F}"/>
                </a:ext>
              </a:extLst>
            </p:cNvPr>
            <p:cNvSpPr/>
            <p:nvPr/>
          </p:nvSpPr>
          <p:spPr>
            <a:xfrm>
              <a:off x="11560492" y="4638357"/>
              <a:ext cx="72390" cy="72390"/>
            </a:xfrm>
            <a:custGeom>
              <a:avLst/>
              <a:gdLst>
                <a:gd name="connsiteX0" fmla="*/ 10477 w 72390"/>
                <a:gd name="connsiteY0" fmla="*/ 61913 h 72390"/>
                <a:gd name="connsiteX1" fmla="*/ 61913 w 72390"/>
                <a:gd name="connsiteY1" fmla="*/ 61913 h 72390"/>
                <a:gd name="connsiteX2" fmla="*/ 61913 w 72390"/>
                <a:gd name="connsiteY2" fmla="*/ 10477 h 72390"/>
                <a:gd name="connsiteX3" fmla="*/ 10477 w 72390"/>
                <a:gd name="connsiteY3" fmla="*/ 10477 h 72390"/>
                <a:gd name="connsiteX4" fmla="*/ 10477 w 72390"/>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10477" y="61913"/>
                  </a:moveTo>
                  <a:cubicBezTo>
                    <a:pt x="24448" y="75883"/>
                    <a:pt x="47942" y="75883"/>
                    <a:pt x="61913" y="61913"/>
                  </a:cubicBezTo>
                  <a:cubicBezTo>
                    <a:pt x="75883" y="47942"/>
                    <a:pt x="75883" y="25083"/>
                    <a:pt x="61913" y="10477"/>
                  </a:cubicBezTo>
                  <a:cubicBezTo>
                    <a:pt x="47942" y="-3492"/>
                    <a:pt x="24448" y="-3492"/>
                    <a:pt x="10477" y="10477"/>
                  </a:cubicBezTo>
                  <a:cubicBezTo>
                    <a:pt x="-3492" y="25083"/>
                    <a:pt x="-3492" y="47942"/>
                    <a:pt x="10477" y="61913"/>
                  </a:cubicBezTo>
                  <a:close/>
                </a:path>
              </a:pathLst>
            </a:custGeom>
            <a:grpFill/>
            <a:ln w="635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69C26CC-E9F6-C938-3AB2-B22B1F29A66D}"/>
                </a:ext>
              </a:extLst>
            </p:cNvPr>
            <p:cNvSpPr/>
            <p:nvPr/>
          </p:nvSpPr>
          <p:spPr>
            <a:xfrm>
              <a:off x="8823325" y="3420109"/>
              <a:ext cx="2077719" cy="466090"/>
            </a:xfrm>
            <a:custGeom>
              <a:avLst/>
              <a:gdLst>
                <a:gd name="connsiteX0" fmla="*/ 1270635 w 2077719"/>
                <a:gd name="connsiteY0" fmla="*/ 466090 h 466090"/>
                <a:gd name="connsiteX1" fmla="*/ 955040 w 2077719"/>
                <a:gd name="connsiteY1" fmla="*/ 466090 h 466090"/>
                <a:gd name="connsiteX2" fmla="*/ 695325 w 2077719"/>
                <a:gd name="connsiteY2" fmla="*/ 207010 h 466090"/>
                <a:gd name="connsiteX3" fmla="*/ 227330 w 2077719"/>
                <a:gd name="connsiteY3" fmla="*/ 207010 h 466090"/>
                <a:gd name="connsiteX4" fmla="*/ 13970 w 2077719"/>
                <a:gd name="connsiteY4" fmla="*/ 420370 h 466090"/>
                <a:gd name="connsiteX5" fmla="*/ 0 w 2077719"/>
                <a:gd name="connsiteY5" fmla="*/ 406400 h 466090"/>
                <a:gd name="connsiteX6" fmla="*/ 219075 w 2077719"/>
                <a:gd name="connsiteY6" fmla="*/ 187325 h 466090"/>
                <a:gd name="connsiteX7" fmla="*/ 703580 w 2077719"/>
                <a:gd name="connsiteY7" fmla="*/ 187325 h 466090"/>
                <a:gd name="connsiteX8" fmla="*/ 962660 w 2077719"/>
                <a:gd name="connsiteY8" fmla="*/ 447040 h 466090"/>
                <a:gd name="connsiteX9" fmla="*/ 1262380 w 2077719"/>
                <a:gd name="connsiteY9" fmla="*/ 447040 h 466090"/>
                <a:gd name="connsiteX10" fmla="*/ 1507490 w 2077719"/>
                <a:gd name="connsiteY10" fmla="*/ 201930 h 466090"/>
                <a:gd name="connsiteX11" fmla="*/ 1861820 w 2077719"/>
                <a:gd name="connsiteY11" fmla="*/ 201930 h 466090"/>
                <a:gd name="connsiteX12" fmla="*/ 2063750 w 2077719"/>
                <a:gd name="connsiteY12" fmla="*/ 0 h 466090"/>
                <a:gd name="connsiteX13" fmla="*/ 2077720 w 2077719"/>
                <a:gd name="connsiteY13" fmla="*/ 13335 h 466090"/>
                <a:gd name="connsiteX14" fmla="*/ 1869440 w 2077719"/>
                <a:gd name="connsiteY14" fmla="*/ 221615 h 466090"/>
                <a:gd name="connsiteX15" fmla="*/ 1515110 w 2077719"/>
                <a:gd name="connsiteY15" fmla="*/ 221615 h 46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7719" h="466090">
                  <a:moveTo>
                    <a:pt x="1270635" y="466090"/>
                  </a:moveTo>
                  <a:lnTo>
                    <a:pt x="955040" y="466090"/>
                  </a:lnTo>
                  <a:lnTo>
                    <a:pt x="695325" y="207010"/>
                  </a:lnTo>
                  <a:lnTo>
                    <a:pt x="227330" y="207010"/>
                  </a:lnTo>
                  <a:lnTo>
                    <a:pt x="13970" y="420370"/>
                  </a:lnTo>
                  <a:lnTo>
                    <a:pt x="0" y="406400"/>
                  </a:lnTo>
                  <a:lnTo>
                    <a:pt x="219075" y="187325"/>
                  </a:lnTo>
                  <a:lnTo>
                    <a:pt x="703580" y="187325"/>
                  </a:lnTo>
                  <a:lnTo>
                    <a:pt x="962660" y="447040"/>
                  </a:lnTo>
                  <a:lnTo>
                    <a:pt x="1262380" y="447040"/>
                  </a:lnTo>
                  <a:lnTo>
                    <a:pt x="1507490" y="201930"/>
                  </a:lnTo>
                  <a:lnTo>
                    <a:pt x="1861820" y="201930"/>
                  </a:lnTo>
                  <a:lnTo>
                    <a:pt x="2063750" y="0"/>
                  </a:lnTo>
                  <a:lnTo>
                    <a:pt x="2077720" y="13335"/>
                  </a:lnTo>
                  <a:lnTo>
                    <a:pt x="1869440" y="221615"/>
                  </a:lnTo>
                  <a:lnTo>
                    <a:pt x="1515110" y="221615"/>
                  </a:lnTo>
                  <a:close/>
                </a:path>
              </a:pathLst>
            </a:custGeom>
            <a:grpFill/>
            <a:ln w="635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A953370-BD94-D21A-3FAF-C1C0C4EF9B4F}"/>
                </a:ext>
              </a:extLst>
            </p:cNvPr>
            <p:cNvSpPr/>
            <p:nvPr/>
          </p:nvSpPr>
          <p:spPr>
            <a:xfrm>
              <a:off x="8795067" y="3795712"/>
              <a:ext cx="72866" cy="72389"/>
            </a:xfrm>
            <a:custGeom>
              <a:avLst/>
              <a:gdLst>
                <a:gd name="connsiteX0" fmla="*/ 61913 w 72866"/>
                <a:gd name="connsiteY0" fmla="*/ 61912 h 72389"/>
                <a:gd name="connsiteX1" fmla="*/ 10477 w 72866"/>
                <a:gd name="connsiteY1" fmla="*/ 61912 h 72389"/>
                <a:gd name="connsiteX2" fmla="*/ 10477 w 72866"/>
                <a:gd name="connsiteY2" fmla="*/ 10478 h 72389"/>
                <a:gd name="connsiteX3" fmla="*/ 61913 w 72866"/>
                <a:gd name="connsiteY3" fmla="*/ 10478 h 72389"/>
                <a:gd name="connsiteX4" fmla="*/ 61913 w 72866"/>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 h="72389">
                  <a:moveTo>
                    <a:pt x="61913" y="61912"/>
                  </a:moveTo>
                  <a:cubicBezTo>
                    <a:pt x="47942" y="75882"/>
                    <a:pt x="24448" y="75882"/>
                    <a:pt x="10477" y="61912"/>
                  </a:cubicBezTo>
                  <a:cubicBezTo>
                    <a:pt x="-3492" y="47942"/>
                    <a:pt x="-3492" y="25082"/>
                    <a:pt x="10477" y="10478"/>
                  </a:cubicBezTo>
                  <a:cubicBezTo>
                    <a:pt x="24448" y="-3493"/>
                    <a:pt x="47942" y="-3493"/>
                    <a:pt x="61913" y="10478"/>
                  </a:cubicBezTo>
                  <a:cubicBezTo>
                    <a:pt x="76517" y="25082"/>
                    <a:pt x="76517" y="47942"/>
                    <a:pt x="61913" y="61912"/>
                  </a:cubicBezTo>
                  <a:close/>
                </a:path>
              </a:pathLst>
            </a:custGeom>
            <a:grpFill/>
            <a:ln w="635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A4FDC9F-01FC-2771-F882-11F11BAE40EB}"/>
                </a:ext>
              </a:extLst>
            </p:cNvPr>
            <p:cNvSpPr/>
            <p:nvPr/>
          </p:nvSpPr>
          <p:spPr>
            <a:xfrm>
              <a:off x="10856277" y="3391852"/>
              <a:ext cx="72389" cy="72390"/>
            </a:xfrm>
            <a:custGeom>
              <a:avLst/>
              <a:gdLst>
                <a:gd name="connsiteX0" fmla="*/ 61913 w 72389"/>
                <a:gd name="connsiteY0" fmla="*/ 61913 h 72390"/>
                <a:gd name="connsiteX1" fmla="*/ 61913 w 72389"/>
                <a:gd name="connsiteY1" fmla="*/ 10478 h 72390"/>
                <a:gd name="connsiteX2" fmla="*/ 10478 w 72389"/>
                <a:gd name="connsiteY2" fmla="*/ 10478 h 72390"/>
                <a:gd name="connsiteX3" fmla="*/ 10478 w 72389"/>
                <a:gd name="connsiteY3" fmla="*/ 61913 h 72390"/>
                <a:gd name="connsiteX4" fmla="*/ 61913 w 72389"/>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61913" y="61913"/>
                  </a:moveTo>
                  <a:cubicBezTo>
                    <a:pt x="75882" y="47943"/>
                    <a:pt x="75882" y="24448"/>
                    <a:pt x="61913" y="10478"/>
                  </a:cubicBezTo>
                  <a:cubicBezTo>
                    <a:pt x="47942" y="-3493"/>
                    <a:pt x="24448" y="-3493"/>
                    <a:pt x="10478" y="10478"/>
                  </a:cubicBezTo>
                  <a:cubicBezTo>
                    <a:pt x="-3493" y="24448"/>
                    <a:pt x="-3493" y="47943"/>
                    <a:pt x="10478" y="61913"/>
                  </a:cubicBezTo>
                  <a:cubicBezTo>
                    <a:pt x="25082" y="75882"/>
                    <a:pt x="47942" y="75882"/>
                    <a:pt x="61913" y="61913"/>
                  </a:cubicBezTo>
                  <a:close/>
                </a:path>
              </a:pathLst>
            </a:custGeom>
            <a:grpFill/>
            <a:ln w="635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E8EDD6B-3C39-C796-0513-45DFB241483D}"/>
                </a:ext>
              </a:extLst>
            </p:cNvPr>
            <p:cNvSpPr/>
            <p:nvPr/>
          </p:nvSpPr>
          <p:spPr>
            <a:xfrm>
              <a:off x="9974580" y="3083560"/>
              <a:ext cx="996314" cy="441324"/>
            </a:xfrm>
            <a:custGeom>
              <a:avLst/>
              <a:gdLst>
                <a:gd name="connsiteX0" fmla="*/ 568960 w 996314"/>
                <a:gd name="connsiteY0" fmla="*/ 441325 h 441324"/>
                <a:gd name="connsiteX1" fmla="*/ 0 w 996314"/>
                <a:gd name="connsiteY1" fmla="*/ 441325 h 441324"/>
                <a:gd name="connsiteX2" fmla="*/ 0 w 996314"/>
                <a:gd name="connsiteY2" fmla="*/ 422275 h 441324"/>
                <a:gd name="connsiteX3" fmla="*/ 560705 w 996314"/>
                <a:gd name="connsiteY3" fmla="*/ 422275 h 441324"/>
                <a:gd name="connsiteX4" fmla="*/ 982980 w 996314"/>
                <a:gd name="connsiteY4" fmla="*/ 0 h 441324"/>
                <a:gd name="connsiteX5" fmla="*/ 996314 w 996314"/>
                <a:gd name="connsiteY5" fmla="*/ 13970 h 4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314" h="441324">
                  <a:moveTo>
                    <a:pt x="568960" y="441325"/>
                  </a:moveTo>
                  <a:lnTo>
                    <a:pt x="0" y="441325"/>
                  </a:lnTo>
                  <a:lnTo>
                    <a:pt x="0" y="422275"/>
                  </a:lnTo>
                  <a:lnTo>
                    <a:pt x="560705" y="422275"/>
                  </a:lnTo>
                  <a:lnTo>
                    <a:pt x="982980" y="0"/>
                  </a:lnTo>
                  <a:lnTo>
                    <a:pt x="996314" y="13970"/>
                  </a:lnTo>
                  <a:close/>
                </a:path>
              </a:pathLst>
            </a:custGeom>
            <a:grpFill/>
            <a:ln w="635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548EB340-2E22-3D1B-053C-9A04F7CA2355}"/>
                </a:ext>
              </a:extLst>
            </p:cNvPr>
            <p:cNvSpPr/>
            <p:nvPr/>
          </p:nvSpPr>
          <p:spPr>
            <a:xfrm>
              <a:off x="9940290" y="3479165"/>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5875" y="0"/>
                    <a:pt x="36195" y="0"/>
                  </a:cubicBezTo>
                  <a:cubicBezTo>
                    <a:pt x="55880" y="0"/>
                    <a:pt x="72390" y="16510"/>
                    <a:pt x="72390" y="36195"/>
                  </a:cubicBezTo>
                  <a:cubicBezTo>
                    <a:pt x="72390" y="56515"/>
                    <a:pt x="55880" y="72390"/>
                    <a:pt x="36195" y="72390"/>
                  </a:cubicBezTo>
                  <a:close/>
                </a:path>
              </a:pathLst>
            </a:custGeom>
            <a:grpFill/>
            <a:ln w="635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29F5DA5-9730-1A41-FEA0-32781C2D741E}"/>
                </a:ext>
              </a:extLst>
            </p:cNvPr>
            <p:cNvSpPr/>
            <p:nvPr/>
          </p:nvSpPr>
          <p:spPr>
            <a:xfrm>
              <a:off x="10926762" y="3055302"/>
              <a:ext cx="72389" cy="72866"/>
            </a:xfrm>
            <a:custGeom>
              <a:avLst/>
              <a:gdLst>
                <a:gd name="connsiteX0" fmla="*/ 61913 w 72389"/>
                <a:gd name="connsiteY0" fmla="*/ 61912 h 72866"/>
                <a:gd name="connsiteX1" fmla="*/ 61913 w 72389"/>
                <a:gd name="connsiteY1" fmla="*/ 10477 h 72866"/>
                <a:gd name="connsiteX2" fmla="*/ 10478 w 72389"/>
                <a:gd name="connsiteY2" fmla="*/ 10477 h 72866"/>
                <a:gd name="connsiteX3" fmla="*/ 10478 w 72389"/>
                <a:gd name="connsiteY3" fmla="*/ 61912 h 72866"/>
                <a:gd name="connsiteX4" fmla="*/ 61913 w 72389"/>
                <a:gd name="connsiteY4" fmla="*/ 61912 h 7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866">
                  <a:moveTo>
                    <a:pt x="61913" y="61912"/>
                  </a:moveTo>
                  <a:cubicBezTo>
                    <a:pt x="75882" y="47943"/>
                    <a:pt x="75882" y="24447"/>
                    <a:pt x="61913" y="10477"/>
                  </a:cubicBezTo>
                  <a:cubicBezTo>
                    <a:pt x="47943" y="-3492"/>
                    <a:pt x="25082" y="-3492"/>
                    <a:pt x="10478" y="10477"/>
                  </a:cubicBezTo>
                  <a:cubicBezTo>
                    <a:pt x="-3493" y="24447"/>
                    <a:pt x="-3493" y="47943"/>
                    <a:pt x="10478" y="61912"/>
                  </a:cubicBezTo>
                  <a:cubicBezTo>
                    <a:pt x="24448" y="76518"/>
                    <a:pt x="47943" y="76518"/>
                    <a:pt x="61913" y="61912"/>
                  </a:cubicBezTo>
                  <a:close/>
                </a:path>
              </a:pathLst>
            </a:custGeom>
            <a:grpFill/>
            <a:ln w="635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960EB40-0F23-0853-E465-CE4A728E8ADA}"/>
                </a:ext>
              </a:extLst>
            </p:cNvPr>
            <p:cNvSpPr/>
            <p:nvPr/>
          </p:nvSpPr>
          <p:spPr>
            <a:xfrm>
              <a:off x="9032875" y="3240404"/>
              <a:ext cx="2372994" cy="760729"/>
            </a:xfrm>
            <a:custGeom>
              <a:avLst/>
              <a:gdLst>
                <a:gd name="connsiteX0" fmla="*/ 1242695 w 2372994"/>
                <a:gd name="connsiteY0" fmla="*/ 760730 h 760729"/>
                <a:gd name="connsiteX1" fmla="*/ 480695 w 2372994"/>
                <a:gd name="connsiteY1" fmla="*/ 760730 h 760729"/>
                <a:gd name="connsiteX2" fmla="*/ 325120 w 2372994"/>
                <a:gd name="connsiteY2" fmla="*/ 605790 h 760729"/>
                <a:gd name="connsiteX3" fmla="*/ 0 w 2372994"/>
                <a:gd name="connsiteY3" fmla="*/ 605790 h 760729"/>
                <a:gd name="connsiteX4" fmla="*/ 0 w 2372994"/>
                <a:gd name="connsiteY4" fmla="*/ 586740 h 760729"/>
                <a:gd name="connsiteX5" fmla="*/ 333375 w 2372994"/>
                <a:gd name="connsiteY5" fmla="*/ 586740 h 760729"/>
                <a:gd name="connsiteX6" fmla="*/ 488315 w 2372994"/>
                <a:gd name="connsiteY6" fmla="*/ 741680 h 760729"/>
                <a:gd name="connsiteX7" fmla="*/ 1235075 w 2372994"/>
                <a:gd name="connsiteY7" fmla="*/ 741680 h 760729"/>
                <a:gd name="connsiteX8" fmla="*/ 1419225 w 2372994"/>
                <a:gd name="connsiteY8" fmla="*/ 556895 h 760729"/>
                <a:gd name="connsiteX9" fmla="*/ 1802130 w 2372994"/>
                <a:gd name="connsiteY9" fmla="*/ 556895 h 760729"/>
                <a:gd name="connsiteX10" fmla="*/ 2359025 w 2372994"/>
                <a:gd name="connsiteY10" fmla="*/ 0 h 760729"/>
                <a:gd name="connsiteX11" fmla="*/ 2372995 w 2372994"/>
                <a:gd name="connsiteY11" fmla="*/ 13335 h 760729"/>
                <a:gd name="connsiteX12" fmla="*/ 1809750 w 2372994"/>
                <a:gd name="connsiteY12" fmla="*/ 576580 h 760729"/>
                <a:gd name="connsiteX13" fmla="*/ 1427480 w 2372994"/>
                <a:gd name="connsiteY13" fmla="*/ 576580 h 76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2994" h="760729">
                  <a:moveTo>
                    <a:pt x="1242695" y="760730"/>
                  </a:moveTo>
                  <a:lnTo>
                    <a:pt x="480695" y="760730"/>
                  </a:lnTo>
                  <a:lnTo>
                    <a:pt x="325120" y="605790"/>
                  </a:lnTo>
                  <a:lnTo>
                    <a:pt x="0" y="605790"/>
                  </a:lnTo>
                  <a:lnTo>
                    <a:pt x="0" y="586740"/>
                  </a:lnTo>
                  <a:lnTo>
                    <a:pt x="333375" y="586740"/>
                  </a:lnTo>
                  <a:lnTo>
                    <a:pt x="488315" y="741680"/>
                  </a:lnTo>
                  <a:lnTo>
                    <a:pt x="1235075" y="741680"/>
                  </a:lnTo>
                  <a:lnTo>
                    <a:pt x="1419225" y="556895"/>
                  </a:lnTo>
                  <a:lnTo>
                    <a:pt x="1802130" y="556895"/>
                  </a:lnTo>
                  <a:lnTo>
                    <a:pt x="2359025" y="0"/>
                  </a:lnTo>
                  <a:lnTo>
                    <a:pt x="2372995" y="13335"/>
                  </a:lnTo>
                  <a:lnTo>
                    <a:pt x="1809750" y="576580"/>
                  </a:lnTo>
                  <a:lnTo>
                    <a:pt x="1427480" y="576580"/>
                  </a:lnTo>
                  <a:close/>
                </a:path>
              </a:pathLst>
            </a:custGeom>
            <a:grpFill/>
            <a:ln w="635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5F3CBCA-2509-5528-9B2D-4E38EECA0364}"/>
                </a:ext>
              </a:extLst>
            </p:cNvPr>
            <p:cNvSpPr/>
            <p:nvPr/>
          </p:nvSpPr>
          <p:spPr>
            <a:xfrm>
              <a:off x="8998584" y="3800475"/>
              <a:ext cx="72390" cy="72390"/>
            </a:xfrm>
            <a:custGeom>
              <a:avLst/>
              <a:gdLst>
                <a:gd name="connsiteX0" fmla="*/ 36195 w 72390"/>
                <a:gd name="connsiteY0" fmla="*/ 72390 h 72390"/>
                <a:gd name="connsiteX1" fmla="*/ 0 w 72390"/>
                <a:gd name="connsiteY1" fmla="*/ 36195 h 72390"/>
                <a:gd name="connsiteX2" fmla="*/ 36195 w 72390"/>
                <a:gd name="connsiteY2" fmla="*/ 0 h 72390"/>
                <a:gd name="connsiteX3" fmla="*/ 7239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16510" y="72390"/>
                    <a:pt x="0" y="55880"/>
                    <a:pt x="0" y="36195"/>
                  </a:cubicBezTo>
                  <a:cubicBezTo>
                    <a:pt x="0" y="15875"/>
                    <a:pt x="16510" y="0"/>
                    <a:pt x="36195" y="0"/>
                  </a:cubicBezTo>
                  <a:cubicBezTo>
                    <a:pt x="56515" y="0"/>
                    <a:pt x="72390" y="16510"/>
                    <a:pt x="72390" y="36195"/>
                  </a:cubicBezTo>
                  <a:cubicBezTo>
                    <a:pt x="72390" y="55880"/>
                    <a:pt x="56515" y="72390"/>
                    <a:pt x="36195" y="72390"/>
                  </a:cubicBezTo>
                  <a:close/>
                </a:path>
              </a:pathLst>
            </a:custGeom>
            <a:grpFill/>
            <a:ln w="635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4471DD8-713D-72F9-FB54-ADFE56311DA2}"/>
                </a:ext>
              </a:extLst>
            </p:cNvPr>
            <p:cNvSpPr/>
            <p:nvPr/>
          </p:nvSpPr>
          <p:spPr>
            <a:xfrm>
              <a:off x="11361102" y="3212147"/>
              <a:ext cx="72389" cy="72389"/>
            </a:xfrm>
            <a:custGeom>
              <a:avLst/>
              <a:gdLst>
                <a:gd name="connsiteX0" fmla="*/ 61913 w 72389"/>
                <a:gd name="connsiteY0" fmla="*/ 61912 h 72389"/>
                <a:gd name="connsiteX1" fmla="*/ 61913 w 72389"/>
                <a:gd name="connsiteY1" fmla="*/ 10478 h 72389"/>
                <a:gd name="connsiteX2" fmla="*/ 10478 w 72389"/>
                <a:gd name="connsiteY2" fmla="*/ 10478 h 72389"/>
                <a:gd name="connsiteX3" fmla="*/ 10478 w 72389"/>
                <a:gd name="connsiteY3" fmla="*/ 61912 h 72389"/>
                <a:gd name="connsiteX4" fmla="*/ 61913 w 72389"/>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61913" y="61912"/>
                  </a:moveTo>
                  <a:cubicBezTo>
                    <a:pt x="75882" y="47943"/>
                    <a:pt x="75882" y="24448"/>
                    <a:pt x="61913" y="10478"/>
                  </a:cubicBezTo>
                  <a:cubicBezTo>
                    <a:pt x="47942" y="-3493"/>
                    <a:pt x="25082" y="-3493"/>
                    <a:pt x="10478" y="10478"/>
                  </a:cubicBezTo>
                  <a:cubicBezTo>
                    <a:pt x="-3493" y="24448"/>
                    <a:pt x="-3493" y="47943"/>
                    <a:pt x="10478" y="61912"/>
                  </a:cubicBezTo>
                  <a:cubicBezTo>
                    <a:pt x="25082" y="75882"/>
                    <a:pt x="47942" y="75882"/>
                    <a:pt x="61913" y="61912"/>
                  </a:cubicBezTo>
                  <a:close/>
                </a:path>
              </a:pathLst>
            </a:custGeom>
            <a:grpFill/>
            <a:ln w="635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FD353E8-AC47-F0F4-B426-027E5D1C190D}"/>
                </a:ext>
              </a:extLst>
            </p:cNvPr>
            <p:cNvSpPr/>
            <p:nvPr/>
          </p:nvSpPr>
          <p:spPr>
            <a:xfrm>
              <a:off x="9369425" y="4003675"/>
              <a:ext cx="621665" cy="190500"/>
            </a:xfrm>
            <a:custGeom>
              <a:avLst/>
              <a:gdLst>
                <a:gd name="connsiteX0" fmla="*/ 621665 w 621665"/>
                <a:gd name="connsiteY0" fmla="*/ 190500 h 190500"/>
                <a:gd name="connsiteX1" fmla="*/ 175895 w 621665"/>
                <a:gd name="connsiteY1" fmla="*/ 190500 h 190500"/>
                <a:gd name="connsiteX2" fmla="*/ 0 w 621665"/>
                <a:gd name="connsiteY2" fmla="*/ 13970 h 190500"/>
                <a:gd name="connsiteX3" fmla="*/ 13335 w 621665"/>
                <a:gd name="connsiteY3" fmla="*/ 0 h 190500"/>
                <a:gd name="connsiteX4" fmla="*/ 184150 w 621665"/>
                <a:gd name="connsiteY4" fmla="*/ 170815 h 190500"/>
                <a:gd name="connsiteX5" fmla="*/ 621665 w 621665"/>
                <a:gd name="connsiteY5" fmla="*/ 17081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665" h="190500">
                  <a:moveTo>
                    <a:pt x="621665" y="190500"/>
                  </a:moveTo>
                  <a:lnTo>
                    <a:pt x="175895" y="190500"/>
                  </a:lnTo>
                  <a:lnTo>
                    <a:pt x="0" y="13970"/>
                  </a:lnTo>
                  <a:lnTo>
                    <a:pt x="13335" y="0"/>
                  </a:lnTo>
                  <a:lnTo>
                    <a:pt x="184150" y="170815"/>
                  </a:lnTo>
                  <a:lnTo>
                    <a:pt x="621665" y="170815"/>
                  </a:lnTo>
                  <a:close/>
                </a:path>
              </a:pathLst>
            </a:custGeom>
            <a:grpFill/>
            <a:ln w="635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0DFEEAA-5E2D-FEBE-D8BC-B8CD0CD8CF8A}"/>
                </a:ext>
              </a:extLst>
            </p:cNvPr>
            <p:cNvSpPr/>
            <p:nvPr/>
          </p:nvSpPr>
          <p:spPr>
            <a:xfrm>
              <a:off x="9341167" y="3976052"/>
              <a:ext cx="72390" cy="72390"/>
            </a:xfrm>
            <a:custGeom>
              <a:avLst/>
              <a:gdLst>
                <a:gd name="connsiteX0" fmla="*/ 10477 w 72390"/>
                <a:gd name="connsiteY0" fmla="*/ 61913 h 72390"/>
                <a:gd name="connsiteX1" fmla="*/ 10477 w 72390"/>
                <a:gd name="connsiteY1" fmla="*/ 10478 h 72390"/>
                <a:gd name="connsiteX2" fmla="*/ 61913 w 72390"/>
                <a:gd name="connsiteY2" fmla="*/ 10478 h 72390"/>
                <a:gd name="connsiteX3" fmla="*/ 61913 w 72390"/>
                <a:gd name="connsiteY3" fmla="*/ 61913 h 72390"/>
                <a:gd name="connsiteX4" fmla="*/ 10477 w 72390"/>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10477" y="61913"/>
                  </a:moveTo>
                  <a:cubicBezTo>
                    <a:pt x="-3492" y="47943"/>
                    <a:pt x="-3492" y="24448"/>
                    <a:pt x="10477" y="10478"/>
                  </a:cubicBezTo>
                  <a:cubicBezTo>
                    <a:pt x="24448" y="-3493"/>
                    <a:pt x="47942" y="-3493"/>
                    <a:pt x="61913" y="10478"/>
                  </a:cubicBezTo>
                  <a:cubicBezTo>
                    <a:pt x="75883" y="24448"/>
                    <a:pt x="75883" y="47943"/>
                    <a:pt x="61913" y="61913"/>
                  </a:cubicBezTo>
                  <a:cubicBezTo>
                    <a:pt x="47308" y="75882"/>
                    <a:pt x="24448" y="75882"/>
                    <a:pt x="10477" y="61913"/>
                  </a:cubicBezTo>
                  <a:close/>
                </a:path>
              </a:pathLst>
            </a:custGeom>
            <a:grpFill/>
            <a:ln w="635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9455657-FDB2-7576-495F-8C8E69C04793}"/>
                </a:ext>
              </a:extLst>
            </p:cNvPr>
            <p:cNvSpPr/>
            <p:nvPr/>
          </p:nvSpPr>
          <p:spPr>
            <a:xfrm>
              <a:off x="9952990" y="4148454"/>
              <a:ext cx="72390" cy="72390"/>
            </a:xfrm>
            <a:custGeom>
              <a:avLst/>
              <a:gdLst>
                <a:gd name="connsiteX0" fmla="*/ 36195 w 72390"/>
                <a:gd name="connsiteY0" fmla="*/ 72390 h 72390"/>
                <a:gd name="connsiteX1" fmla="*/ 72390 w 72390"/>
                <a:gd name="connsiteY1" fmla="*/ 36195 h 72390"/>
                <a:gd name="connsiteX2" fmla="*/ 36195 w 72390"/>
                <a:gd name="connsiteY2" fmla="*/ 0 h 72390"/>
                <a:gd name="connsiteX3" fmla="*/ 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55880" y="72390"/>
                    <a:pt x="72390" y="55880"/>
                    <a:pt x="72390" y="36195"/>
                  </a:cubicBezTo>
                  <a:cubicBezTo>
                    <a:pt x="72390" y="15875"/>
                    <a:pt x="55880"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ACFF91D-B776-8081-8AE6-D837D53426EB}"/>
                </a:ext>
              </a:extLst>
            </p:cNvPr>
            <p:cNvSpPr/>
            <p:nvPr/>
          </p:nvSpPr>
          <p:spPr>
            <a:xfrm>
              <a:off x="9118600" y="5036184"/>
              <a:ext cx="2135505" cy="559435"/>
            </a:xfrm>
            <a:custGeom>
              <a:avLst/>
              <a:gdLst>
                <a:gd name="connsiteX0" fmla="*/ 2135505 w 2135505"/>
                <a:gd name="connsiteY0" fmla="*/ 559435 h 559435"/>
                <a:gd name="connsiteX1" fmla="*/ 1593215 w 2135505"/>
                <a:gd name="connsiteY1" fmla="*/ 559435 h 559435"/>
                <a:gd name="connsiteX2" fmla="*/ 1491615 w 2135505"/>
                <a:gd name="connsiteY2" fmla="*/ 457835 h 559435"/>
                <a:gd name="connsiteX3" fmla="*/ 902970 w 2135505"/>
                <a:gd name="connsiteY3" fmla="*/ 457835 h 559435"/>
                <a:gd name="connsiteX4" fmla="*/ 464185 w 2135505"/>
                <a:gd name="connsiteY4" fmla="*/ 19050 h 559435"/>
                <a:gd name="connsiteX5" fmla="*/ 0 w 2135505"/>
                <a:gd name="connsiteY5" fmla="*/ 19050 h 559435"/>
                <a:gd name="connsiteX6" fmla="*/ 0 w 2135505"/>
                <a:gd name="connsiteY6" fmla="*/ 0 h 559435"/>
                <a:gd name="connsiteX7" fmla="*/ 472440 w 2135505"/>
                <a:gd name="connsiteY7" fmla="*/ 0 h 559435"/>
                <a:gd name="connsiteX8" fmla="*/ 911225 w 2135505"/>
                <a:gd name="connsiteY8" fmla="*/ 438785 h 559435"/>
                <a:gd name="connsiteX9" fmla="*/ 1499870 w 2135505"/>
                <a:gd name="connsiteY9" fmla="*/ 438785 h 559435"/>
                <a:gd name="connsiteX10" fmla="*/ 1601470 w 2135505"/>
                <a:gd name="connsiteY10" fmla="*/ 540385 h 559435"/>
                <a:gd name="connsiteX11" fmla="*/ 2135505 w 2135505"/>
                <a:gd name="connsiteY11" fmla="*/ 540385 h 5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5505" h="559435">
                  <a:moveTo>
                    <a:pt x="2135505" y="559435"/>
                  </a:moveTo>
                  <a:lnTo>
                    <a:pt x="1593215" y="559435"/>
                  </a:lnTo>
                  <a:lnTo>
                    <a:pt x="1491615" y="457835"/>
                  </a:lnTo>
                  <a:lnTo>
                    <a:pt x="902970" y="457835"/>
                  </a:lnTo>
                  <a:lnTo>
                    <a:pt x="464185" y="19050"/>
                  </a:lnTo>
                  <a:lnTo>
                    <a:pt x="0" y="19050"/>
                  </a:lnTo>
                  <a:lnTo>
                    <a:pt x="0" y="0"/>
                  </a:lnTo>
                  <a:lnTo>
                    <a:pt x="472440" y="0"/>
                  </a:lnTo>
                  <a:lnTo>
                    <a:pt x="911225" y="438785"/>
                  </a:lnTo>
                  <a:lnTo>
                    <a:pt x="1499870" y="438785"/>
                  </a:lnTo>
                  <a:lnTo>
                    <a:pt x="1601470" y="540385"/>
                  </a:lnTo>
                  <a:lnTo>
                    <a:pt x="2135505" y="540385"/>
                  </a:lnTo>
                  <a:close/>
                </a:path>
              </a:pathLst>
            </a:custGeom>
            <a:grpFill/>
            <a:ln w="635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72B0BEE-A84F-30EA-FDA7-5C992D922B07}"/>
                </a:ext>
              </a:extLst>
            </p:cNvPr>
            <p:cNvSpPr/>
            <p:nvPr/>
          </p:nvSpPr>
          <p:spPr>
            <a:xfrm>
              <a:off x="9084309" y="5009515"/>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5875" y="0"/>
                    <a:pt x="36195" y="0"/>
                  </a:cubicBezTo>
                  <a:cubicBezTo>
                    <a:pt x="55880"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517A71C9-606A-CE20-D079-11CBE5C0AFB2}"/>
                </a:ext>
              </a:extLst>
            </p:cNvPr>
            <p:cNvSpPr/>
            <p:nvPr/>
          </p:nvSpPr>
          <p:spPr>
            <a:xfrm>
              <a:off x="11215987" y="5549900"/>
              <a:ext cx="72407" cy="72390"/>
            </a:xfrm>
            <a:custGeom>
              <a:avLst/>
              <a:gdLst>
                <a:gd name="connsiteX0" fmla="*/ 36212 w 72407"/>
                <a:gd name="connsiteY0" fmla="*/ 72390 h 72390"/>
                <a:gd name="connsiteX1" fmla="*/ 72407 w 72407"/>
                <a:gd name="connsiteY1" fmla="*/ 36195 h 72390"/>
                <a:gd name="connsiteX2" fmla="*/ 36212 w 72407"/>
                <a:gd name="connsiteY2" fmla="*/ 0 h 72390"/>
                <a:gd name="connsiteX3" fmla="*/ 18 w 72407"/>
                <a:gd name="connsiteY3" fmla="*/ 36195 h 72390"/>
                <a:gd name="connsiteX4" fmla="*/ 36212 w 72407"/>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7" h="72390">
                  <a:moveTo>
                    <a:pt x="36212" y="72390"/>
                  </a:moveTo>
                  <a:cubicBezTo>
                    <a:pt x="55897" y="72390"/>
                    <a:pt x="72407" y="55880"/>
                    <a:pt x="72407" y="36195"/>
                  </a:cubicBezTo>
                  <a:cubicBezTo>
                    <a:pt x="72407" y="15875"/>
                    <a:pt x="55897" y="0"/>
                    <a:pt x="36212" y="0"/>
                  </a:cubicBezTo>
                  <a:cubicBezTo>
                    <a:pt x="15893" y="0"/>
                    <a:pt x="18" y="16510"/>
                    <a:pt x="18" y="36195"/>
                  </a:cubicBezTo>
                  <a:cubicBezTo>
                    <a:pt x="-618" y="55880"/>
                    <a:pt x="15893" y="72390"/>
                    <a:pt x="36212" y="72390"/>
                  </a:cubicBezTo>
                  <a:close/>
                </a:path>
              </a:pathLst>
            </a:custGeom>
            <a:grpFill/>
            <a:ln w="635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FD7BE2C-FA2B-8B3A-B788-1E8D548006F9}"/>
                </a:ext>
              </a:extLst>
            </p:cNvPr>
            <p:cNvSpPr/>
            <p:nvPr/>
          </p:nvSpPr>
          <p:spPr>
            <a:xfrm>
              <a:off x="9236075" y="4907279"/>
              <a:ext cx="2349500" cy="487679"/>
            </a:xfrm>
            <a:custGeom>
              <a:avLst/>
              <a:gdLst>
                <a:gd name="connsiteX0" fmla="*/ 2349500 w 2349500"/>
                <a:gd name="connsiteY0" fmla="*/ 487680 h 487679"/>
                <a:gd name="connsiteX1" fmla="*/ 1494790 w 2349500"/>
                <a:gd name="connsiteY1" fmla="*/ 487680 h 487679"/>
                <a:gd name="connsiteX2" fmla="*/ 1405890 w 2349500"/>
                <a:gd name="connsiteY2" fmla="*/ 399415 h 487679"/>
                <a:gd name="connsiteX3" fmla="*/ 919480 w 2349500"/>
                <a:gd name="connsiteY3" fmla="*/ 399415 h 487679"/>
                <a:gd name="connsiteX4" fmla="*/ 539750 w 2349500"/>
                <a:gd name="connsiteY4" fmla="*/ 19685 h 487679"/>
                <a:gd name="connsiteX5" fmla="*/ 0 w 2349500"/>
                <a:gd name="connsiteY5" fmla="*/ 19685 h 487679"/>
                <a:gd name="connsiteX6" fmla="*/ 0 w 2349500"/>
                <a:gd name="connsiteY6" fmla="*/ 0 h 487679"/>
                <a:gd name="connsiteX7" fmla="*/ 547370 w 2349500"/>
                <a:gd name="connsiteY7" fmla="*/ 0 h 487679"/>
                <a:gd name="connsiteX8" fmla="*/ 927100 w 2349500"/>
                <a:gd name="connsiteY8" fmla="*/ 380365 h 487679"/>
                <a:gd name="connsiteX9" fmla="*/ 1414145 w 2349500"/>
                <a:gd name="connsiteY9" fmla="*/ 380365 h 487679"/>
                <a:gd name="connsiteX10" fmla="*/ 1502410 w 2349500"/>
                <a:gd name="connsiteY10" fmla="*/ 468630 h 487679"/>
                <a:gd name="connsiteX11" fmla="*/ 2349500 w 2349500"/>
                <a:gd name="connsiteY11" fmla="*/ 468630 h 4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9500" h="487679">
                  <a:moveTo>
                    <a:pt x="2349500" y="487680"/>
                  </a:moveTo>
                  <a:lnTo>
                    <a:pt x="1494790" y="487680"/>
                  </a:lnTo>
                  <a:lnTo>
                    <a:pt x="1405890" y="399415"/>
                  </a:lnTo>
                  <a:lnTo>
                    <a:pt x="919480" y="399415"/>
                  </a:lnTo>
                  <a:lnTo>
                    <a:pt x="539750" y="19685"/>
                  </a:lnTo>
                  <a:lnTo>
                    <a:pt x="0" y="19685"/>
                  </a:lnTo>
                  <a:lnTo>
                    <a:pt x="0" y="0"/>
                  </a:lnTo>
                  <a:lnTo>
                    <a:pt x="547370" y="0"/>
                  </a:lnTo>
                  <a:lnTo>
                    <a:pt x="927100" y="380365"/>
                  </a:lnTo>
                  <a:lnTo>
                    <a:pt x="1414145" y="380365"/>
                  </a:lnTo>
                  <a:lnTo>
                    <a:pt x="1502410" y="468630"/>
                  </a:lnTo>
                  <a:lnTo>
                    <a:pt x="2349500" y="468630"/>
                  </a:lnTo>
                  <a:close/>
                </a:path>
              </a:pathLst>
            </a:custGeom>
            <a:grpFill/>
            <a:ln w="635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F50F7A3-5546-89BA-86B3-3D77EF12355B}"/>
                </a:ext>
              </a:extLst>
            </p:cNvPr>
            <p:cNvSpPr/>
            <p:nvPr/>
          </p:nvSpPr>
          <p:spPr>
            <a:xfrm>
              <a:off x="9201784" y="4881245"/>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5875" y="0"/>
                    <a:pt x="36195" y="0"/>
                  </a:cubicBezTo>
                  <a:cubicBezTo>
                    <a:pt x="56515" y="0"/>
                    <a:pt x="72390" y="16510"/>
                    <a:pt x="72390" y="36195"/>
                  </a:cubicBezTo>
                  <a:cubicBezTo>
                    <a:pt x="72390" y="55880"/>
                    <a:pt x="56515" y="72390"/>
                    <a:pt x="36195" y="72390"/>
                  </a:cubicBezTo>
                  <a:close/>
                </a:path>
              </a:pathLst>
            </a:custGeom>
            <a:grpFill/>
            <a:ln w="635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8D91B355-83CC-95B3-6850-9BBFA584A9B9}"/>
                </a:ext>
              </a:extLst>
            </p:cNvPr>
            <p:cNvSpPr/>
            <p:nvPr/>
          </p:nvSpPr>
          <p:spPr>
            <a:xfrm>
              <a:off x="11547475" y="5349240"/>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6515" y="72390"/>
                    <a:pt x="72390" y="55880"/>
                    <a:pt x="72390" y="36195"/>
                  </a:cubicBezTo>
                  <a:cubicBezTo>
                    <a:pt x="72390" y="15875"/>
                    <a:pt x="55880" y="0"/>
                    <a:pt x="36195" y="0"/>
                  </a:cubicBezTo>
                  <a:cubicBezTo>
                    <a:pt x="15875" y="0"/>
                    <a:pt x="0" y="16510"/>
                    <a:pt x="0" y="36195"/>
                  </a:cubicBezTo>
                  <a:cubicBezTo>
                    <a:pt x="0" y="55880"/>
                    <a:pt x="15875" y="72390"/>
                    <a:pt x="36195" y="72390"/>
                  </a:cubicBezTo>
                  <a:close/>
                </a:path>
              </a:pathLst>
            </a:custGeom>
            <a:grpFill/>
            <a:ln w="635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BE21828-FD16-9643-E460-BAD7E5E6FC16}"/>
                </a:ext>
              </a:extLst>
            </p:cNvPr>
            <p:cNvSpPr/>
            <p:nvPr/>
          </p:nvSpPr>
          <p:spPr>
            <a:xfrm>
              <a:off x="10177780" y="4993004"/>
              <a:ext cx="868044" cy="270510"/>
            </a:xfrm>
            <a:custGeom>
              <a:avLst/>
              <a:gdLst>
                <a:gd name="connsiteX0" fmla="*/ 854710 w 868044"/>
                <a:gd name="connsiteY0" fmla="*/ 270510 h 270510"/>
                <a:gd name="connsiteX1" fmla="*/ 603885 w 868044"/>
                <a:gd name="connsiteY1" fmla="*/ 19685 h 270510"/>
                <a:gd name="connsiteX2" fmla="*/ 0 w 868044"/>
                <a:gd name="connsiteY2" fmla="*/ 19685 h 270510"/>
                <a:gd name="connsiteX3" fmla="*/ 0 w 868044"/>
                <a:gd name="connsiteY3" fmla="*/ 0 h 270510"/>
                <a:gd name="connsiteX4" fmla="*/ 611505 w 868044"/>
                <a:gd name="connsiteY4" fmla="*/ 0 h 270510"/>
                <a:gd name="connsiteX5" fmla="*/ 868045 w 868044"/>
                <a:gd name="connsiteY5" fmla="*/ 257175 h 2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044" h="270510">
                  <a:moveTo>
                    <a:pt x="854710" y="270510"/>
                  </a:moveTo>
                  <a:lnTo>
                    <a:pt x="603885" y="19685"/>
                  </a:lnTo>
                  <a:lnTo>
                    <a:pt x="0" y="19685"/>
                  </a:lnTo>
                  <a:lnTo>
                    <a:pt x="0" y="0"/>
                  </a:lnTo>
                  <a:lnTo>
                    <a:pt x="611505" y="0"/>
                  </a:lnTo>
                  <a:lnTo>
                    <a:pt x="868045" y="257175"/>
                  </a:lnTo>
                  <a:close/>
                </a:path>
              </a:pathLst>
            </a:custGeom>
            <a:grpFill/>
            <a:ln w="635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6B5AD27-04D7-E038-BE4D-5150CEFE8A9C}"/>
                </a:ext>
              </a:extLst>
            </p:cNvPr>
            <p:cNvSpPr/>
            <p:nvPr/>
          </p:nvSpPr>
          <p:spPr>
            <a:xfrm>
              <a:off x="10143490" y="4966970"/>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6510" y="0"/>
                    <a:pt x="36195" y="0"/>
                  </a:cubicBezTo>
                  <a:cubicBezTo>
                    <a:pt x="55880"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3B6A13A-C63E-EF16-DC07-92C69EB84D23}"/>
                </a:ext>
              </a:extLst>
            </p:cNvPr>
            <p:cNvSpPr/>
            <p:nvPr/>
          </p:nvSpPr>
          <p:spPr>
            <a:xfrm>
              <a:off x="11001692" y="5219382"/>
              <a:ext cx="72390" cy="72390"/>
            </a:xfrm>
            <a:custGeom>
              <a:avLst/>
              <a:gdLst>
                <a:gd name="connsiteX0" fmla="*/ 10477 w 72390"/>
                <a:gd name="connsiteY0" fmla="*/ 61913 h 72390"/>
                <a:gd name="connsiteX1" fmla="*/ 61913 w 72390"/>
                <a:gd name="connsiteY1" fmla="*/ 61913 h 72390"/>
                <a:gd name="connsiteX2" fmla="*/ 61913 w 72390"/>
                <a:gd name="connsiteY2" fmla="*/ 10477 h 72390"/>
                <a:gd name="connsiteX3" fmla="*/ 10477 w 72390"/>
                <a:gd name="connsiteY3" fmla="*/ 10477 h 72390"/>
                <a:gd name="connsiteX4" fmla="*/ 10477 w 72390"/>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10477" y="61913"/>
                  </a:moveTo>
                  <a:cubicBezTo>
                    <a:pt x="24448" y="75883"/>
                    <a:pt x="47308" y="75883"/>
                    <a:pt x="61913" y="61913"/>
                  </a:cubicBezTo>
                  <a:cubicBezTo>
                    <a:pt x="75883" y="47942"/>
                    <a:pt x="75883" y="25083"/>
                    <a:pt x="61913" y="10477"/>
                  </a:cubicBezTo>
                  <a:cubicBezTo>
                    <a:pt x="47942" y="-3492"/>
                    <a:pt x="24448" y="-3492"/>
                    <a:pt x="10477" y="10477"/>
                  </a:cubicBezTo>
                  <a:cubicBezTo>
                    <a:pt x="-3492" y="24447"/>
                    <a:pt x="-3492" y="47308"/>
                    <a:pt x="10477" y="61913"/>
                  </a:cubicBezTo>
                  <a:close/>
                </a:path>
              </a:pathLst>
            </a:custGeom>
            <a:grpFill/>
            <a:ln w="635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0428C46-B07F-3E75-8C3D-083F9EE652DE}"/>
                </a:ext>
              </a:extLst>
            </p:cNvPr>
            <p:cNvSpPr/>
            <p:nvPr/>
          </p:nvSpPr>
          <p:spPr>
            <a:xfrm>
              <a:off x="1619885" y="2089150"/>
              <a:ext cx="5606414" cy="702945"/>
            </a:xfrm>
            <a:custGeom>
              <a:avLst/>
              <a:gdLst>
                <a:gd name="connsiteX0" fmla="*/ 3145155 w 5606414"/>
                <a:gd name="connsiteY0" fmla="*/ 702945 h 702945"/>
                <a:gd name="connsiteX1" fmla="*/ 2233930 w 5606414"/>
                <a:gd name="connsiteY1" fmla="*/ 702945 h 702945"/>
                <a:gd name="connsiteX2" fmla="*/ 1543050 w 5606414"/>
                <a:gd name="connsiteY2" fmla="*/ 12065 h 702945"/>
                <a:gd name="connsiteX3" fmla="*/ 1110615 w 5606414"/>
                <a:gd name="connsiteY3" fmla="*/ 12065 h 702945"/>
                <a:gd name="connsiteX4" fmla="*/ 889000 w 5606414"/>
                <a:gd name="connsiteY4" fmla="*/ 234315 h 702945"/>
                <a:gd name="connsiteX5" fmla="*/ 0 w 5606414"/>
                <a:gd name="connsiteY5" fmla="*/ 234315 h 702945"/>
                <a:gd name="connsiteX6" fmla="*/ 0 w 5606414"/>
                <a:gd name="connsiteY6" fmla="*/ 221615 h 702945"/>
                <a:gd name="connsiteX7" fmla="*/ 883285 w 5606414"/>
                <a:gd name="connsiteY7" fmla="*/ 221615 h 702945"/>
                <a:gd name="connsiteX8" fmla="*/ 1105535 w 5606414"/>
                <a:gd name="connsiteY8" fmla="*/ 0 h 702945"/>
                <a:gd name="connsiteX9" fmla="*/ 1548130 w 5606414"/>
                <a:gd name="connsiteY9" fmla="*/ 0 h 702945"/>
                <a:gd name="connsiteX10" fmla="*/ 2239010 w 5606414"/>
                <a:gd name="connsiteY10" fmla="*/ 690245 h 702945"/>
                <a:gd name="connsiteX11" fmla="*/ 3140075 w 5606414"/>
                <a:gd name="connsiteY11" fmla="*/ 690245 h 702945"/>
                <a:gd name="connsiteX12" fmla="*/ 3469640 w 5606414"/>
                <a:gd name="connsiteY12" fmla="*/ 360680 h 702945"/>
                <a:gd name="connsiteX13" fmla="*/ 4440555 w 5606414"/>
                <a:gd name="connsiteY13" fmla="*/ 360680 h 702945"/>
                <a:gd name="connsiteX14" fmla="*/ 4750435 w 5606414"/>
                <a:gd name="connsiteY14" fmla="*/ 50800 h 702945"/>
                <a:gd name="connsiteX15" fmla="*/ 5606415 w 5606414"/>
                <a:gd name="connsiteY15" fmla="*/ 50800 h 702945"/>
                <a:gd name="connsiteX16" fmla="*/ 5606415 w 5606414"/>
                <a:gd name="connsiteY16" fmla="*/ 62865 h 702945"/>
                <a:gd name="connsiteX17" fmla="*/ 4755515 w 5606414"/>
                <a:gd name="connsiteY17" fmla="*/ 62865 h 702945"/>
                <a:gd name="connsiteX18" fmla="*/ 4445635 w 5606414"/>
                <a:gd name="connsiteY18" fmla="*/ 372745 h 702945"/>
                <a:gd name="connsiteX19" fmla="*/ 3474720 w 5606414"/>
                <a:gd name="connsiteY19" fmla="*/ 372745 h 70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06414" h="702945">
                  <a:moveTo>
                    <a:pt x="3145155" y="702945"/>
                  </a:moveTo>
                  <a:lnTo>
                    <a:pt x="2233930" y="702945"/>
                  </a:lnTo>
                  <a:lnTo>
                    <a:pt x="1543050" y="12065"/>
                  </a:lnTo>
                  <a:lnTo>
                    <a:pt x="1110615" y="12065"/>
                  </a:lnTo>
                  <a:lnTo>
                    <a:pt x="889000" y="234315"/>
                  </a:lnTo>
                  <a:lnTo>
                    <a:pt x="0" y="234315"/>
                  </a:lnTo>
                  <a:lnTo>
                    <a:pt x="0" y="221615"/>
                  </a:lnTo>
                  <a:lnTo>
                    <a:pt x="883285" y="221615"/>
                  </a:lnTo>
                  <a:lnTo>
                    <a:pt x="1105535" y="0"/>
                  </a:lnTo>
                  <a:lnTo>
                    <a:pt x="1548130" y="0"/>
                  </a:lnTo>
                  <a:lnTo>
                    <a:pt x="2239010" y="690245"/>
                  </a:lnTo>
                  <a:lnTo>
                    <a:pt x="3140075" y="690245"/>
                  </a:lnTo>
                  <a:lnTo>
                    <a:pt x="3469640" y="360680"/>
                  </a:lnTo>
                  <a:lnTo>
                    <a:pt x="4440555" y="360680"/>
                  </a:lnTo>
                  <a:lnTo>
                    <a:pt x="4750435" y="50800"/>
                  </a:lnTo>
                  <a:lnTo>
                    <a:pt x="5606415" y="50800"/>
                  </a:lnTo>
                  <a:lnTo>
                    <a:pt x="5606415" y="62865"/>
                  </a:lnTo>
                  <a:lnTo>
                    <a:pt x="4755515" y="62865"/>
                  </a:lnTo>
                  <a:lnTo>
                    <a:pt x="4445635" y="372745"/>
                  </a:lnTo>
                  <a:lnTo>
                    <a:pt x="3474720" y="372745"/>
                  </a:lnTo>
                  <a:close/>
                </a:path>
              </a:pathLst>
            </a:custGeom>
            <a:grpFill/>
            <a:ln w="635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0B16259-2613-607E-26BC-A2E7236A2E83}"/>
                </a:ext>
              </a:extLst>
            </p:cNvPr>
            <p:cNvSpPr/>
            <p:nvPr/>
          </p:nvSpPr>
          <p:spPr>
            <a:xfrm>
              <a:off x="1593214" y="2289175"/>
              <a:ext cx="55880" cy="55879"/>
            </a:xfrm>
            <a:custGeom>
              <a:avLst/>
              <a:gdLst>
                <a:gd name="connsiteX0" fmla="*/ 27940 w 55880"/>
                <a:gd name="connsiteY0" fmla="*/ 55880 h 55879"/>
                <a:gd name="connsiteX1" fmla="*/ 0 w 55880"/>
                <a:gd name="connsiteY1" fmla="*/ 27940 h 55879"/>
                <a:gd name="connsiteX2" fmla="*/ 27940 w 55880"/>
                <a:gd name="connsiteY2" fmla="*/ 0 h 55879"/>
                <a:gd name="connsiteX3" fmla="*/ 55880 w 55880"/>
                <a:gd name="connsiteY3" fmla="*/ 27940 h 55879"/>
                <a:gd name="connsiteX4" fmla="*/ 27940 w 55880"/>
                <a:gd name="connsiteY4" fmla="*/ 55880 h 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 h="55879">
                  <a:moveTo>
                    <a:pt x="27940" y="55880"/>
                  </a:moveTo>
                  <a:cubicBezTo>
                    <a:pt x="12700" y="55880"/>
                    <a:pt x="0" y="43180"/>
                    <a:pt x="0" y="27940"/>
                  </a:cubicBezTo>
                  <a:cubicBezTo>
                    <a:pt x="0" y="12700"/>
                    <a:pt x="12700" y="0"/>
                    <a:pt x="27940" y="0"/>
                  </a:cubicBezTo>
                  <a:cubicBezTo>
                    <a:pt x="43180" y="0"/>
                    <a:pt x="55880" y="12700"/>
                    <a:pt x="55880" y="27940"/>
                  </a:cubicBezTo>
                  <a:cubicBezTo>
                    <a:pt x="55880" y="43180"/>
                    <a:pt x="43815" y="55880"/>
                    <a:pt x="27940" y="55880"/>
                  </a:cubicBezTo>
                  <a:close/>
                </a:path>
              </a:pathLst>
            </a:custGeom>
            <a:grpFill/>
            <a:ln w="635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E4107D5-62A9-1704-15C3-AE9DAAEA614C}"/>
                </a:ext>
              </a:extLst>
            </p:cNvPr>
            <p:cNvSpPr/>
            <p:nvPr/>
          </p:nvSpPr>
          <p:spPr>
            <a:xfrm>
              <a:off x="7197090" y="2118360"/>
              <a:ext cx="55879" cy="55879"/>
            </a:xfrm>
            <a:custGeom>
              <a:avLst/>
              <a:gdLst>
                <a:gd name="connsiteX0" fmla="*/ 27940 w 55879"/>
                <a:gd name="connsiteY0" fmla="*/ 55880 h 55879"/>
                <a:gd name="connsiteX1" fmla="*/ 55880 w 55879"/>
                <a:gd name="connsiteY1" fmla="*/ 27940 h 55879"/>
                <a:gd name="connsiteX2" fmla="*/ 27940 w 55879"/>
                <a:gd name="connsiteY2" fmla="*/ 0 h 55879"/>
                <a:gd name="connsiteX3" fmla="*/ 0 w 55879"/>
                <a:gd name="connsiteY3" fmla="*/ 27940 h 55879"/>
                <a:gd name="connsiteX4" fmla="*/ 27940 w 55879"/>
                <a:gd name="connsiteY4" fmla="*/ 55880 h 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9" h="55879">
                  <a:moveTo>
                    <a:pt x="27940" y="55880"/>
                  </a:moveTo>
                  <a:cubicBezTo>
                    <a:pt x="43180" y="55880"/>
                    <a:pt x="55880" y="43180"/>
                    <a:pt x="55880" y="27940"/>
                  </a:cubicBezTo>
                  <a:cubicBezTo>
                    <a:pt x="55880" y="12700"/>
                    <a:pt x="43180" y="0"/>
                    <a:pt x="27940" y="0"/>
                  </a:cubicBezTo>
                  <a:cubicBezTo>
                    <a:pt x="12700" y="0"/>
                    <a:pt x="0" y="12700"/>
                    <a:pt x="0" y="27940"/>
                  </a:cubicBezTo>
                  <a:cubicBezTo>
                    <a:pt x="0" y="43180"/>
                    <a:pt x="12700" y="55880"/>
                    <a:pt x="27940" y="55880"/>
                  </a:cubicBezTo>
                  <a:close/>
                </a:path>
              </a:pathLst>
            </a:custGeom>
            <a:grpFill/>
            <a:ln w="635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686894C-864E-AFF7-1A74-73435FF111AA}"/>
                </a:ext>
              </a:extLst>
            </p:cNvPr>
            <p:cNvSpPr/>
            <p:nvPr/>
          </p:nvSpPr>
          <p:spPr>
            <a:xfrm>
              <a:off x="3006089" y="4309109"/>
              <a:ext cx="7468235" cy="558165"/>
            </a:xfrm>
            <a:custGeom>
              <a:avLst/>
              <a:gdLst>
                <a:gd name="connsiteX0" fmla="*/ 2146300 w 7468235"/>
                <a:gd name="connsiteY0" fmla="*/ 558165 h 558165"/>
                <a:gd name="connsiteX1" fmla="*/ 1379855 w 7468235"/>
                <a:gd name="connsiteY1" fmla="*/ 558165 h 558165"/>
                <a:gd name="connsiteX2" fmla="*/ 834390 w 7468235"/>
                <a:gd name="connsiteY2" fmla="*/ 12700 h 558165"/>
                <a:gd name="connsiteX3" fmla="*/ 500380 w 7468235"/>
                <a:gd name="connsiteY3" fmla="*/ 12700 h 558165"/>
                <a:gd name="connsiteX4" fmla="*/ 383540 w 7468235"/>
                <a:gd name="connsiteY4" fmla="*/ 129540 h 558165"/>
                <a:gd name="connsiteX5" fmla="*/ 0 w 7468235"/>
                <a:gd name="connsiteY5" fmla="*/ 129540 h 558165"/>
                <a:gd name="connsiteX6" fmla="*/ 0 w 7468235"/>
                <a:gd name="connsiteY6" fmla="*/ 117475 h 558165"/>
                <a:gd name="connsiteX7" fmla="*/ 378460 w 7468235"/>
                <a:gd name="connsiteY7" fmla="*/ 117475 h 558165"/>
                <a:gd name="connsiteX8" fmla="*/ 495300 w 7468235"/>
                <a:gd name="connsiteY8" fmla="*/ 0 h 558165"/>
                <a:gd name="connsiteX9" fmla="*/ 839470 w 7468235"/>
                <a:gd name="connsiteY9" fmla="*/ 0 h 558165"/>
                <a:gd name="connsiteX10" fmla="*/ 1384935 w 7468235"/>
                <a:gd name="connsiteY10" fmla="*/ 545465 h 558165"/>
                <a:gd name="connsiteX11" fmla="*/ 2141220 w 7468235"/>
                <a:gd name="connsiteY11" fmla="*/ 545465 h 558165"/>
                <a:gd name="connsiteX12" fmla="*/ 2324735 w 7468235"/>
                <a:gd name="connsiteY12" fmla="*/ 362585 h 558165"/>
                <a:gd name="connsiteX13" fmla="*/ 3448050 w 7468235"/>
                <a:gd name="connsiteY13" fmla="*/ 362585 h 558165"/>
                <a:gd name="connsiteX14" fmla="*/ 3786505 w 7468235"/>
                <a:gd name="connsiteY14" fmla="*/ 24130 h 558165"/>
                <a:gd name="connsiteX15" fmla="*/ 4760595 w 7468235"/>
                <a:gd name="connsiteY15" fmla="*/ 24130 h 558165"/>
                <a:gd name="connsiteX16" fmla="*/ 5096510 w 7468235"/>
                <a:gd name="connsiteY16" fmla="*/ 360680 h 558165"/>
                <a:gd name="connsiteX17" fmla="*/ 7468235 w 7468235"/>
                <a:gd name="connsiteY17" fmla="*/ 360680 h 558165"/>
                <a:gd name="connsiteX18" fmla="*/ 7468235 w 7468235"/>
                <a:gd name="connsiteY18" fmla="*/ 372745 h 558165"/>
                <a:gd name="connsiteX19" fmla="*/ 5091430 w 7468235"/>
                <a:gd name="connsiteY19" fmla="*/ 372745 h 558165"/>
                <a:gd name="connsiteX20" fmla="*/ 4754880 w 7468235"/>
                <a:gd name="connsiteY20" fmla="*/ 36195 h 558165"/>
                <a:gd name="connsiteX21" fmla="*/ 3791585 w 7468235"/>
                <a:gd name="connsiteY21" fmla="*/ 36195 h 558165"/>
                <a:gd name="connsiteX22" fmla="*/ 3453130 w 7468235"/>
                <a:gd name="connsiteY22" fmla="*/ 374650 h 558165"/>
                <a:gd name="connsiteX23" fmla="*/ 2329815 w 7468235"/>
                <a:gd name="connsiteY23" fmla="*/ 374650 h 55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68235" h="558165">
                  <a:moveTo>
                    <a:pt x="2146300" y="558165"/>
                  </a:moveTo>
                  <a:lnTo>
                    <a:pt x="1379855" y="558165"/>
                  </a:lnTo>
                  <a:lnTo>
                    <a:pt x="834390" y="12700"/>
                  </a:lnTo>
                  <a:lnTo>
                    <a:pt x="500380" y="12700"/>
                  </a:lnTo>
                  <a:lnTo>
                    <a:pt x="383540" y="129540"/>
                  </a:lnTo>
                  <a:lnTo>
                    <a:pt x="0" y="129540"/>
                  </a:lnTo>
                  <a:lnTo>
                    <a:pt x="0" y="117475"/>
                  </a:lnTo>
                  <a:lnTo>
                    <a:pt x="378460" y="117475"/>
                  </a:lnTo>
                  <a:lnTo>
                    <a:pt x="495300" y="0"/>
                  </a:lnTo>
                  <a:lnTo>
                    <a:pt x="839470" y="0"/>
                  </a:lnTo>
                  <a:lnTo>
                    <a:pt x="1384935" y="545465"/>
                  </a:lnTo>
                  <a:lnTo>
                    <a:pt x="2141220" y="545465"/>
                  </a:lnTo>
                  <a:lnTo>
                    <a:pt x="2324735" y="362585"/>
                  </a:lnTo>
                  <a:lnTo>
                    <a:pt x="3448050" y="362585"/>
                  </a:lnTo>
                  <a:lnTo>
                    <a:pt x="3786505" y="24130"/>
                  </a:lnTo>
                  <a:lnTo>
                    <a:pt x="4760595" y="24130"/>
                  </a:lnTo>
                  <a:lnTo>
                    <a:pt x="5096510" y="360680"/>
                  </a:lnTo>
                  <a:lnTo>
                    <a:pt x="7468235" y="360680"/>
                  </a:lnTo>
                  <a:lnTo>
                    <a:pt x="7468235" y="372745"/>
                  </a:lnTo>
                  <a:lnTo>
                    <a:pt x="5091430" y="372745"/>
                  </a:lnTo>
                  <a:lnTo>
                    <a:pt x="4754880" y="36195"/>
                  </a:lnTo>
                  <a:lnTo>
                    <a:pt x="3791585" y="36195"/>
                  </a:lnTo>
                  <a:lnTo>
                    <a:pt x="3453130" y="374650"/>
                  </a:lnTo>
                  <a:lnTo>
                    <a:pt x="2329815" y="374650"/>
                  </a:lnTo>
                  <a:close/>
                </a:path>
              </a:pathLst>
            </a:custGeom>
            <a:grpFill/>
            <a:ln w="635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E53DF4E-A8CE-5D32-2FDC-A6AF259711EE}"/>
                </a:ext>
              </a:extLst>
            </p:cNvPr>
            <p:cNvSpPr/>
            <p:nvPr/>
          </p:nvSpPr>
          <p:spPr>
            <a:xfrm>
              <a:off x="2980054" y="4404359"/>
              <a:ext cx="55880" cy="55880"/>
            </a:xfrm>
            <a:custGeom>
              <a:avLst/>
              <a:gdLst>
                <a:gd name="connsiteX0" fmla="*/ 27940 w 55880"/>
                <a:gd name="connsiteY0" fmla="*/ 55880 h 55880"/>
                <a:gd name="connsiteX1" fmla="*/ 0 w 55880"/>
                <a:gd name="connsiteY1" fmla="*/ 27940 h 55880"/>
                <a:gd name="connsiteX2" fmla="*/ 27940 w 55880"/>
                <a:gd name="connsiteY2" fmla="*/ 0 h 55880"/>
                <a:gd name="connsiteX3" fmla="*/ 55880 w 55880"/>
                <a:gd name="connsiteY3" fmla="*/ 27940 h 55880"/>
                <a:gd name="connsiteX4" fmla="*/ 27940 w 55880"/>
                <a:gd name="connsiteY4" fmla="*/ 55880 h 55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 h="55880">
                  <a:moveTo>
                    <a:pt x="27940" y="55880"/>
                  </a:moveTo>
                  <a:cubicBezTo>
                    <a:pt x="12700" y="55880"/>
                    <a:pt x="0" y="43180"/>
                    <a:pt x="0" y="27940"/>
                  </a:cubicBezTo>
                  <a:cubicBezTo>
                    <a:pt x="0" y="12700"/>
                    <a:pt x="12700" y="0"/>
                    <a:pt x="27940" y="0"/>
                  </a:cubicBezTo>
                  <a:cubicBezTo>
                    <a:pt x="43180" y="0"/>
                    <a:pt x="55880" y="12700"/>
                    <a:pt x="55880" y="27940"/>
                  </a:cubicBezTo>
                  <a:cubicBezTo>
                    <a:pt x="55245" y="43815"/>
                    <a:pt x="43180" y="55880"/>
                    <a:pt x="27940" y="55880"/>
                  </a:cubicBezTo>
                  <a:close/>
                </a:path>
              </a:pathLst>
            </a:custGeom>
            <a:grpFill/>
            <a:ln w="635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E904C1FA-2CA4-53C6-DE56-D2132EB2FCBF}"/>
                </a:ext>
              </a:extLst>
            </p:cNvPr>
            <p:cNvSpPr/>
            <p:nvPr/>
          </p:nvSpPr>
          <p:spPr>
            <a:xfrm>
              <a:off x="10445115" y="4647565"/>
              <a:ext cx="55879" cy="55879"/>
            </a:xfrm>
            <a:custGeom>
              <a:avLst/>
              <a:gdLst>
                <a:gd name="connsiteX0" fmla="*/ 27940 w 55879"/>
                <a:gd name="connsiteY0" fmla="*/ 55880 h 55879"/>
                <a:gd name="connsiteX1" fmla="*/ 55880 w 55879"/>
                <a:gd name="connsiteY1" fmla="*/ 27940 h 55879"/>
                <a:gd name="connsiteX2" fmla="*/ 27940 w 55879"/>
                <a:gd name="connsiteY2" fmla="*/ 0 h 55879"/>
                <a:gd name="connsiteX3" fmla="*/ 0 w 55879"/>
                <a:gd name="connsiteY3" fmla="*/ 27940 h 55879"/>
                <a:gd name="connsiteX4" fmla="*/ 27940 w 55879"/>
                <a:gd name="connsiteY4" fmla="*/ 55880 h 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9" h="55879">
                  <a:moveTo>
                    <a:pt x="27940" y="55880"/>
                  </a:moveTo>
                  <a:cubicBezTo>
                    <a:pt x="43180" y="55880"/>
                    <a:pt x="55880" y="43180"/>
                    <a:pt x="55880" y="27940"/>
                  </a:cubicBezTo>
                  <a:cubicBezTo>
                    <a:pt x="55880" y="12700"/>
                    <a:pt x="43180" y="0"/>
                    <a:pt x="27940" y="0"/>
                  </a:cubicBezTo>
                  <a:cubicBezTo>
                    <a:pt x="12700" y="0"/>
                    <a:pt x="0" y="12700"/>
                    <a:pt x="0" y="27940"/>
                  </a:cubicBezTo>
                  <a:cubicBezTo>
                    <a:pt x="0" y="43180"/>
                    <a:pt x="12700" y="55880"/>
                    <a:pt x="27940" y="55880"/>
                  </a:cubicBezTo>
                  <a:close/>
                </a:path>
              </a:pathLst>
            </a:custGeom>
            <a:grpFill/>
            <a:ln w="635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35C1A4F-C0EF-40B4-3528-22F5B13A1DD8}"/>
                </a:ext>
              </a:extLst>
            </p:cNvPr>
            <p:cNvSpPr/>
            <p:nvPr/>
          </p:nvSpPr>
          <p:spPr>
            <a:xfrm>
              <a:off x="6708775" y="4860290"/>
              <a:ext cx="3115944" cy="530225"/>
            </a:xfrm>
            <a:custGeom>
              <a:avLst/>
              <a:gdLst>
                <a:gd name="connsiteX0" fmla="*/ 3115945 w 3115944"/>
                <a:gd name="connsiteY0" fmla="*/ 530225 h 530225"/>
                <a:gd name="connsiteX1" fmla="*/ 1734185 w 3115944"/>
                <a:gd name="connsiteY1" fmla="*/ 530225 h 530225"/>
                <a:gd name="connsiteX2" fmla="*/ 1216660 w 3115944"/>
                <a:gd name="connsiteY2" fmla="*/ 12065 h 530225"/>
                <a:gd name="connsiteX3" fmla="*/ 0 w 3115944"/>
                <a:gd name="connsiteY3" fmla="*/ 12065 h 530225"/>
                <a:gd name="connsiteX4" fmla="*/ 0 w 3115944"/>
                <a:gd name="connsiteY4" fmla="*/ 0 h 530225"/>
                <a:gd name="connsiteX5" fmla="*/ 1221740 w 3115944"/>
                <a:gd name="connsiteY5" fmla="*/ 0 h 530225"/>
                <a:gd name="connsiteX6" fmla="*/ 1739265 w 3115944"/>
                <a:gd name="connsiteY6" fmla="*/ 518160 h 530225"/>
                <a:gd name="connsiteX7" fmla="*/ 3115945 w 3115944"/>
                <a:gd name="connsiteY7" fmla="*/ 518160 h 53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5944" h="530225">
                  <a:moveTo>
                    <a:pt x="3115945" y="530225"/>
                  </a:moveTo>
                  <a:lnTo>
                    <a:pt x="1734185" y="530225"/>
                  </a:lnTo>
                  <a:lnTo>
                    <a:pt x="1216660" y="12065"/>
                  </a:lnTo>
                  <a:lnTo>
                    <a:pt x="0" y="12065"/>
                  </a:lnTo>
                  <a:lnTo>
                    <a:pt x="0" y="0"/>
                  </a:lnTo>
                  <a:lnTo>
                    <a:pt x="1221740" y="0"/>
                  </a:lnTo>
                  <a:lnTo>
                    <a:pt x="1739265" y="518160"/>
                  </a:lnTo>
                  <a:lnTo>
                    <a:pt x="3115945" y="518160"/>
                  </a:lnTo>
                  <a:close/>
                </a:path>
              </a:pathLst>
            </a:custGeom>
            <a:grpFill/>
            <a:ln w="635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3702C72-4471-DF18-0396-D741DD88E99E}"/>
                </a:ext>
              </a:extLst>
            </p:cNvPr>
            <p:cNvSpPr/>
            <p:nvPr/>
          </p:nvSpPr>
          <p:spPr>
            <a:xfrm>
              <a:off x="6682740" y="4838700"/>
              <a:ext cx="55879" cy="55879"/>
            </a:xfrm>
            <a:custGeom>
              <a:avLst/>
              <a:gdLst>
                <a:gd name="connsiteX0" fmla="*/ 27940 w 55879"/>
                <a:gd name="connsiteY0" fmla="*/ 55880 h 55879"/>
                <a:gd name="connsiteX1" fmla="*/ 0 w 55879"/>
                <a:gd name="connsiteY1" fmla="*/ 27940 h 55879"/>
                <a:gd name="connsiteX2" fmla="*/ 27940 w 55879"/>
                <a:gd name="connsiteY2" fmla="*/ 0 h 55879"/>
                <a:gd name="connsiteX3" fmla="*/ 55880 w 55879"/>
                <a:gd name="connsiteY3" fmla="*/ 27940 h 55879"/>
                <a:gd name="connsiteX4" fmla="*/ 27940 w 55879"/>
                <a:gd name="connsiteY4" fmla="*/ 55880 h 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9" h="55879">
                  <a:moveTo>
                    <a:pt x="27940" y="55880"/>
                  </a:moveTo>
                  <a:cubicBezTo>
                    <a:pt x="12700" y="55880"/>
                    <a:pt x="0" y="43180"/>
                    <a:pt x="0" y="27940"/>
                  </a:cubicBezTo>
                  <a:cubicBezTo>
                    <a:pt x="0" y="12700"/>
                    <a:pt x="12700" y="0"/>
                    <a:pt x="27940" y="0"/>
                  </a:cubicBezTo>
                  <a:cubicBezTo>
                    <a:pt x="43180" y="0"/>
                    <a:pt x="55880" y="12700"/>
                    <a:pt x="55880" y="27940"/>
                  </a:cubicBezTo>
                  <a:cubicBezTo>
                    <a:pt x="55880" y="43180"/>
                    <a:pt x="43180" y="55880"/>
                    <a:pt x="27940" y="55880"/>
                  </a:cubicBezTo>
                  <a:close/>
                </a:path>
              </a:pathLst>
            </a:custGeom>
            <a:grpFill/>
            <a:ln w="635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49825B82-D2DB-A55B-71BF-885B5F5B8858}"/>
                </a:ext>
              </a:extLst>
            </p:cNvPr>
            <p:cNvSpPr/>
            <p:nvPr/>
          </p:nvSpPr>
          <p:spPr>
            <a:xfrm>
              <a:off x="9795509" y="5356225"/>
              <a:ext cx="55880" cy="55879"/>
            </a:xfrm>
            <a:custGeom>
              <a:avLst/>
              <a:gdLst>
                <a:gd name="connsiteX0" fmla="*/ 27940 w 55880"/>
                <a:gd name="connsiteY0" fmla="*/ 55880 h 55879"/>
                <a:gd name="connsiteX1" fmla="*/ 55880 w 55880"/>
                <a:gd name="connsiteY1" fmla="*/ 27940 h 55879"/>
                <a:gd name="connsiteX2" fmla="*/ 27940 w 55880"/>
                <a:gd name="connsiteY2" fmla="*/ 0 h 55879"/>
                <a:gd name="connsiteX3" fmla="*/ 0 w 55880"/>
                <a:gd name="connsiteY3" fmla="*/ 27940 h 55879"/>
                <a:gd name="connsiteX4" fmla="*/ 27940 w 55880"/>
                <a:gd name="connsiteY4" fmla="*/ 55880 h 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 h="55879">
                  <a:moveTo>
                    <a:pt x="27940" y="55880"/>
                  </a:moveTo>
                  <a:cubicBezTo>
                    <a:pt x="43180" y="55880"/>
                    <a:pt x="55880" y="43180"/>
                    <a:pt x="55880" y="27940"/>
                  </a:cubicBezTo>
                  <a:cubicBezTo>
                    <a:pt x="55880" y="12700"/>
                    <a:pt x="43180" y="0"/>
                    <a:pt x="27940" y="0"/>
                  </a:cubicBezTo>
                  <a:cubicBezTo>
                    <a:pt x="12700" y="0"/>
                    <a:pt x="0" y="12700"/>
                    <a:pt x="0" y="27940"/>
                  </a:cubicBezTo>
                  <a:cubicBezTo>
                    <a:pt x="0" y="43180"/>
                    <a:pt x="12700" y="55880"/>
                    <a:pt x="27940" y="55880"/>
                  </a:cubicBezTo>
                  <a:close/>
                </a:path>
              </a:pathLst>
            </a:custGeom>
            <a:grpFill/>
            <a:ln w="635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C8CDF63-55C1-E544-4429-001949CA75E7}"/>
                </a:ext>
              </a:extLst>
            </p:cNvPr>
            <p:cNvSpPr/>
            <p:nvPr/>
          </p:nvSpPr>
          <p:spPr>
            <a:xfrm>
              <a:off x="673734" y="2987039"/>
              <a:ext cx="4471035" cy="1057910"/>
            </a:xfrm>
            <a:custGeom>
              <a:avLst/>
              <a:gdLst>
                <a:gd name="connsiteX0" fmla="*/ 1076325 w 4471035"/>
                <a:gd name="connsiteY0" fmla="*/ 1057910 h 1057910"/>
                <a:gd name="connsiteX1" fmla="*/ 0 w 4471035"/>
                <a:gd name="connsiteY1" fmla="*/ 1057910 h 1057910"/>
                <a:gd name="connsiteX2" fmla="*/ 0 w 4471035"/>
                <a:gd name="connsiteY2" fmla="*/ 1035050 h 1057910"/>
                <a:gd name="connsiteX3" fmla="*/ 1066800 w 4471035"/>
                <a:gd name="connsiteY3" fmla="*/ 1035050 h 1057910"/>
                <a:gd name="connsiteX4" fmla="*/ 1191260 w 4471035"/>
                <a:gd name="connsiteY4" fmla="*/ 910590 h 1057910"/>
                <a:gd name="connsiteX5" fmla="*/ 1574800 w 4471035"/>
                <a:gd name="connsiteY5" fmla="*/ 910590 h 1057910"/>
                <a:gd name="connsiteX6" fmla="*/ 1983105 w 4471035"/>
                <a:gd name="connsiteY6" fmla="*/ 502285 h 1057910"/>
                <a:gd name="connsiteX7" fmla="*/ 3952875 w 4471035"/>
                <a:gd name="connsiteY7" fmla="*/ 502285 h 1057910"/>
                <a:gd name="connsiteX8" fmla="*/ 4455160 w 4471035"/>
                <a:gd name="connsiteY8" fmla="*/ 0 h 1057910"/>
                <a:gd name="connsiteX9" fmla="*/ 4471035 w 4471035"/>
                <a:gd name="connsiteY9" fmla="*/ 16510 h 1057910"/>
                <a:gd name="connsiteX10" fmla="*/ 3962400 w 4471035"/>
                <a:gd name="connsiteY10" fmla="*/ 525780 h 1057910"/>
                <a:gd name="connsiteX11" fmla="*/ 1992630 w 4471035"/>
                <a:gd name="connsiteY11" fmla="*/ 525780 h 1057910"/>
                <a:gd name="connsiteX12" fmla="*/ 1584325 w 4471035"/>
                <a:gd name="connsiteY12" fmla="*/ 933450 h 1057910"/>
                <a:gd name="connsiteX13" fmla="*/ 1200785 w 4471035"/>
                <a:gd name="connsiteY13" fmla="*/ 933450 h 105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1035" h="1057910">
                  <a:moveTo>
                    <a:pt x="1076325" y="1057910"/>
                  </a:moveTo>
                  <a:lnTo>
                    <a:pt x="0" y="1057910"/>
                  </a:lnTo>
                  <a:lnTo>
                    <a:pt x="0" y="1035050"/>
                  </a:lnTo>
                  <a:lnTo>
                    <a:pt x="1066800" y="1035050"/>
                  </a:lnTo>
                  <a:lnTo>
                    <a:pt x="1191260" y="910590"/>
                  </a:lnTo>
                  <a:lnTo>
                    <a:pt x="1574800" y="910590"/>
                  </a:lnTo>
                  <a:lnTo>
                    <a:pt x="1983105" y="502285"/>
                  </a:lnTo>
                  <a:lnTo>
                    <a:pt x="3952875" y="502285"/>
                  </a:lnTo>
                  <a:lnTo>
                    <a:pt x="4455160" y="0"/>
                  </a:lnTo>
                  <a:lnTo>
                    <a:pt x="4471035" y="16510"/>
                  </a:lnTo>
                  <a:lnTo>
                    <a:pt x="3962400" y="525780"/>
                  </a:lnTo>
                  <a:lnTo>
                    <a:pt x="1992630" y="525780"/>
                  </a:lnTo>
                  <a:lnTo>
                    <a:pt x="1584325" y="933450"/>
                  </a:lnTo>
                  <a:lnTo>
                    <a:pt x="1200785" y="933450"/>
                  </a:lnTo>
                  <a:close/>
                </a:path>
              </a:pathLst>
            </a:custGeom>
            <a:grpFill/>
            <a:ln w="635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B929750-D8BF-A9D2-499A-2956247209BC}"/>
                </a:ext>
              </a:extLst>
            </p:cNvPr>
            <p:cNvSpPr/>
            <p:nvPr/>
          </p:nvSpPr>
          <p:spPr>
            <a:xfrm>
              <a:off x="5091906" y="2953226"/>
              <a:ext cx="86677" cy="86677"/>
            </a:xfrm>
            <a:custGeom>
              <a:avLst/>
              <a:gdLst>
                <a:gd name="connsiteX0" fmla="*/ 12859 w 86677"/>
                <a:gd name="connsiteY0" fmla="*/ 12859 h 86677"/>
                <a:gd name="connsiteX1" fmla="*/ 73819 w 86677"/>
                <a:gd name="connsiteY1" fmla="*/ 12859 h 86677"/>
                <a:gd name="connsiteX2" fmla="*/ 73819 w 86677"/>
                <a:gd name="connsiteY2" fmla="*/ 73819 h 86677"/>
                <a:gd name="connsiteX3" fmla="*/ 12859 w 86677"/>
                <a:gd name="connsiteY3" fmla="*/ 73819 h 86677"/>
                <a:gd name="connsiteX4" fmla="*/ 12859 w 86677"/>
                <a:gd name="connsiteY4" fmla="*/ 1285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 h="86677">
                  <a:moveTo>
                    <a:pt x="12859" y="12859"/>
                  </a:moveTo>
                  <a:cubicBezTo>
                    <a:pt x="30003" y="-4286"/>
                    <a:pt x="57309" y="-4286"/>
                    <a:pt x="73819" y="12859"/>
                  </a:cubicBezTo>
                  <a:cubicBezTo>
                    <a:pt x="90964" y="30004"/>
                    <a:pt x="90964" y="57309"/>
                    <a:pt x="73819" y="73819"/>
                  </a:cubicBezTo>
                  <a:cubicBezTo>
                    <a:pt x="56674" y="90964"/>
                    <a:pt x="29369" y="90964"/>
                    <a:pt x="12859" y="73819"/>
                  </a:cubicBezTo>
                  <a:cubicBezTo>
                    <a:pt x="-4286" y="57309"/>
                    <a:pt x="-4286" y="30004"/>
                    <a:pt x="12859" y="12859"/>
                  </a:cubicBezTo>
                  <a:close/>
                </a:path>
              </a:pathLst>
            </a:custGeom>
            <a:grpFill/>
            <a:ln w="635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FF782D5-0763-FE25-5831-AEC49CC60776}"/>
                </a:ext>
              </a:extLst>
            </p:cNvPr>
            <p:cNvSpPr/>
            <p:nvPr/>
          </p:nvSpPr>
          <p:spPr>
            <a:xfrm>
              <a:off x="633094" y="3990340"/>
              <a:ext cx="86360" cy="86359"/>
            </a:xfrm>
            <a:custGeom>
              <a:avLst/>
              <a:gdLst>
                <a:gd name="connsiteX0" fmla="*/ 43180 w 86360"/>
                <a:gd name="connsiteY0" fmla="*/ 0 h 86359"/>
                <a:gd name="connsiteX1" fmla="*/ 0 w 86360"/>
                <a:gd name="connsiteY1" fmla="*/ 43180 h 86359"/>
                <a:gd name="connsiteX2" fmla="*/ 43180 w 86360"/>
                <a:gd name="connsiteY2" fmla="*/ 86360 h 86359"/>
                <a:gd name="connsiteX3" fmla="*/ 86360 w 86360"/>
                <a:gd name="connsiteY3" fmla="*/ 43180 h 86359"/>
                <a:gd name="connsiteX4" fmla="*/ 43180 w 86360"/>
                <a:gd name="connsiteY4" fmla="*/ 0 h 86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 h="86359">
                  <a:moveTo>
                    <a:pt x="43180" y="0"/>
                  </a:moveTo>
                  <a:cubicBezTo>
                    <a:pt x="19050" y="0"/>
                    <a:pt x="0" y="19685"/>
                    <a:pt x="0" y="43180"/>
                  </a:cubicBezTo>
                  <a:cubicBezTo>
                    <a:pt x="0" y="67310"/>
                    <a:pt x="19685" y="86360"/>
                    <a:pt x="43180" y="86360"/>
                  </a:cubicBezTo>
                  <a:cubicBezTo>
                    <a:pt x="66675" y="86360"/>
                    <a:pt x="86360" y="66675"/>
                    <a:pt x="86360" y="43180"/>
                  </a:cubicBezTo>
                  <a:cubicBezTo>
                    <a:pt x="86360" y="19050"/>
                    <a:pt x="66675" y="0"/>
                    <a:pt x="43180" y="0"/>
                  </a:cubicBezTo>
                  <a:close/>
                </a:path>
              </a:pathLst>
            </a:custGeom>
            <a:grpFill/>
            <a:ln w="635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C8EEEBB-A36B-E05C-972A-86FCC1FA5787}"/>
                </a:ext>
              </a:extLst>
            </p:cNvPr>
            <p:cNvSpPr/>
            <p:nvPr/>
          </p:nvSpPr>
          <p:spPr>
            <a:xfrm>
              <a:off x="2023745" y="3259454"/>
              <a:ext cx="7162799" cy="1285240"/>
            </a:xfrm>
            <a:custGeom>
              <a:avLst/>
              <a:gdLst>
                <a:gd name="connsiteX0" fmla="*/ 1148715 w 7162799"/>
                <a:gd name="connsiteY0" fmla="*/ 1285240 h 1285240"/>
                <a:gd name="connsiteX1" fmla="*/ 0 w 7162799"/>
                <a:gd name="connsiteY1" fmla="*/ 1285240 h 1285240"/>
                <a:gd name="connsiteX2" fmla="*/ 0 w 7162799"/>
                <a:gd name="connsiteY2" fmla="*/ 1261745 h 1285240"/>
                <a:gd name="connsiteX3" fmla="*/ 1139190 w 7162799"/>
                <a:gd name="connsiteY3" fmla="*/ 1261745 h 1285240"/>
                <a:gd name="connsiteX4" fmla="*/ 1655445 w 7162799"/>
                <a:gd name="connsiteY4" fmla="*/ 746125 h 1285240"/>
                <a:gd name="connsiteX5" fmla="*/ 3615690 w 7162799"/>
                <a:gd name="connsiteY5" fmla="*/ 746125 h 1285240"/>
                <a:gd name="connsiteX6" fmla="*/ 4361815 w 7162799"/>
                <a:gd name="connsiteY6" fmla="*/ 0 h 1285240"/>
                <a:gd name="connsiteX7" fmla="*/ 7162800 w 7162799"/>
                <a:gd name="connsiteY7" fmla="*/ 0 h 1285240"/>
                <a:gd name="connsiteX8" fmla="*/ 7162800 w 7162799"/>
                <a:gd name="connsiteY8" fmla="*/ 23495 h 1285240"/>
                <a:gd name="connsiteX9" fmla="*/ 4371340 w 7162799"/>
                <a:gd name="connsiteY9" fmla="*/ 23495 h 1285240"/>
                <a:gd name="connsiteX10" fmla="*/ 3625215 w 7162799"/>
                <a:gd name="connsiteY10" fmla="*/ 768985 h 1285240"/>
                <a:gd name="connsiteX11" fmla="*/ 1664970 w 7162799"/>
                <a:gd name="connsiteY11" fmla="*/ 768985 h 128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62799" h="1285240">
                  <a:moveTo>
                    <a:pt x="1148715" y="1285240"/>
                  </a:moveTo>
                  <a:lnTo>
                    <a:pt x="0" y="1285240"/>
                  </a:lnTo>
                  <a:lnTo>
                    <a:pt x="0" y="1261745"/>
                  </a:lnTo>
                  <a:lnTo>
                    <a:pt x="1139190" y="1261745"/>
                  </a:lnTo>
                  <a:lnTo>
                    <a:pt x="1655445" y="746125"/>
                  </a:lnTo>
                  <a:lnTo>
                    <a:pt x="3615690" y="746125"/>
                  </a:lnTo>
                  <a:lnTo>
                    <a:pt x="4361815" y="0"/>
                  </a:lnTo>
                  <a:lnTo>
                    <a:pt x="7162800" y="0"/>
                  </a:lnTo>
                  <a:lnTo>
                    <a:pt x="7162800" y="23495"/>
                  </a:lnTo>
                  <a:lnTo>
                    <a:pt x="4371340" y="23495"/>
                  </a:lnTo>
                  <a:lnTo>
                    <a:pt x="3625215" y="768985"/>
                  </a:lnTo>
                  <a:lnTo>
                    <a:pt x="1664970" y="768985"/>
                  </a:lnTo>
                  <a:close/>
                </a:path>
              </a:pathLst>
            </a:custGeom>
            <a:grpFill/>
            <a:ln w="635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97043BA-A116-76D1-0C13-DFD4CFC92A3E}"/>
                </a:ext>
              </a:extLst>
            </p:cNvPr>
            <p:cNvSpPr/>
            <p:nvPr/>
          </p:nvSpPr>
          <p:spPr>
            <a:xfrm>
              <a:off x="9141459" y="3228339"/>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6675" y="0"/>
                    <a:pt x="43180" y="0"/>
                  </a:cubicBezTo>
                  <a:cubicBezTo>
                    <a:pt x="19685" y="0"/>
                    <a:pt x="0" y="19685"/>
                    <a:pt x="0" y="43180"/>
                  </a:cubicBezTo>
                  <a:cubicBezTo>
                    <a:pt x="0" y="66675"/>
                    <a:pt x="19050" y="86360"/>
                    <a:pt x="43180" y="86360"/>
                  </a:cubicBezTo>
                  <a:close/>
                </a:path>
              </a:pathLst>
            </a:custGeom>
            <a:grpFill/>
            <a:ln w="635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983FC04-2A28-19BF-4BB1-8CAD02BC87A4}"/>
                </a:ext>
              </a:extLst>
            </p:cNvPr>
            <p:cNvSpPr/>
            <p:nvPr/>
          </p:nvSpPr>
          <p:spPr>
            <a:xfrm>
              <a:off x="3239770" y="2605404"/>
              <a:ext cx="4624070" cy="908050"/>
            </a:xfrm>
            <a:custGeom>
              <a:avLst/>
              <a:gdLst>
                <a:gd name="connsiteX0" fmla="*/ 16510 w 4624070"/>
                <a:gd name="connsiteY0" fmla="*/ 908050 h 908050"/>
                <a:gd name="connsiteX1" fmla="*/ 0 w 4624070"/>
                <a:gd name="connsiteY1" fmla="*/ 892175 h 908050"/>
                <a:gd name="connsiteX2" fmla="*/ 556895 w 4624070"/>
                <a:gd name="connsiteY2" fmla="*/ 335280 h 908050"/>
                <a:gd name="connsiteX3" fmla="*/ 1527810 w 4624070"/>
                <a:gd name="connsiteY3" fmla="*/ 335280 h 908050"/>
                <a:gd name="connsiteX4" fmla="*/ 1863090 w 4624070"/>
                <a:gd name="connsiteY4" fmla="*/ 0 h 908050"/>
                <a:gd name="connsiteX5" fmla="*/ 4624070 w 4624070"/>
                <a:gd name="connsiteY5" fmla="*/ 0 h 908050"/>
                <a:gd name="connsiteX6" fmla="*/ 4624070 w 4624070"/>
                <a:gd name="connsiteY6" fmla="*/ 22860 h 908050"/>
                <a:gd name="connsiteX7" fmla="*/ 1872615 w 4624070"/>
                <a:gd name="connsiteY7" fmla="*/ 22860 h 908050"/>
                <a:gd name="connsiteX8" fmla="*/ 1537335 w 4624070"/>
                <a:gd name="connsiteY8" fmla="*/ 358140 h 908050"/>
                <a:gd name="connsiteX9" fmla="*/ 566420 w 4624070"/>
                <a:gd name="connsiteY9" fmla="*/ 358140 h 9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070" h="908050">
                  <a:moveTo>
                    <a:pt x="16510" y="908050"/>
                  </a:moveTo>
                  <a:lnTo>
                    <a:pt x="0" y="892175"/>
                  </a:lnTo>
                  <a:lnTo>
                    <a:pt x="556895" y="335280"/>
                  </a:lnTo>
                  <a:lnTo>
                    <a:pt x="1527810" y="335280"/>
                  </a:lnTo>
                  <a:lnTo>
                    <a:pt x="1863090" y="0"/>
                  </a:lnTo>
                  <a:lnTo>
                    <a:pt x="4624070" y="0"/>
                  </a:lnTo>
                  <a:lnTo>
                    <a:pt x="4624070" y="22860"/>
                  </a:lnTo>
                  <a:lnTo>
                    <a:pt x="1872615" y="22860"/>
                  </a:lnTo>
                  <a:lnTo>
                    <a:pt x="1537335" y="358140"/>
                  </a:lnTo>
                  <a:lnTo>
                    <a:pt x="566420" y="358140"/>
                  </a:lnTo>
                  <a:close/>
                </a:path>
              </a:pathLst>
            </a:custGeom>
            <a:grpFill/>
            <a:ln w="635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895DD8A-1ABD-009D-4340-42168A9499CB}"/>
                </a:ext>
              </a:extLst>
            </p:cNvPr>
            <p:cNvSpPr/>
            <p:nvPr/>
          </p:nvSpPr>
          <p:spPr>
            <a:xfrm>
              <a:off x="7818755" y="2573654"/>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6675" y="0"/>
                    <a:pt x="43180" y="0"/>
                  </a:cubicBezTo>
                  <a:cubicBezTo>
                    <a:pt x="19685" y="0"/>
                    <a:pt x="0" y="19685"/>
                    <a:pt x="0" y="43180"/>
                  </a:cubicBezTo>
                  <a:cubicBezTo>
                    <a:pt x="0" y="67310"/>
                    <a:pt x="19050" y="86360"/>
                    <a:pt x="43180" y="86360"/>
                  </a:cubicBezTo>
                  <a:close/>
                </a:path>
              </a:pathLst>
            </a:custGeom>
            <a:grpFill/>
            <a:ln w="635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867D730B-F148-73E0-0F64-A4F65AA42F28}"/>
                </a:ext>
              </a:extLst>
            </p:cNvPr>
            <p:cNvSpPr/>
            <p:nvPr/>
          </p:nvSpPr>
          <p:spPr>
            <a:xfrm>
              <a:off x="3827145" y="3259454"/>
              <a:ext cx="603884" cy="248285"/>
            </a:xfrm>
            <a:custGeom>
              <a:avLst/>
              <a:gdLst>
                <a:gd name="connsiteX0" fmla="*/ 16510 w 603884"/>
                <a:gd name="connsiteY0" fmla="*/ 248285 h 248285"/>
                <a:gd name="connsiteX1" fmla="*/ 0 w 603884"/>
                <a:gd name="connsiteY1" fmla="*/ 232410 h 248285"/>
                <a:gd name="connsiteX2" fmla="*/ 231775 w 603884"/>
                <a:gd name="connsiteY2" fmla="*/ 0 h 248285"/>
                <a:gd name="connsiteX3" fmla="*/ 603885 w 603884"/>
                <a:gd name="connsiteY3" fmla="*/ 0 h 248285"/>
                <a:gd name="connsiteX4" fmla="*/ 603885 w 603884"/>
                <a:gd name="connsiteY4" fmla="*/ 23495 h 248285"/>
                <a:gd name="connsiteX5" fmla="*/ 241300 w 603884"/>
                <a:gd name="connsiteY5" fmla="*/ 23495 h 24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84" h="248285">
                  <a:moveTo>
                    <a:pt x="16510" y="248285"/>
                  </a:moveTo>
                  <a:lnTo>
                    <a:pt x="0" y="232410"/>
                  </a:lnTo>
                  <a:lnTo>
                    <a:pt x="231775" y="0"/>
                  </a:lnTo>
                  <a:lnTo>
                    <a:pt x="603885" y="0"/>
                  </a:lnTo>
                  <a:lnTo>
                    <a:pt x="603885" y="23495"/>
                  </a:lnTo>
                  <a:lnTo>
                    <a:pt x="241300" y="23495"/>
                  </a:lnTo>
                  <a:close/>
                </a:path>
              </a:pathLst>
            </a:custGeom>
            <a:grpFill/>
            <a:ln w="635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9A0A9C4-6057-E13C-14AF-EFE89E51519C}"/>
                </a:ext>
              </a:extLst>
            </p:cNvPr>
            <p:cNvSpPr/>
            <p:nvPr/>
          </p:nvSpPr>
          <p:spPr>
            <a:xfrm>
              <a:off x="4385309" y="3228339"/>
              <a:ext cx="86360" cy="86360"/>
            </a:xfrm>
            <a:custGeom>
              <a:avLst/>
              <a:gdLst>
                <a:gd name="connsiteX0" fmla="*/ 43180 w 86360"/>
                <a:gd name="connsiteY0" fmla="*/ 86360 h 86360"/>
                <a:gd name="connsiteX1" fmla="*/ 86360 w 86360"/>
                <a:gd name="connsiteY1" fmla="*/ 43180 h 86360"/>
                <a:gd name="connsiteX2" fmla="*/ 43180 w 86360"/>
                <a:gd name="connsiteY2" fmla="*/ 0 h 86360"/>
                <a:gd name="connsiteX3" fmla="*/ 0 w 86360"/>
                <a:gd name="connsiteY3" fmla="*/ 43180 h 86360"/>
                <a:gd name="connsiteX4" fmla="*/ 43180 w 86360"/>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 h="86360">
                  <a:moveTo>
                    <a:pt x="43180" y="86360"/>
                  </a:moveTo>
                  <a:cubicBezTo>
                    <a:pt x="67310" y="86360"/>
                    <a:pt x="86360" y="66675"/>
                    <a:pt x="86360" y="43180"/>
                  </a:cubicBezTo>
                  <a:cubicBezTo>
                    <a:pt x="86360" y="19050"/>
                    <a:pt x="66675" y="0"/>
                    <a:pt x="43180" y="0"/>
                  </a:cubicBezTo>
                  <a:cubicBezTo>
                    <a:pt x="19050" y="0"/>
                    <a:pt x="0" y="19685"/>
                    <a:pt x="0" y="43180"/>
                  </a:cubicBezTo>
                  <a:cubicBezTo>
                    <a:pt x="0" y="66675"/>
                    <a:pt x="19050" y="86360"/>
                    <a:pt x="43180" y="86360"/>
                  </a:cubicBezTo>
                  <a:close/>
                </a:path>
              </a:pathLst>
            </a:custGeom>
            <a:grpFill/>
            <a:ln w="635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9511665-4812-1B9E-9393-6458E1AAE46F}"/>
                </a:ext>
              </a:extLst>
            </p:cNvPr>
            <p:cNvSpPr/>
            <p:nvPr/>
          </p:nvSpPr>
          <p:spPr>
            <a:xfrm>
              <a:off x="5210175" y="3432809"/>
              <a:ext cx="782954" cy="248920"/>
            </a:xfrm>
            <a:custGeom>
              <a:avLst/>
              <a:gdLst>
                <a:gd name="connsiteX0" fmla="*/ 782955 w 782954"/>
                <a:gd name="connsiteY0" fmla="*/ 248920 h 248920"/>
                <a:gd name="connsiteX1" fmla="*/ 232410 w 782954"/>
                <a:gd name="connsiteY1" fmla="*/ 248920 h 248920"/>
                <a:gd name="connsiteX2" fmla="*/ 0 w 782954"/>
                <a:gd name="connsiteY2" fmla="*/ 16510 h 248920"/>
                <a:gd name="connsiteX3" fmla="*/ 16510 w 782954"/>
                <a:gd name="connsiteY3" fmla="*/ 0 h 248920"/>
                <a:gd name="connsiteX4" fmla="*/ 241935 w 782954"/>
                <a:gd name="connsiteY4" fmla="*/ 225425 h 248920"/>
                <a:gd name="connsiteX5" fmla="*/ 782955 w 782954"/>
                <a:gd name="connsiteY5" fmla="*/ 225425 h 2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954" h="248920">
                  <a:moveTo>
                    <a:pt x="782955" y="248920"/>
                  </a:moveTo>
                  <a:lnTo>
                    <a:pt x="232410" y="248920"/>
                  </a:lnTo>
                  <a:lnTo>
                    <a:pt x="0" y="16510"/>
                  </a:lnTo>
                  <a:lnTo>
                    <a:pt x="16510" y="0"/>
                  </a:lnTo>
                  <a:lnTo>
                    <a:pt x="241935" y="225425"/>
                  </a:lnTo>
                  <a:lnTo>
                    <a:pt x="782955" y="225425"/>
                  </a:lnTo>
                  <a:close/>
                </a:path>
              </a:pathLst>
            </a:custGeom>
            <a:grpFill/>
            <a:ln w="635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A3F455F-72C2-25CF-FAC7-43088F790A22}"/>
                </a:ext>
              </a:extLst>
            </p:cNvPr>
            <p:cNvSpPr/>
            <p:nvPr/>
          </p:nvSpPr>
          <p:spPr>
            <a:xfrm>
              <a:off x="5176996" y="3398996"/>
              <a:ext cx="86677" cy="87312"/>
            </a:xfrm>
            <a:custGeom>
              <a:avLst/>
              <a:gdLst>
                <a:gd name="connsiteX0" fmla="*/ 73819 w 86677"/>
                <a:gd name="connsiteY0" fmla="*/ 12859 h 87312"/>
                <a:gd name="connsiteX1" fmla="*/ 12859 w 86677"/>
                <a:gd name="connsiteY1" fmla="*/ 12859 h 87312"/>
                <a:gd name="connsiteX2" fmla="*/ 12859 w 86677"/>
                <a:gd name="connsiteY2" fmla="*/ 74454 h 87312"/>
                <a:gd name="connsiteX3" fmla="*/ 73819 w 86677"/>
                <a:gd name="connsiteY3" fmla="*/ 74454 h 87312"/>
                <a:gd name="connsiteX4" fmla="*/ 73819 w 86677"/>
                <a:gd name="connsiteY4" fmla="*/ 12859 h 87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 h="87312">
                  <a:moveTo>
                    <a:pt x="73819" y="12859"/>
                  </a:moveTo>
                  <a:cubicBezTo>
                    <a:pt x="56674" y="-4286"/>
                    <a:pt x="29369" y="-4286"/>
                    <a:pt x="12859" y="12859"/>
                  </a:cubicBezTo>
                  <a:cubicBezTo>
                    <a:pt x="-4286" y="30004"/>
                    <a:pt x="-4286" y="57309"/>
                    <a:pt x="12859" y="74454"/>
                  </a:cubicBezTo>
                  <a:cubicBezTo>
                    <a:pt x="30004" y="91599"/>
                    <a:pt x="57309" y="91599"/>
                    <a:pt x="73819" y="74454"/>
                  </a:cubicBezTo>
                  <a:cubicBezTo>
                    <a:pt x="90964" y="57309"/>
                    <a:pt x="90964" y="30004"/>
                    <a:pt x="73819" y="12859"/>
                  </a:cubicBezTo>
                  <a:close/>
                </a:path>
              </a:pathLst>
            </a:custGeom>
            <a:grpFill/>
            <a:ln w="635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9621CDD-EE64-EAD1-A300-3CA0A196E8F1}"/>
                </a:ext>
              </a:extLst>
            </p:cNvPr>
            <p:cNvSpPr/>
            <p:nvPr/>
          </p:nvSpPr>
          <p:spPr>
            <a:xfrm>
              <a:off x="4570729" y="3508375"/>
              <a:ext cx="3105785" cy="735965"/>
            </a:xfrm>
            <a:custGeom>
              <a:avLst/>
              <a:gdLst>
                <a:gd name="connsiteX0" fmla="*/ 1360170 w 3105785"/>
                <a:gd name="connsiteY0" fmla="*/ 735965 h 735965"/>
                <a:gd name="connsiteX1" fmla="*/ 215265 w 3105785"/>
                <a:gd name="connsiteY1" fmla="*/ 735965 h 735965"/>
                <a:gd name="connsiteX2" fmla="*/ 0 w 3105785"/>
                <a:gd name="connsiteY2" fmla="*/ 520700 h 735965"/>
                <a:gd name="connsiteX3" fmla="*/ 16510 w 3105785"/>
                <a:gd name="connsiteY3" fmla="*/ 504190 h 735965"/>
                <a:gd name="connsiteX4" fmla="*/ 224790 w 3105785"/>
                <a:gd name="connsiteY4" fmla="*/ 713105 h 735965"/>
                <a:gd name="connsiteX5" fmla="*/ 1350645 w 3105785"/>
                <a:gd name="connsiteY5" fmla="*/ 713105 h 735965"/>
                <a:gd name="connsiteX6" fmla="*/ 2063115 w 3105785"/>
                <a:gd name="connsiteY6" fmla="*/ 0 h 735965"/>
                <a:gd name="connsiteX7" fmla="*/ 3105785 w 3105785"/>
                <a:gd name="connsiteY7" fmla="*/ 0 h 735965"/>
                <a:gd name="connsiteX8" fmla="*/ 3105785 w 3105785"/>
                <a:gd name="connsiteY8" fmla="*/ 22860 h 735965"/>
                <a:gd name="connsiteX9" fmla="*/ 2072640 w 3105785"/>
                <a:gd name="connsiteY9" fmla="*/ 22860 h 73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5785" h="735965">
                  <a:moveTo>
                    <a:pt x="1360170" y="735965"/>
                  </a:moveTo>
                  <a:lnTo>
                    <a:pt x="215265" y="735965"/>
                  </a:lnTo>
                  <a:lnTo>
                    <a:pt x="0" y="520700"/>
                  </a:lnTo>
                  <a:lnTo>
                    <a:pt x="16510" y="504190"/>
                  </a:lnTo>
                  <a:lnTo>
                    <a:pt x="224790" y="713105"/>
                  </a:lnTo>
                  <a:lnTo>
                    <a:pt x="1350645" y="713105"/>
                  </a:lnTo>
                  <a:lnTo>
                    <a:pt x="2063115" y="0"/>
                  </a:lnTo>
                  <a:lnTo>
                    <a:pt x="3105785" y="0"/>
                  </a:lnTo>
                  <a:lnTo>
                    <a:pt x="3105785" y="22860"/>
                  </a:lnTo>
                  <a:lnTo>
                    <a:pt x="2072640" y="22860"/>
                  </a:lnTo>
                  <a:close/>
                </a:path>
              </a:pathLst>
            </a:custGeom>
            <a:grpFill/>
            <a:ln w="635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47950C3-DC0F-AF64-B52B-0257D4948BEE}"/>
                </a:ext>
              </a:extLst>
            </p:cNvPr>
            <p:cNvSpPr/>
            <p:nvPr/>
          </p:nvSpPr>
          <p:spPr>
            <a:xfrm>
              <a:off x="7630794" y="3476625"/>
              <a:ext cx="86360" cy="86359"/>
            </a:xfrm>
            <a:custGeom>
              <a:avLst/>
              <a:gdLst>
                <a:gd name="connsiteX0" fmla="*/ 43180 w 86360"/>
                <a:gd name="connsiteY0" fmla="*/ 86360 h 86359"/>
                <a:gd name="connsiteX1" fmla="*/ 86361 w 86360"/>
                <a:gd name="connsiteY1" fmla="*/ 43180 h 86359"/>
                <a:gd name="connsiteX2" fmla="*/ 43180 w 86360"/>
                <a:gd name="connsiteY2" fmla="*/ 0 h 86359"/>
                <a:gd name="connsiteX3" fmla="*/ 0 w 86360"/>
                <a:gd name="connsiteY3" fmla="*/ 43180 h 86359"/>
                <a:gd name="connsiteX4" fmla="*/ 43180 w 86360"/>
                <a:gd name="connsiteY4" fmla="*/ 86360 h 86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 h="86359">
                  <a:moveTo>
                    <a:pt x="43180" y="86360"/>
                  </a:moveTo>
                  <a:cubicBezTo>
                    <a:pt x="67311" y="86360"/>
                    <a:pt x="86361" y="66675"/>
                    <a:pt x="86361" y="43180"/>
                  </a:cubicBezTo>
                  <a:cubicBezTo>
                    <a:pt x="86361" y="19050"/>
                    <a:pt x="67311" y="0"/>
                    <a:pt x="43180" y="0"/>
                  </a:cubicBezTo>
                  <a:cubicBezTo>
                    <a:pt x="19050" y="0"/>
                    <a:pt x="0" y="19685"/>
                    <a:pt x="0" y="43180"/>
                  </a:cubicBezTo>
                  <a:cubicBezTo>
                    <a:pt x="0" y="67310"/>
                    <a:pt x="19686" y="86360"/>
                    <a:pt x="43180" y="86360"/>
                  </a:cubicBezTo>
                  <a:close/>
                </a:path>
              </a:pathLst>
            </a:custGeom>
            <a:grpFill/>
            <a:ln w="635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524C680-629C-CACD-13EF-01C98616C19F}"/>
                </a:ext>
              </a:extLst>
            </p:cNvPr>
            <p:cNvSpPr/>
            <p:nvPr/>
          </p:nvSpPr>
          <p:spPr>
            <a:xfrm>
              <a:off x="5448934" y="2611120"/>
              <a:ext cx="1777365" cy="320039"/>
            </a:xfrm>
            <a:custGeom>
              <a:avLst/>
              <a:gdLst>
                <a:gd name="connsiteX0" fmla="*/ 1777365 w 1777365"/>
                <a:gd name="connsiteY0" fmla="*/ 320040 h 320039"/>
                <a:gd name="connsiteX1" fmla="*/ 303530 w 1777365"/>
                <a:gd name="connsiteY1" fmla="*/ 320040 h 320039"/>
                <a:gd name="connsiteX2" fmla="*/ 0 w 1777365"/>
                <a:gd name="connsiteY2" fmla="*/ 16510 h 320039"/>
                <a:gd name="connsiteX3" fmla="*/ 15875 w 1777365"/>
                <a:gd name="connsiteY3" fmla="*/ 0 h 320039"/>
                <a:gd name="connsiteX4" fmla="*/ 313055 w 1777365"/>
                <a:gd name="connsiteY4" fmla="*/ 296545 h 320039"/>
                <a:gd name="connsiteX5" fmla="*/ 1777365 w 1777365"/>
                <a:gd name="connsiteY5" fmla="*/ 296545 h 32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365" h="320039">
                  <a:moveTo>
                    <a:pt x="1777365" y="320040"/>
                  </a:moveTo>
                  <a:lnTo>
                    <a:pt x="303530" y="320040"/>
                  </a:lnTo>
                  <a:lnTo>
                    <a:pt x="0" y="16510"/>
                  </a:lnTo>
                  <a:lnTo>
                    <a:pt x="15875" y="0"/>
                  </a:lnTo>
                  <a:lnTo>
                    <a:pt x="313055" y="296545"/>
                  </a:lnTo>
                  <a:lnTo>
                    <a:pt x="1777365" y="296545"/>
                  </a:lnTo>
                  <a:close/>
                </a:path>
              </a:pathLst>
            </a:custGeom>
            <a:grpFill/>
            <a:ln w="635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2BED09A-77BF-A342-ED71-6A3B0F87BCBA}"/>
                </a:ext>
              </a:extLst>
            </p:cNvPr>
            <p:cNvSpPr/>
            <p:nvPr/>
          </p:nvSpPr>
          <p:spPr>
            <a:xfrm>
              <a:off x="7180580" y="2876550"/>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6675" y="0"/>
                    <a:pt x="43180" y="0"/>
                  </a:cubicBezTo>
                  <a:cubicBezTo>
                    <a:pt x="19050" y="0"/>
                    <a:pt x="0" y="19685"/>
                    <a:pt x="0" y="43180"/>
                  </a:cubicBezTo>
                  <a:cubicBezTo>
                    <a:pt x="0" y="66675"/>
                    <a:pt x="19685" y="86360"/>
                    <a:pt x="43180" y="86360"/>
                  </a:cubicBezTo>
                  <a:close/>
                </a:path>
              </a:pathLst>
            </a:custGeom>
            <a:grpFill/>
            <a:ln w="635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47EA228-E79E-7D5A-F461-9ED7863E2495}"/>
                </a:ext>
              </a:extLst>
            </p:cNvPr>
            <p:cNvSpPr/>
            <p:nvPr/>
          </p:nvSpPr>
          <p:spPr>
            <a:xfrm>
              <a:off x="7362190" y="3048635"/>
              <a:ext cx="1346200" cy="226060"/>
            </a:xfrm>
            <a:custGeom>
              <a:avLst/>
              <a:gdLst>
                <a:gd name="connsiteX0" fmla="*/ 16510 w 1346200"/>
                <a:gd name="connsiteY0" fmla="*/ 226060 h 226060"/>
                <a:gd name="connsiteX1" fmla="*/ 0 w 1346200"/>
                <a:gd name="connsiteY1" fmla="*/ 209550 h 226060"/>
                <a:gd name="connsiteX2" fmla="*/ 210185 w 1346200"/>
                <a:gd name="connsiteY2" fmla="*/ 0 h 226060"/>
                <a:gd name="connsiteX3" fmla="*/ 1346200 w 1346200"/>
                <a:gd name="connsiteY3" fmla="*/ 0 h 226060"/>
                <a:gd name="connsiteX4" fmla="*/ 1346200 w 1346200"/>
                <a:gd name="connsiteY4" fmla="*/ 22860 h 226060"/>
                <a:gd name="connsiteX5" fmla="*/ 219710 w 1346200"/>
                <a:gd name="connsiteY5" fmla="*/ 22860 h 22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00" h="226060">
                  <a:moveTo>
                    <a:pt x="16510" y="226060"/>
                  </a:moveTo>
                  <a:lnTo>
                    <a:pt x="0" y="209550"/>
                  </a:lnTo>
                  <a:lnTo>
                    <a:pt x="210185" y="0"/>
                  </a:lnTo>
                  <a:lnTo>
                    <a:pt x="1346200" y="0"/>
                  </a:lnTo>
                  <a:lnTo>
                    <a:pt x="1346200" y="22860"/>
                  </a:lnTo>
                  <a:lnTo>
                    <a:pt x="219710" y="22860"/>
                  </a:lnTo>
                  <a:close/>
                </a:path>
              </a:pathLst>
            </a:custGeom>
            <a:grpFill/>
            <a:ln w="635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93B99ABC-C949-1235-FAAD-3858D36C1640}"/>
                </a:ext>
              </a:extLst>
            </p:cNvPr>
            <p:cNvSpPr/>
            <p:nvPr/>
          </p:nvSpPr>
          <p:spPr>
            <a:xfrm>
              <a:off x="8663290" y="3016885"/>
              <a:ext cx="86374" cy="86360"/>
            </a:xfrm>
            <a:custGeom>
              <a:avLst/>
              <a:gdLst>
                <a:gd name="connsiteX0" fmla="*/ 43195 w 86374"/>
                <a:gd name="connsiteY0" fmla="*/ 86360 h 86360"/>
                <a:gd name="connsiteX1" fmla="*/ 86375 w 86374"/>
                <a:gd name="connsiteY1" fmla="*/ 43180 h 86360"/>
                <a:gd name="connsiteX2" fmla="*/ 43195 w 86374"/>
                <a:gd name="connsiteY2" fmla="*/ 0 h 86360"/>
                <a:gd name="connsiteX3" fmla="*/ 15 w 86374"/>
                <a:gd name="connsiteY3" fmla="*/ 43180 h 86360"/>
                <a:gd name="connsiteX4" fmla="*/ 43195 w 86374"/>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4" h="86360">
                  <a:moveTo>
                    <a:pt x="43195" y="86360"/>
                  </a:moveTo>
                  <a:cubicBezTo>
                    <a:pt x="67325" y="86360"/>
                    <a:pt x="86375" y="66675"/>
                    <a:pt x="86375" y="43180"/>
                  </a:cubicBezTo>
                  <a:cubicBezTo>
                    <a:pt x="86375" y="19050"/>
                    <a:pt x="67325" y="0"/>
                    <a:pt x="43195" y="0"/>
                  </a:cubicBezTo>
                  <a:cubicBezTo>
                    <a:pt x="19065" y="0"/>
                    <a:pt x="15" y="19685"/>
                    <a:pt x="15" y="43180"/>
                  </a:cubicBezTo>
                  <a:cubicBezTo>
                    <a:pt x="-621" y="67310"/>
                    <a:pt x="19065" y="86360"/>
                    <a:pt x="43195" y="86360"/>
                  </a:cubicBezTo>
                  <a:close/>
                </a:path>
              </a:pathLst>
            </a:custGeom>
            <a:grpFill/>
            <a:ln w="635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E17EFFC-4CA9-20A9-1BC2-13B8A758A980}"/>
                </a:ext>
              </a:extLst>
            </p:cNvPr>
            <p:cNvSpPr/>
            <p:nvPr/>
          </p:nvSpPr>
          <p:spPr>
            <a:xfrm>
              <a:off x="6893559" y="3511550"/>
              <a:ext cx="2188845" cy="533400"/>
            </a:xfrm>
            <a:custGeom>
              <a:avLst/>
              <a:gdLst>
                <a:gd name="connsiteX0" fmla="*/ 2172971 w 2188845"/>
                <a:gd name="connsiteY0" fmla="*/ 533400 h 533400"/>
                <a:gd name="connsiteX1" fmla="*/ 1917065 w 2188845"/>
                <a:gd name="connsiteY1" fmla="*/ 277495 h 533400"/>
                <a:gd name="connsiteX2" fmla="*/ 260985 w 2188845"/>
                <a:gd name="connsiteY2" fmla="*/ 277495 h 533400"/>
                <a:gd name="connsiteX3" fmla="*/ 0 w 2188845"/>
                <a:gd name="connsiteY3" fmla="*/ 16510 h 533400"/>
                <a:gd name="connsiteX4" fmla="*/ 15875 w 2188845"/>
                <a:gd name="connsiteY4" fmla="*/ 0 h 533400"/>
                <a:gd name="connsiteX5" fmla="*/ 270510 w 2188845"/>
                <a:gd name="connsiteY5" fmla="*/ 254635 h 533400"/>
                <a:gd name="connsiteX6" fmla="*/ 1926590 w 2188845"/>
                <a:gd name="connsiteY6" fmla="*/ 254635 h 533400"/>
                <a:gd name="connsiteX7" fmla="*/ 2188846 w 2188845"/>
                <a:gd name="connsiteY7" fmla="*/ 51752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8845" h="533400">
                  <a:moveTo>
                    <a:pt x="2172971" y="533400"/>
                  </a:moveTo>
                  <a:lnTo>
                    <a:pt x="1917065" y="277495"/>
                  </a:lnTo>
                  <a:lnTo>
                    <a:pt x="260985" y="277495"/>
                  </a:lnTo>
                  <a:lnTo>
                    <a:pt x="0" y="16510"/>
                  </a:lnTo>
                  <a:lnTo>
                    <a:pt x="15875" y="0"/>
                  </a:lnTo>
                  <a:lnTo>
                    <a:pt x="270510" y="254635"/>
                  </a:lnTo>
                  <a:lnTo>
                    <a:pt x="1926590" y="254635"/>
                  </a:lnTo>
                  <a:lnTo>
                    <a:pt x="2188846" y="517525"/>
                  </a:lnTo>
                  <a:close/>
                </a:path>
              </a:pathLst>
            </a:custGeom>
            <a:grpFill/>
            <a:ln w="635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E6EB9E2-DC25-A985-E89F-78F97CA7C254}"/>
                </a:ext>
              </a:extLst>
            </p:cNvPr>
            <p:cNvSpPr/>
            <p:nvPr/>
          </p:nvSpPr>
          <p:spPr>
            <a:xfrm>
              <a:off x="9029541" y="3992086"/>
              <a:ext cx="87312" cy="86677"/>
            </a:xfrm>
            <a:custGeom>
              <a:avLst/>
              <a:gdLst>
                <a:gd name="connsiteX0" fmla="*/ 12859 w 87312"/>
                <a:gd name="connsiteY0" fmla="*/ 73819 h 86677"/>
                <a:gd name="connsiteX1" fmla="*/ 74453 w 87312"/>
                <a:gd name="connsiteY1" fmla="*/ 73819 h 86677"/>
                <a:gd name="connsiteX2" fmla="*/ 74453 w 87312"/>
                <a:gd name="connsiteY2" fmla="*/ 12859 h 86677"/>
                <a:gd name="connsiteX3" fmla="*/ 12859 w 87312"/>
                <a:gd name="connsiteY3" fmla="*/ 12859 h 86677"/>
                <a:gd name="connsiteX4" fmla="*/ 12859 w 87312"/>
                <a:gd name="connsiteY4" fmla="*/ 7381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12" h="86677">
                  <a:moveTo>
                    <a:pt x="12859" y="73819"/>
                  </a:moveTo>
                  <a:cubicBezTo>
                    <a:pt x="30003" y="90964"/>
                    <a:pt x="57309" y="90964"/>
                    <a:pt x="74453" y="73819"/>
                  </a:cubicBezTo>
                  <a:cubicBezTo>
                    <a:pt x="91599" y="56674"/>
                    <a:pt x="91599" y="29369"/>
                    <a:pt x="74453" y="12859"/>
                  </a:cubicBezTo>
                  <a:cubicBezTo>
                    <a:pt x="57309" y="-4286"/>
                    <a:pt x="30003" y="-4286"/>
                    <a:pt x="12859" y="12859"/>
                  </a:cubicBezTo>
                  <a:cubicBezTo>
                    <a:pt x="-4286" y="30004"/>
                    <a:pt x="-4286" y="57309"/>
                    <a:pt x="12859" y="73819"/>
                  </a:cubicBezTo>
                  <a:close/>
                </a:path>
              </a:pathLst>
            </a:custGeom>
            <a:grpFill/>
            <a:ln w="635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349C740-18CF-7FE4-B6E6-C1334D1EAB6A}"/>
                </a:ext>
              </a:extLst>
            </p:cNvPr>
            <p:cNvSpPr/>
            <p:nvPr/>
          </p:nvSpPr>
          <p:spPr>
            <a:xfrm>
              <a:off x="589915" y="2321560"/>
              <a:ext cx="3822064" cy="1598930"/>
            </a:xfrm>
            <a:custGeom>
              <a:avLst/>
              <a:gdLst>
                <a:gd name="connsiteX0" fmla="*/ 692785 w 3822064"/>
                <a:gd name="connsiteY0" fmla="*/ 1598930 h 1598930"/>
                <a:gd name="connsiteX1" fmla="*/ 237490 w 3822064"/>
                <a:gd name="connsiteY1" fmla="*/ 1598930 h 1598930"/>
                <a:gd name="connsiteX2" fmla="*/ 0 w 3822064"/>
                <a:gd name="connsiteY2" fmla="*/ 1360805 h 1598930"/>
                <a:gd name="connsiteX3" fmla="*/ 15875 w 3822064"/>
                <a:gd name="connsiteY3" fmla="*/ 1344930 h 1598930"/>
                <a:gd name="connsiteX4" fmla="*/ 247015 w 3822064"/>
                <a:gd name="connsiteY4" fmla="*/ 1576070 h 1598930"/>
                <a:gd name="connsiteX5" fmla="*/ 683260 w 3822064"/>
                <a:gd name="connsiteY5" fmla="*/ 1576070 h 1598930"/>
                <a:gd name="connsiteX6" fmla="*/ 1569720 w 3822064"/>
                <a:gd name="connsiteY6" fmla="*/ 689610 h 1598930"/>
                <a:gd name="connsiteX7" fmla="*/ 2216785 w 3822064"/>
                <a:gd name="connsiteY7" fmla="*/ 689610 h 1598930"/>
                <a:gd name="connsiteX8" fmla="*/ 2906395 w 3822064"/>
                <a:gd name="connsiteY8" fmla="*/ 0 h 1598930"/>
                <a:gd name="connsiteX9" fmla="*/ 3822065 w 3822064"/>
                <a:gd name="connsiteY9" fmla="*/ 0 h 1598930"/>
                <a:gd name="connsiteX10" fmla="*/ 3822065 w 3822064"/>
                <a:gd name="connsiteY10" fmla="*/ 22860 h 1598930"/>
                <a:gd name="connsiteX11" fmla="*/ 2915920 w 3822064"/>
                <a:gd name="connsiteY11" fmla="*/ 22860 h 1598930"/>
                <a:gd name="connsiteX12" fmla="*/ 2226310 w 3822064"/>
                <a:gd name="connsiteY12" fmla="*/ 712470 h 1598930"/>
                <a:gd name="connsiteX13" fmla="*/ 1579245 w 3822064"/>
                <a:gd name="connsiteY13" fmla="*/ 712470 h 159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22064" h="1598930">
                  <a:moveTo>
                    <a:pt x="692785" y="1598930"/>
                  </a:moveTo>
                  <a:lnTo>
                    <a:pt x="237490" y="1598930"/>
                  </a:lnTo>
                  <a:lnTo>
                    <a:pt x="0" y="1360805"/>
                  </a:lnTo>
                  <a:lnTo>
                    <a:pt x="15875" y="1344930"/>
                  </a:lnTo>
                  <a:lnTo>
                    <a:pt x="247015" y="1576070"/>
                  </a:lnTo>
                  <a:lnTo>
                    <a:pt x="683260" y="1576070"/>
                  </a:lnTo>
                  <a:lnTo>
                    <a:pt x="1569720" y="689610"/>
                  </a:lnTo>
                  <a:lnTo>
                    <a:pt x="2216785" y="689610"/>
                  </a:lnTo>
                  <a:lnTo>
                    <a:pt x="2906395" y="0"/>
                  </a:lnTo>
                  <a:lnTo>
                    <a:pt x="3822065" y="0"/>
                  </a:lnTo>
                  <a:lnTo>
                    <a:pt x="3822065" y="22860"/>
                  </a:lnTo>
                  <a:lnTo>
                    <a:pt x="2915920" y="22860"/>
                  </a:lnTo>
                  <a:lnTo>
                    <a:pt x="2226310" y="712470"/>
                  </a:lnTo>
                  <a:lnTo>
                    <a:pt x="1579245" y="712470"/>
                  </a:lnTo>
                  <a:close/>
                </a:path>
              </a:pathLst>
            </a:custGeom>
            <a:grpFill/>
            <a:ln w="635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7C95E8D-1F30-E34E-FCC8-6E37764B66F2}"/>
                </a:ext>
              </a:extLst>
            </p:cNvPr>
            <p:cNvSpPr/>
            <p:nvPr/>
          </p:nvSpPr>
          <p:spPr>
            <a:xfrm>
              <a:off x="4366880" y="2289810"/>
              <a:ext cx="86374" cy="86360"/>
            </a:xfrm>
            <a:custGeom>
              <a:avLst/>
              <a:gdLst>
                <a:gd name="connsiteX0" fmla="*/ 43195 w 86374"/>
                <a:gd name="connsiteY0" fmla="*/ 0 h 86360"/>
                <a:gd name="connsiteX1" fmla="*/ 86375 w 86374"/>
                <a:gd name="connsiteY1" fmla="*/ 43180 h 86360"/>
                <a:gd name="connsiteX2" fmla="*/ 43195 w 86374"/>
                <a:gd name="connsiteY2" fmla="*/ 86360 h 86360"/>
                <a:gd name="connsiteX3" fmla="*/ 15 w 86374"/>
                <a:gd name="connsiteY3" fmla="*/ 43180 h 86360"/>
                <a:gd name="connsiteX4" fmla="*/ 43195 w 86374"/>
                <a:gd name="connsiteY4" fmla="*/ 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4" h="86360">
                  <a:moveTo>
                    <a:pt x="43195" y="0"/>
                  </a:moveTo>
                  <a:cubicBezTo>
                    <a:pt x="67325" y="0"/>
                    <a:pt x="86375" y="19685"/>
                    <a:pt x="86375" y="43180"/>
                  </a:cubicBezTo>
                  <a:cubicBezTo>
                    <a:pt x="86375" y="67310"/>
                    <a:pt x="66690" y="86360"/>
                    <a:pt x="43195" y="86360"/>
                  </a:cubicBezTo>
                  <a:cubicBezTo>
                    <a:pt x="19065" y="86360"/>
                    <a:pt x="15" y="66675"/>
                    <a:pt x="15" y="43180"/>
                  </a:cubicBezTo>
                  <a:cubicBezTo>
                    <a:pt x="-620" y="19685"/>
                    <a:pt x="19065" y="0"/>
                    <a:pt x="43195" y="0"/>
                  </a:cubicBezTo>
                  <a:close/>
                </a:path>
              </a:pathLst>
            </a:custGeom>
            <a:grpFill/>
            <a:ln w="635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7983AAC-E17F-BDEA-790C-AD7DA09A32A8}"/>
                </a:ext>
              </a:extLst>
            </p:cNvPr>
            <p:cNvSpPr/>
            <p:nvPr/>
          </p:nvSpPr>
          <p:spPr>
            <a:xfrm>
              <a:off x="556101" y="3632676"/>
              <a:ext cx="86677" cy="86677"/>
            </a:xfrm>
            <a:custGeom>
              <a:avLst/>
              <a:gdLst>
                <a:gd name="connsiteX0" fmla="*/ 73819 w 86677"/>
                <a:gd name="connsiteY0" fmla="*/ 12859 h 86677"/>
                <a:gd name="connsiteX1" fmla="*/ 12859 w 86677"/>
                <a:gd name="connsiteY1" fmla="*/ 12859 h 86677"/>
                <a:gd name="connsiteX2" fmla="*/ 12859 w 86677"/>
                <a:gd name="connsiteY2" fmla="*/ 73819 h 86677"/>
                <a:gd name="connsiteX3" fmla="*/ 73819 w 86677"/>
                <a:gd name="connsiteY3" fmla="*/ 73819 h 86677"/>
                <a:gd name="connsiteX4" fmla="*/ 73819 w 86677"/>
                <a:gd name="connsiteY4" fmla="*/ 1285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 h="86677">
                  <a:moveTo>
                    <a:pt x="73819" y="12859"/>
                  </a:moveTo>
                  <a:cubicBezTo>
                    <a:pt x="56674" y="-4286"/>
                    <a:pt x="29369" y="-4286"/>
                    <a:pt x="12859" y="12859"/>
                  </a:cubicBezTo>
                  <a:cubicBezTo>
                    <a:pt x="-4286" y="30004"/>
                    <a:pt x="-4286" y="57309"/>
                    <a:pt x="12859" y="73819"/>
                  </a:cubicBezTo>
                  <a:cubicBezTo>
                    <a:pt x="30004" y="90964"/>
                    <a:pt x="57309" y="90964"/>
                    <a:pt x="73819" y="73819"/>
                  </a:cubicBezTo>
                  <a:cubicBezTo>
                    <a:pt x="90964" y="57309"/>
                    <a:pt x="90964" y="29369"/>
                    <a:pt x="73819" y="12859"/>
                  </a:cubicBezTo>
                  <a:close/>
                </a:path>
              </a:pathLst>
            </a:custGeom>
            <a:grpFill/>
            <a:ln w="635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FB470A8-EE52-4037-5154-D460DDFAAA80}"/>
                </a:ext>
              </a:extLst>
            </p:cNvPr>
            <p:cNvSpPr/>
            <p:nvPr/>
          </p:nvSpPr>
          <p:spPr>
            <a:xfrm>
              <a:off x="1512569" y="3273425"/>
              <a:ext cx="1210944" cy="412750"/>
            </a:xfrm>
            <a:custGeom>
              <a:avLst/>
              <a:gdLst>
                <a:gd name="connsiteX0" fmla="*/ 440690 w 1210944"/>
                <a:gd name="connsiteY0" fmla="*/ 412750 h 412750"/>
                <a:gd name="connsiteX1" fmla="*/ 0 w 1210944"/>
                <a:gd name="connsiteY1" fmla="*/ 412750 h 412750"/>
                <a:gd name="connsiteX2" fmla="*/ 0 w 1210944"/>
                <a:gd name="connsiteY2" fmla="*/ 389890 h 412750"/>
                <a:gd name="connsiteX3" fmla="*/ 431165 w 1210944"/>
                <a:gd name="connsiteY3" fmla="*/ 389890 h 412750"/>
                <a:gd name="connsiteX4" fmla="*/ 820420 w 1210944"/>
                <a:gd name="connsiteY4" fmla="*/ 0 h 412750"/>
                <a:gd name="connsiteX5" fmla="*/ 1210945 w 1210944"/>
                <a:gd name="connsiteY5" fmla="*/ 0 h 412750"/>
                <a:gd name="connsiteX6" fmla="*/ 1210945 w 1210944"/>
                <a:gd name="connsiteY6" fmla="*/ 23495 h 412750"/>
                <a:gd name="connsiteX7" fmla="*/ 829945 w 1210944"/>
                <a:gd name="connsiteY7" fmla="*/ 2349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944" h="412750">
                  <a:moveTo>
                    <a:pt x="440690" y="412750"/>
                  </a:moveTo>
                  <a:lnTo>
                    <a:pt x="0" y="412750"/>
                  </a:lnTo>
                  <a:lnTo>
                    <a:pt x="0" y="389890"/>
                  </a:lnTo>
                  <a:lnTo>
                    <a:pt x="431165" y="389890"/>
                  </a:lnTo>
                  <a:lnTo>
                    <a:pt x="820420" y="0"/>
                  </a:lnTo>
                  <a:lnTo>
                    <a:pt x="1210945" y="0"/>
                  </a:lnTo>
                  <a:lnTo>
                    <a:pt x="1210945" y="23495"/>
                  </a:lnTo>
                  <a:lnTo>
                    <a:pt x="829945" y="23495"/>
                  </a:lnTo>
                  <a:close/>
                </a:path>
              </a:pathLst>
            </a:custGeom>
            <a:grpFill/>
            <a:ln w="635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FAFC4210-3A2C-1E4B-9B6C-32AA60D942DF}"/>
                </a:ext>
              </a:extLst>
            </p:cNvPr>
            <p:cNvSpPr/>
            <p:nvPr/>
          </p:nvSpPr>
          <p:spPr>
            <a:xfrm>
              <a:off x="2677795" y="3242310"/>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7310" y="0"/>
                    <a:pt x="43180" y="0"/>
                  </a:cubicBezTo>
                  <a:cubicBezTo>
                    <a:pt x="19050" y="0"/>
                    <a:pt x="0" y="19685"/>
                    <a:pt x="0" y="43180"/>
                  </a:cubicBezTo>
                  <a:cubicBezTo>
                    <a:pt x="0" y="66675"/>
                    <a:pt x="19685" y="86360"/>
                    <a:pt x="43180" y="86360"/>
                  </a:cubicBezTo>
                  <a:close/>
                </a:path>
              </a:pathLst>
            </a:custGeom>
            <a:grpFill/>
            <a:ln w="635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8BBD890-C748-BD43-5AF0-1116A57CB3DD}"/>
                </a:ext>
              </a:extLst>
            </p:cNvPr>
            <p:cNvSpPr/>
            <p:nvPr/>
          </p:nvSpPr>
          <p:spPr>
            <a:xfrm>
              <a:off x="3083560" y="2439670"/>
              <a:ext cx="1851660" cy="322579"/>
            </a:xfrm>
            <a:custGeom>
              <a:avLst/>
              <a:gdLst>
                <a:gd name="connsiteX0" fmla="*/ 984885 w 1851660"/>
                <a:gd name="connsiteY0" fmla="*/ 322580 h 322579"/>
                <a:gd name="connsiteX1" fmla="*/ 0 w 1851660"/>
                <a:gd name="connsiteY1" fmla="*/ 322580 h 322579"/>
                <a:gd name="connsiteX2" fmla="*/ 0 w 1851660"/>
                <a:gd name="connsiteY2" fmla="*/ 299720 h 322579"/>
                <a:gd name="connsiteX3" fmla="*/ 975360 w 1851660"/>
                <a:gd name="connsiteY3" fmla="*/ 299720 h 322579"/>
                <a:gd name="connsiteX4" fmla="*/ 1179830 w 1851660"/>
                <a:gd name="connsiteY4" fmla="*/ 95250 h 322579"/>
                <a:gd name="connsiteX5" fmla="*/ 1739900 w 1851660"/>
                <a:gd name="connsiteY5" fmla="*/ 95250 h 322579"/>
                <a:gd name="connsiteX6" fmla="*/ 1835150 w 1851660"/>
                <a:gd name="connsiteY6" fmla="*/ 0 h 322579"/>
                <a:gd name="connsiteX7" fmla="*/ 1851660 w 1851660"/>
                <a:gd name="connsiteY7" fmla="*/ 16510 h 322579"/>
                <a:gd name="connsiteX8" fmla="*/ 1749425 w 1851660"/>
                <a:gd name="connsiteY8" fmla="*/ 118110 h 322579"/>
                <a:gd name="connsiteX9" fmla="*/ 1189355 w 1851660"/>
                <a:gd name="connsiteY9" fmla="*/ 118110 h 32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1660" h="322579">
                  <a:moveTo>
                    <a:pt x="984885" y="322580"/>
                  </a:moveTo>
                  <a:lnTo>
                    <a:pt x="0" y="322580"/>
                  </a:lnTo>
                  <a:lnTo>
                    <a:pt x="0" y="299720"/>
                  </a:lnTo>
                  <a:lnTo>
                    <a:pt x="975360" y="299720"/>
                  </a:lnTo>
                  <a:lnTo>
                    <a:pt x="1179830" y="95250"/>
                  </a:lnTo>
                  <a:lnTo>
                    <a:pt x="1739900" y="95250"/>
                  </a:lnTo>
                  <a:lnTo>
                    <a:pt x="1835150" y="0"/>
                  </a:lnTo>
                  <a:lnTo>
                    <a:pt x="1851660" y="16510"/>
                  </a:lnTo>
                  <a:lnTo>
                    <a:pt x="1749425" y="118110"/>
                  </a:lnTo>
                  <a:lnTo>
                    <a:pt x="1189355" y="118110"/>
                  </a:lnTo>
                  <a:close/>
                </a:path>
              </a:pathLst>
            </a:custGeom>
            <a:grpFill/>
            <a:ln w="635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ED36FF25-42F0-C052-3380-2B62D8F6F8D3}"/>
                </a:ext>
              </a:extLst>
            </p:cNvPr>
            <p:cNvSpPr/>
            <p:nvPr/>
          </p:nvSpPr>
          <p:spPr>
            <a:xfrm>
              <a:off x="4882356" y="2405856"/>
              <a:ext cx="86677" cy="86836"/>
            </a:xfrm>
            <a:custGeom>
              <a:avLst/>
              <a:gdLst>
                <a:gd name="connsiteX0" fmla="*/ 73819 w 86677"/>
                <a:gd name="connsiteY0" fmla="*/ 74454 h 86836"/>
                <a:gd name="connsiteX1" fmla="*/ 73819 w 86677"/>
                <a:gd name="connsiteY1" fmla="*/ 12859 h 86836"/>
                <a:gd name="connsiteX2" fmla="*/ 12859 w 86677"/>
                <a:gd name="connsiteY2" fmla="*/ 12859 h 86836"/>
                <a:gd name="connsiteX3" fmla="*/ 12859 w 86677"/>
                <a:gd name="connsiteY3" fmla="*/ 74454 h 86836"/>
                <a:gd name="connsiteX4" fmla="*/ 73819 w 86677"/>
                <a:gd name="connsiteY4" fmla="*/ 74454 h 8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 h="86836">
                  <a:moveTo>
                    <a:pt x="73819" y="74454"/>
                  </a:moveTo>
                  <a:cubicBezTo>
                    <a:pt x="90964" y="57309"/>
                    <a:pt x="90964" y="30004"/>
                    <a:pt x="73819" y="12859"/>
                  </a:cubicBezTo>
                  <a:cubicBezTo>
                    <a:pt x="56674" y="-4286"/>
                    <a:pt x="29369" y="-4286"/>
                    <a:pt x="12859" y="12859"/>
                  </a:cubicBezTo>
                  <a:cubicBezTo>
                    <a:pt x="-4286" y="30004"/>
                    <a:pt x="-4286" y="57309"/>
                    <a:pt x="12859" y="74454"/>
                  </a:cubicBezTo>
                  <a:cubicBezTo>
                    <a:pt x="29369" y="90964"/>
                    <a:pt x="56674" y="90964"/>
                    <a:pt x="73819" y="74454"/>
                  </a:cubicBezTo>
                  <a:close/>
                </a:path>
              </a:pathLst>
            </a:custGeom>
            <a:grpFill/>
            <a:ln w="635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F135602-1C21-F985-BFFA-B44D01AC7213}"/>
                </a:ext>
              </a:extLst>
            </p:cNvPr>
            <p:cNvSpPr/>
            <p:nvPr/>
          </p:nvSpPr>
          <p:spPr>
            <a:xfrm>
              <a:off x="3034029" y="3090545"/>
              <a:ext cx="471804" cy="168909"/>
            </a:xfrm>
            <a:custGeom>
              <a:avLst/>
              <a:gdLst>
                <a:gd name="connsiteX0" fmla="*/ 471805 w 471804"/>
                <a:gd name="connsiteY0" fmla="*/ 168910 h 168909"/>
                <a:gd name="connsiteX1" fmla="*/ 152400 w 471804"/>
                <a:gd name="connsiteY1" fmla="*/ 168910 h 168909"/>
                <a:gd name="connsiteX2" fmla="*/ 0 w 471804"/>
                <a:gd name="connsiteY2" fmla="*/ 16510 h 168909"/>
                <a:gd name="connsiteX3" fmla="*/ 16510 w 471804"/>
                <a:gd name="connsiteY3" fmla="*/ 0 h 168909"/>
                <a:gd name="connsiteX4" fmla="*/ 161925 w 471804"/>
                <a:gd name="connsiteY4" fmla="*/ 145415 h 168909"/>
                <a:gd name="connsiteX5" fmla="*/ 471805 w 471804"/>
                <a:gd name="connsiteY5" fmla="*/ 145415 h 1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804" h="168909">
                  <a:moveTo>
                    <a:pt x="471805" y="168910"/>
                  </a:moveTo>
                  <a:lnTo>
                    <a:pt x="152400" y="168910"/>
                  </a:lnTo>
                  <a:lnTo>
                    <a:pt x="0" y="16510"/>
                  </a:lnTo>
                  <a:lnTo>
                    <a:pt x="16510" y="0"/>
                  </a:lnTo>
                  <a:lnTo>
                    <a:pt x="161925" y="145415"/>
                  </a:lnTo>
                  <a:lnTo>
                    <a:pt x="471805" y="145415"/>
                  </a:lnTo>
                  <a:close/>
                </a:path>
              </a:pathLst>
            </a:custGeom>
            <a:grpFill/>
            <a:ln w="635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9DDF70F-EFF2-4790-0EF3-501F0A7FD9EB}"/>
                </a:ext>
              </a:extLst>
            </p:cNvPr>
            <p:cNvSpPr/>
            <p:nvPr/>
          </p:nvSpPr>
          <p:spPr>
            <a:xfrm>
              <a:off x="3000851" y="3056731"/>
              <a:ext cx="86201" cy="86677"/>
            </a:xfrm>
            <a:custGeom>
              <a:avLst/>
              <a:gdLst>
                <a:gd name="connsiteX0" fmla="*/ 73819 w 86201"/>
                <a:gd name="connsiteY0" fmla="*/ 12859 h 86677"/>
                <a:gd name="connsiteX1" fmla="*/ 12859 w 86201"/>
                <a:gd name="connsiteY1" fmla="*/ 12859 h 86677"/>
                <a:gd name="connsiteX2" fmla="*/ 12859 w 86201"/>
                <a:gd name="connsiteY2" fmla="*/ 73819 h 86677"/>
                <a:gd name="connsiteX3" fmla="*/ 73819 w 86201"/>
                <a:gd name="connsiteY3" fmla="*/ 73819 h 86677"/>
                <a:gd name="connsiteX4" fmla="*/ 73819 w 86201"/>
                <a:gd name="connsiteY4" fmla="*/ 1285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1" h="86677">
                  <a:moveTo>
                    <a:pt x="73819" y="12859"/>
                  </a:moveTo>
                  <a:cubicBezTo>
                    <a:pt x="56674" y="-4286"/>
                    <a:pt x="29369" y="-4286"/>
                    <a:pt x="12859" y="12859"/>
                  </a:cubicBezTo>
                  <a:cubicBezTo>
                    <a:pt x="-4286" y="30004"/>
                    <a:pt x="-4286" y="57309"/>
                    <a:pt x="12859" y="73819"/>
                  </a:cubicBezTo>
                  <a:cubicBezTo>
                    <a:pt x="30004" y="90964"/>
                    <a:pt x="57309" y="90964"/>
                    <a:pt x="73819" y="73819"/>
                  </a:cubicBezTo>
                  <a:cubicBezTo>
                    <a:pt x="90329" y="57309"/>
                    <a:pt x="90329" y="30004"/>
                    <a:pt x="73819" y="12859"/>
                  </a:cubicBezTo>
                  <a:close/>
                </a:path>
              </a:pathLst>
            </a:custGeom>
            <a:grpFill/>
            <a:ln w="635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ECC9F10-A86B-AC7A-E79C-0F620E15E9CE}"/>
                </a:ext>
              </a:extLst>
            </p:cNvPr>
            <p:cNvSpPr/>
            <p:nvPr/>
          </p:nvSpPr>
          <p:spPr>
            <a:xfrm>
              <a:off x="4491990" y="2115185"/>
              <a:ext cx="3752215" cy="441960"/>
            </a:xfrm>
            <a:custGeom>
              <a:avLst/>
              <a:gdLst>
                <a:gd name="connsiteX0" fmla="*/ 3735705 w 3752215"/>
                <a:gd name="connsiteY0" fmla="*/ 441960 h 441960"/>
                <a:gd name="connsiteX1" fmla="*/ 3568065 w 3752215"/>
                <a:gd name="connsiteY1" fmla="*/ 274320 h 441960"/>
                <a:gd name="connsiteX2" fmla="*/ 1755140 w 3752215"/>
                <a:gd name="connsiteY2" fmla="*/ 274320 h 441960"/>
                <a:gd name="connsiteX3" fmla="*/ 1504315 w 3752215"/>
                <a:gd name="connsiteY3" fmla="*/ 22860 h 441960"/>
                <a:gd name="connsiteX4" fmla="*/ 430530 w 3752215"/>
                <a:gd name="connsiteY4" fmla="*/ 22860 h 441960"/>
                <a:gd name="connsiteX5" fmla="*/ 16510 w 3752215"/>
                <a:gd name="connsiteY5" fmla="*/ 436880 h 441960"/>
                <a:gd name="connsiteX6" fmla="*/ 0 w 3752215"/>
                <a:gd name="connsiteY6" fmla="*/ 421005 h 441960"/>
                <a:gd name="connsiteX7" fmla="*/ 421005 w 3752215"/>
                <a:gd name="connsiteY7" fmla="*/ 0 h 441960"/>
                <a:gd name="connsiteX8" fmla="*/ 1513840 w 3752215"/>
                <a:gd name="connsiteY8" fmla="*/ 0 h 441960"/>
                <a:gd name="connsiteX9" fmla="*/ 1764665 w 3752215"/>
                <a:gd name="connsiteY9" fmla="*/ 250825 h 441960"/>
                <a:gd name="connsiteX10" fmla="*/ 3577590 w 3752215"/>
                <a:gd name="connsiteY10" fmla="*/ 250825 h 441960"/>
                <a:gd name="connsiteX11" fmla="*/ 3752215 w 3752215"/>
                <a:gd name="connsiteY11" fmla="*/ 425450 h 4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2215" h="441960">
                  <a:moveTo>
                    <a:pt x="3735705" y="441960"/>
                  </a:moveTo>
                  <a:lnTo>
                    <a:pt x="3568065" y="274320"/>
                  </a:lnTo>
                  <a:lnTo>
                    <a:pt x="1755140" y="274320"/>
                  </a:lnTo>
                  <a:lnTo>
                    <a:pt x="1504315" y="22860"/>
                  </a:lnTo>
                  <a:lnTo>
                    <a:pt x="430530" y="22860"/>
                  </a:lnTo>
                  <a:lnTo>
                    <a:pt x="16510" y="436880"/>
                  </a:lnTo>
                  <a:lnTo>
                    <a:pt x="0" y="421005"/>
                  </a:lnTo>
                  <a:lnTo>
                    <a:pt x="421005" y="0"/>
                  </a:lnTo>
                  <a:lnTo>
                    <a:pt x="1513840" y="0"/>
                  </a:lnTo>
                  <a:lnTo>
                    <a:pt x="1764665" y="250825"/>
                  </a:lnTo>
                  <a:lnTo>
                    <a:pt x="3577590" y="250825"/>
                  </a:lnTo>
                  <a:lnTo>
                    <a:pt x="3752215" y="425450"/>
                  </a:lnTo>
                  <a:close/>
                </a:path>
              </a:pathLst>
            </a:custGeom>
            <a:grpFill/>
            <a:ln w="635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5C781EE-3B54-EBD5-080F-8D05641F9243}"/>
                </a:ext>
              </a:extLst>
            </p:cNvPr>
            <p:cNvSpPr/>
            <p:nvPr/>
          </p:nvSpPr>
          <p:spPr>
            <a:xfrm>
              <a:off x="8191341" y="2504281"/>
              <a:ext cx="86677" cy="86677"/>
            </a:xfrm>
            <a:custGeom>
              <a:avLst/>
              <a:gdLst>
                <a:gd name="connsiteX0" fmla="*/ 12859 w 86677"/>
                <a:gd name="connsiteY0" fmla="*/ 73819 h 86677"/>
                <a:gd name="connsiteX1" fmla="*/ 73818 w 86677"/>
                <a:gd name="connsiteY1" fmla="*/ 73819 h 86677"/>
                <a:gd name="connsiteX2" fmla="*/ 73818 w 86677"/>
                <a:gd name="connsiteY2" fmla="*/ 12859 h 86677"/>
                <a:gd name="connsiteX3" fmla="*/ 12859 w 86677"/>
                <a:gd name="connsiteY3" fmla="*/ 12859 h 86677"/>
                <a:gd name="connsiteX4" fmla="*/ 12859 w 86677"/>
                <a:gd name="connsiteY4" fmla="*/ 7381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 h="86677">
                  <a:moveTo>
                    <a:pt x="12859" y="73819"/>
                  </a:moveTo>
                  <a:cubicBezTo>
                    <a:pt x="30003" y="90964"/>
                    <a:pt x="57309" y="90964"/>
                    <a:pt x="73818" y="73819"/>
                  </a:cubicBezTo>
                  <a:cubicBezTo>
                    <a:pt x="90964" y="56674"/>
                    <a:pt x="90964" y="29369"/>
                    <a:pt x="73818" y="12859"/>
                  </a:cubicBezTo>
                  <a:cubicBezTo>
                    <a:pt x="56674" y="-4286"/>
                    <a:pt x="29368" y="-4286"/>
                    <a:pt x="12859" y="12859"/>
                  </a:cubicBezTo>
                  <a:cubicBezTo>
                    <a:pt x="-4286" y="29369"/>
                    <a:pt x="-4286" y="56674"/>
                    <a:pt x="12859" y="73819"/>
                  </a:cubicBezTo>
                  <a:close/>
                </a:path>
              </a:pathLst>
            </a:custGeom>
            <a:grpFill/>
            <a:ln w="635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F626331-9F6D-D6E9-3FBA-95D5AF935839}"/>
                </a:ext>
              </a:extLst>
            </p:cNvPr>
            <p:cNvSpPr/>
            <p:nvPr/>
          </p:nvSpPr>
          <p:spPr>
            <a:xfrm>
              <a:off x="4922520" y="3198495"/>
              <a:ext cx="1024889" cy="127000"/>
            </a:xfrm>
            <a:custGeom>
              <a:avLst/>
              <a:gdLst>
                <a:gd name="connsiteX0" fmla="*/ 1008380 w 1024889"/>
                <a:gd name="connsiteY0" fmla="*/ 127000 h 127000"/>
                <a:gd name="connsiteX1" fmla="*/ 904875 w 1024889"/>
                <a:gd name="connsiteY1" fmla="*/ 23495 h 127000"/>
                <a:gd name="connsiteX2" fmla="*/ 0 w 1024889"/>
                <a:gd name="connsiteY2" fmla="*/ 23495 h 127000"/>
                <a:gd name="connsiteX3" fmla="*/ 0 w 1024889"/>
                <a:gd name="connsiteY3" fmla="*/ 0 h 127000"/>
                <a:gd name="connsiteX4" fmla="*/ 914400 w 1024889"/>
                <a:gd name="connsiteY4" fmla="*/ 0 h 127000"/>
                <a:gd name="connsiteX5" fmla="*/ 1024890 w 1024889"/>
                <a:gd name="connsiteY5" fmla="*/ 11049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889" h="127000">
                  <a:moveTo>
                    <a:pt x="1008380" y="127000"/>
                  </a:moveTo>
                  <a:lnTo>
                    <a:pt x="904875" y="23495"/>
                  </a:lnTo>
                  <a:lnTo>
                    <a:pt x="0" y="23495"/>
                  </a:lnTo>
                  <a:lnTo>
                    <a:pt x="0" y="0"/>
                  </a:lnTo>
                  <a:lnTo>
                    <a:pt x="914400" y="0"/>
                  </a:lnTo>
                  <a:lnTo>
                    <a:pt x="1024890" y="110490"/>
                  </a:lnTo>
                  <a:close/>
                </a:path>
              </a:pathLst>
            </a:custGeom>
            <a:grpFill/>
            <a:ln w="635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D401E944-DE87-E5F6-43B0-37E5B70F8139}"/>
                </a:ext>
              </a:extLst>
            </p:cNvPr>
            <p:cNvSpPr/>
            <p:nvPr/>
          </p:nvSpPr>
          <p:spPr>
            <a:xfrm>
              <a:off x="5894387" y="3272631"/>
              <a:ext cx="86836" cy="86677"/>
            </a:xfrm>
            <a:custGeom>
              <a:avLst/>
              <a:gdLst>
                <a:gd name="connsiteX0" fmla="*/ 12383 w 86836"/>
                <a:gd name="connsiteY0" fmla="*/ 73819 h 86677"/>
                <a:gd name="connsiteX1" fmla="*/ 73978 w 86836"/>
                <a:gd name="connsiteY1" fmla="*/ 73819 h 86677"/>
                <a:gd name="connsiteX2" fmla="*/ 73978 w 86836"/>
                <a:gd name="connsiteY2" fmla="*/ 12859 h 86677"/>
                <a:gd name="connsiteX3" fmla="*/ 12383 w 86836"/>
                <a:gd name="connsiteY3" fmla="*/ 12859 h 86677"/>
                <a:gd name="connsiteX4" fmla="*/ 12383 w 86836"/>
                <a:gd name="connsiteY4" fmla="*/ 7381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36" h="86677">
                  <a:moveTo>
                    <a:pt x="12383" y="73819"/>
                  </a:moveTo>
                  <a:cubicBezTo>
                    <a:pt x="29528" y="90964"/>
                    <a:pt x="56833" y="90964"/>
                    <a:pt x="73978" y="73819"/>
                  </a:cubicBezTo>
                  <a:cubicBezTo>
                    <a:pt x="91122" y="56674"/>
                    <a:pt x="91122" y="29369"/>
                    <a:pt x="73978" y="12859"/>
                  </a:cubicBezTo>
                  <a:cubicBezTo>
                    <a:pt x="56833" y="-4286"/>
                    <a:pt x="29528" y="-4286"/>
                    <a:pt x="12383" y="12859"/>
                  </a:cubicBezTo>
                  <a:cubicBezTo>
                    <a:pt x="-4128" y="29369"/>
                    <a:pt x="-4128" y="56674"/>
                    <a:pt x="12383" y="73819"/>
                  </a:cubicBezTo>
                  <a:close/>
                </a:path>
              </a:pathLst>
            </a:custGeom>
            <a:grpFill/>
            <a:ln w="635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8B0B11AD-E81F-0735-2CC2-E6C29F008421}"/>
                </a:ext>
              </a:extLst>
            </p:cNvPr>
            <p:cNvSpPr/>
            <p:nvPr/>
          </p:nvSpPr>
          <p:spPr>
            <a:xfrm>
              <a:off x="5201920" y="2119629"/>
              <a:ext cx="775334" cy="262890"/>
            </a:xfrm>
            <a:custGeom>
              <a:avLst/>
              <a:gdLst>
                <a:gd name="connsiteX0" fmla="*/ 775335 w 775334"/>
                <a:gd name="connsiteY0" fmla="*/ 262890 h 262890"/>
                <a:gd name="connsiteX1" fmla="*/ 247015 w 775334"/>
                <a:gd name="connsiteY1" fmla="*/ 262890 h 262890"/>
                <a:gd name="connsiteX2" fmla="*/ 0 w 775334"/>
                <a:gd name="connsiteY2" fmla="*/ 15875 h 262890"/>
                <a:gd name="connsiteX3" fmla="*/ 16510 w 775334"/>
                <a:gd name="connsiteY3" fmla="*/ 0 h 262890"/>
                <a:gd name="connsiteX4" fmla="*/ 256540 w 775334"/>
                <a:gd name="connsiteY4" fmla="*/ 240030 h 262890"/>
                <a:gd name="connsiteX5" fmla="*/ 775335 w 775334"/>
                <a:gd name="connsiteY5" fmla="*/ 24003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334" h="262890">
                  <a:moveTo>
                    <a:pt x="775335" y="262890"/>
                  </a:moveTo>
                  <a:lnTo>
                    <a:pt x="247015" y="262890"/>
                  </a:lnTo>
                  <a:lnTo>
                    <a:pt x="0" y="15875"/>
                  </a:lnTo>
                  <a:lnTo>
                    <a:pt x="16510" y="0"/>
                  </a:lnTo>
                  <a:lnTo>
                    <a:pt x="256540" y="240030"/>
                  </a:lnTo>
                  <a:lnTo>
                    <a:pt x="775335" y="240030"/>
                  </a:lnTo>
                  <a:close/>
                </a:path>
              </a:pathLst>
            </a:custGeom>
            <a:grpFill/>
            <a:ln w="635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73A016E-15C3-DB77-C4F6-7AF7ABA81C43}"/>
                </a:ext>
              </a:extLst>
            </p:cNvPr>
            <p:cNvSpPr/>
            <p:nvPr/>
          </p:nvSpPr>
          <p:spPr>
            <a:xfrm>
              <a:off x="5932170" y="2327910"/>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6675" y="0"/>
                    <a:pt x="43180" y="0"/>
                  </a:cubicBezTo>
                  <a:cubicBezTo>
                    <a:pt x="19050" y="0"/>
                    <a:pt x="0" y="19685"/>
                    <a:pt x="0" y="43180"/>
                  </a:cubicBezTo>
                  <a:cubicBezTo>
                    <a:pt x="0" y="67310"/>
                    <a:pt x="19050" y="86360"/>
                    <a:pt x="43180" y="86360"/>
                  </a:cubicBezTo>
                  <a:close/>
                </a:path>
              </a:pathLst>
            </a:custGeom>
            <a:grpFill/>
            <a:ln w="635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728C81-478D-F6E9-0BFE-C6568B0CE3AD}"/>
                </a:ext>
              </a:extLst>
            </p:cNvPr>
            <p:cNvSpPr/>
            <p:nvPr/>
          </p:nvSpPr>
          <p:spPr>
            <a:xfrm>
              <a:off x="6214745" y="2914650"/>
              <a:ext cx="821054" cy="177164"/>
            </a:xfrm>
            <a:custGeom>
              <a:avLst/>
              <a:gdLst>
                <a:gd name="connsiteX0" fmla="*/ 821055 w 821054"/>
                <a:gd name="connsiteY0" fmla="*/ 177165 h 177164"/>
                <a:gd name="connsiteX1" fmla="*/ 160655 w 821054"/>
                <a:gd name="connsiteY1" fmla="*/ 177165 h 177164"/>
                <a:gd name="connsiteX2" fmla="*/ 0 w 821054"/>
                <a:gd name="connsiteY2" fmla="*/ 16510 h 177164"/>
                <a:gd name="connsiteX3" fmla="*/ 16510 w 821054"/>
                <a:gd name="connsiteY3" fmla="*/ 0 h 177164"/>
                <a:gd name="connsiteX4" fmla="*/ 170180 w 821054"/>
                <a:gd name="connsiteY4" fmla="*/ 153670 h 177164"/>
                <a:gd name="connsiteX5" fmla="*/ 821055 w 821054"/>
                <a:gd name="connsiteY5" fmla="*/ 153670 h 17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054" h="177164">
                  <a:moveTo>
                    <a:pt x="821055" y="177165"/>
                  </a:moveTo>
                  <a:lnTo>
                    <a:pt x="160655" y="177165"/>
                  </a:lnTo>
                  <a:lnTo>
                    <a:pt x="0" y="16510"/>
                  </a:lnTo>
                  <a:lnTo>
                    <a:pt x="16510" y="0"/>
                  </a:lnTo>
                  <a:lnTo>
                    <a:pt x="170180" y="153670"/>
                  </a:lnTo>
                  <a:lnTo>
                    <a:pt x="821055" y="153670"/>
                  </a:lnTo>
                  <a:close/>
                </a:path>
              </a:pathLst>
            </a:custGeom>
            <a:grpFill/>
            <a:ln w="635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4227DE6-B61C-4773-65F8-7F42585B7E75}"/>
                </a:ext>
              </a:extLst>
            </p:cNvPr>
            <p:cNvSpPr/>
            <p:nvPr/>
          </p:nvSpPr>
          <p:spPr>
            <a:xfrm>
              <a:off x="6990715" y="3037204"/>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7310" y="0"/>
                    <a:pt x="43180" y="0"/>
                  </a:cubicBezTo>
                  <a:cubicBezTo>
                    <a:pt x="19050" y="0"/>
                    <a:pt x="0" y="19685"/>
                    <a:pt x="0" y="43180"/>
                  </a:cubicBezTo>
                  <a:cubicBezTo>
                    <a:pt x="0" y="66675"/>
                    <a:pt x="19050" y="86360"/>
                    <a:pt x="43180" y="86360"/>
                  </a:cubicBezTo>
                  <a:close/>
                </a:path>
              </a:pathLst>
            </a:custGeom>
            <a:grpFill/>
            <a:ln w="635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0147E1A4-DBA6-409E-E230-726E61935EEF}"/>
                </a:ext>
              </a:extLst>
            </p:cNvPr>
            <p:cNvSpPr/>
            <p:nvPr/>
          </p:nvSpPr>
          <p:spPr>
            <a:xfrm>
              <a:off x="6655434" y="1654810"/>
              <a:ext cx="2426970" cy="728979"/>
            </a:xfrm>
            <a:custGeom>
              <a:avLst/>
              <a:gdLst>
                <a:gd name="connsiteX0" fmla="*/ 16510 w 2426970"/>
                <a:gd name="connsiteY0" fmla="*/ 728980 h 728979"/>
                <a:gd name="connsiteX1" fmla="*/ 0 w 2426970"/>
                <a:gd name="connsiteY1" fmla="*/ 712470 h 728979"/>
                <a:gd name="connsiteX2" fmla="*/ 403225 w 2426970"/>
                <a:gd name="connsiteY2" fmla="*/ 309245 h 728979"/>
                <a:gd name="connsiteX3" fmla="*/ 2101215 w 2426970"/>
                <a:gd name="connsiteY3" fmla="*/ 309245 h 728979"/>
                <a:gd name="connsiteX4" fmla="*/ 2411096 w 2426970"/>
                <a:gd name="connsiteY4" fmla="*/ 0 h 728979"/>
                <a:gd name="connsiteX5" fmla="*/ 2426971 w 2426970"/>
                <a:gd name="connsiteY5" fmla="*/ 15875 h 728979"/>
                <a:gd name="connsiteX6" fmla="*/ 2111375 w 2426970"/>
                <a:gd name="connsiteY6" fmla="*/ 332105 h 728979"/>
                <a:gd name="connsiteX7" fmla="*/ 412750 w 2426970"/>
                <a:gd name="connsiteY7" fmla="*/ 332105 h 72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970" h="728979">
                  <a:moveTo>
                    <a:pt x="16510" y="728980"/>
                  </a:moveTo>
                  <a:lnTo>
                    <a:pt x="0" y="712470"/>
                  </a:lnTo>
                  <a:lnTo>
                    <a:pt x="403225" y="309245"/>
                  </a:lnTo>
                  <a:lnTo>
                    <a:pt x="2101215" y="309245"/>
                  </a:lnTo>
                  <a:lnTo>
                    <a:pt x="2411096" y="0"/>
                  </a:lnTo>
                  <a:lnTo>
                    <a:pt x="2426971" y="15875"/>
                  </a:lnTo>
                  <a:lnTo>
                    <a:pt x="2111375" y="332105"/>
                  </a:lnTo>
                  <a:lnTo>
                    <a:pt x="412750" y="332105"/>
                  </a:lnTo>
                  <a:close/>
                </a:path>
              </a:pathLst>
            </a:custGeom>
            <a:grpFill/>
            <a:ln w="635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82D7913-35ED-7F16-D738-8A3058ECB8A3}"/>
                </a:ext>
              </a:extLst>
            </p:cNvPr>
            <p:cNvSpPr/>
            <p:nvPr/>
          </p:nvSpPr>
          <p:spPr>
            <a:xfrm>
              <a:off x="9028906" y="1620996"/>
              <a:ext cx="87312" cy="86677"/>
            </a:xfrm>
            <a:custGeom>
              <a:avLst/>
              <a:gdLst>
                <a:gd name="connsiteX0" fmla="*/ 74454 w 87312"/>
                <a:gd name="connsiteY0" fmla="*/ 73819 h 86677"/>
                <a:gd name="connsiteX1" fmla="*/ 74454 w 87312"/>
                <a:gd name="connsiteY1" fmla="*/ 12859 h 86677"/>
                <a:gd name="connsiteX2" fmla="*/ 12859 w 87312"/>
                <a:gd name="connsiteY2" fmla="*/ 12859 h 86677"/>
                <a:gd name="connsiteX3" fmla="*/ 12859 w 87312"/>
                <a:gd name="connsiteY3" fmla="*/ 73819 h 86677"/>
                <a:gd name="connsiteX4" fmla="*/ 74454 w 87312"/>
                <a:gd name="connsiteY4" fmla="*/ 7381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12" h="86677">
                  <a:moveTo>
                    <a:pt x="74454" y="73819"/>
                  </a:moveTo>
                  <a:cubicBezTo>
                    <a:pt x="91599" y="56674"/>
                    <a:pt x="91599" y="29369"/>
                    <a:pt x="74454" y="12859"/>
                  </a:cubicBezTo>
                  <a:cubicBezTo>
                    <a:pt x="57309" y="-4286"/>
                    <a:pt x="30004" y="-4286"/>
                    <a:pt x="12859" y="12859"/>
                  </a:cubicBezTo>
                  <a:cubicBezTo>
                    <a:pt x="-4286" y="30004"/>
                    <a:pt x="-4286" y="57309"/>
                    <a:pt x="12859" y="73819"/>
                  </a:cubicBezTo>
                  <a:cubicBezTo>
                    <a:pt x="30639" y="90964"/>
                    <a:pt x="57944" y="90964"/>
                    <a:pt x="74454" y="73819"/>
                  </a:cubicBezTo>
                  <a:close/>
                </a:path>
              </a:pathLst>
            </a:custGeom>
            <a:grpFill/>
            <a:ln w="6350" cap="flat">
              <a:noFill/>
              <a:prstDash val="solid"/>
              <a:miter/>
            </a:ln>
          </p:spPr>
          <p:txBody>
            <a:bodyPr rtlCol="0" anchor="ctr"/>
            <a:lstStyle/>
            <a:p>
              <a:endParaRPr lang="en-US"/>
            </a:p>
          </p:txBody>
        </p:sp>
      </p:gr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0506" y="6128297"/>
            <a:ext cx="1769150" cy="625572"/>
          </a:xfrm>
          <a:prstGeom prst="rect">
            <a:avLst/>
          </a:prstGeom>
        </p:spPr>
      </p:pic>
      <p:pic>
        <p:nvPicPr>
          <p:cNvPr id="157" name="Picture 15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49733" y="-1221319"/>
            <a:ext cx="8204042" cy="8918485"/>
          </a:xfrm>
          <a:prstGeom prst="rect">
            <a:avLst/>
          </a:prstGeom>
        </p:spPr>
      </p:pic>
    </p:spTree>
    <p:extLst>
      <p:ext uri="{BB962C8B-B14F-4D97-AF65-F5344CB8AC3E}">
        <p14:creationId xmlns:p14="http://schemas.microsoft.com/office/powerpoint/2010/main" val="17147019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83434EA-BAD7-1C7A-2334-107CF3366127}"/>
              </a:ext>
            </a:extLst>
          </p:cNvPr>
          <p:cNvSpPr>
            <a:spLocks/>
          </p:cNvSpPr>
          <p:nvPr userDrawn="1"/>
        </p:nvSpPr>
        <p:spPr>
          <a:xfrm>
            <a:off x="0" y="0"/>
            <a:ext cx="12192000" cy="6858000"/>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a:solidFill>
            <a:srgbClr val="13173F"/>
          </a:solidFill>
          <a:ln w="8572" cap="flat">
            <a:noFill/>
            <a:prstDash val="solid"/>
            <a:miter/>
          </a:ln>
        </p:spPr>
        <p:txBody>
          <a:bodyPr rtlCol="0" anchor="ctr"/>
          <a:lstStyle/>
          <a:p>
            <a:endParaRPr lang="en-US"/>
          </a:p>
        </p:txBody>
      </p:sp>
      <p:grpSp>
        <p:nvGrpSpPr>
          <p:cNvPr id="20" name="Fiber" hidden="1">
            <a:extLst>
              <a:ext uri="{FF2B5EF4-FFF2-40B4-BE49-F238E27FC236}">
                <a16:creationId xmlns:a16="http://schemas.microsoft.com/office/drawing/2014/main" id="{E6058276-778F-D065-3339-EBB1AD383FB8}"/>
              </a:ext>
            </a:extLst>
          </p:cNvPr>
          <p:cNvGrpSpPr/>
          <p:nvPr userDrawn="1"/>
        </p:nvGrpSpPr>
        <p:grpSpPr>
          <a:xfrm>
            <a:off x="-6813835" y="436536"/>
            <a:ext cx="16095102" cy="6326213"/>
            <a:chOff x="556101" y="1196022"/>
            <a:chExt cx="11076781" cy="4462780"/>
          </a:xfrm>
          <a:gradFill flip="none" rotWithShape="1">
            <a:gsLst>
              <a:gs pos="100000">
                <a:srgbClr val="14A24C"/>
              </a:gs>
              <a:gs pos="0">
                <a:srgbClr val="14A24C">
                  <a:alpha val="9000"/>
                </a:srgbClr>
              </a:gs>
            </a:gsLst>
            <a:path path="circle">
              <a:fillToRect l="50000" t="50000" r="50000" b="50000"/>
            </a:path>
            <a:tileRect/>
          </a:gradFill>
        </p:grpSpPr>
        <p:sp>
          <p:nvSpPr>
            <p:cNvPr id="21" name="Freeform: Shape 20">
              <a:extLst>
                <a:ext uri="{FF2B5EF4-FFF2-40B4-BE49-F238E27FC236}">
                  <a16:creationId xmlns:a16="http://schemas.microsoft.com/office/drawing/2014/main" id="{109113A6-0215-19D1-DFC5-2312768503D1}"/>
                </a:ext>
              </a:extLst>
            </p:cNvPr>
            <p:cNvSpPr/>
            <p:nvPr/>
          </p:nvSpPr>
          <p:spPr>
            <a:xfrm>
              <a:off x="1612264" y="1224280"/>
              <a:ext cx="8023860" cy="1855469"/>
            </a:xfrm>
            <a:custGeom>
              <a:avLst/>
              <a:gdLst>
                <a:gd name="connsiteX0" fmla="*/ 4115435 w 8023860"/>
                <a:gd name="connsiteY0" fmla="*/ 1855470 h 1855469"/>
                <a:gd name="connsiteX1" fmla="*/ 3489960 w 8023860"/>
                <a:gd name="connsiteY1" fmla="*/ 1855470 h 1855469"/>
                <a:gd name="connsiteX2" fmla="*/ 3121025 w 8023860"/>
                <a:gd name="connsiteY2" fmla="*/ 1486535 h 1855469"/>
                <a:gd name="connsiteX3" fmla="*/ 2581910 w 8023860"/>
                <a:gd name="connsiteY3" fmla="*/ 1486535 h 1855469"/>
                <a:gd name="connsiteX4" fmla="*/ 2277110 w 8023860"/>
                <a:gd name="connsiteY4" fmla="*/ 1791335 h 1855469"/>
                <a:gd name="connsiteX5" fmla="*/ 681355 w 8023860"/>
                <a:gd name="connsiteY5" fmla="*/ 1791335 h 1855469"/>
                <a:gd name="connsiteX6" fmla="*/ 494665 w 8023860"/>
                <a:gd name="connsiteY6" fmla="*/ 1604010 h 1855469"/>
                <a:gd name="connsiteX7" fmla="*/ 0 w 8023860"/>
                <a:gd name="connsiteY7" fmla="*/ 1604010 h 1855469"/>
                <a:gd name="connsiteX8" fmla="*/ 0 w 8023860"/>
                <a:gd name="connsiteY8" fmla="*/ 1584960 h 1855469"/>
                <a:gd name="connsiteX9" fmla="*/ 502285 w 8023860"/>
                <a:gd name="connsiteY9" fmla="*/ 1584960 h 1855469"/>
                <a:gd name="connsiteX10" fmla="*/ 689610 w 8023860"/>
                <a:gd name="connsiteY10" fmla="*/ 1771650 h 1855469"/>
                <a:gd name="connsiteX11" fmla="*/ 2269490 w 8023860"/>
                <a:gd name="connsiteY11" fmla="*/ 1771650 h 1855469"/>
                <a:gd name="connsiteX12" fmla="*/ 2573655 w 8023860"/>
                <a:gd name="connsiteY12" fmla="*/ 1467485 h 1855469"/>
                <a:gd name="connsiteX13" fmla="*/ 3128645 w 8023860"/>
                <a:gd name="connsiteY13" fmla="*/ 1467485 h 1855469"/>
                <a:gd name="connsiteX14" fmla="*/ 3497580 w 8023860"/>
                <a:gd name="connsiteY14" fmla="*/ 1836420 h 1855469"/>
                <a:gd name="connsiteX15" fmla="*/ 4107815 w 8023860"/>
                <a:gd name="connsiteY15" fmla="*/ 1836420 h 1855469"/>
                <a:gd name="connsiteX16" fmla="*/ 4655185 w 8023860"/>
                <a:gd name="connsiteY16" fmla="*/ 1289050 h 1855469"/>
                <a:gd name="connsiteX17" fmla="*/ 6065520 w 8023860"/>
                <a:gd name="connsiteY17" fmla="*/ 1289050 h 1855469"/>
                <a:gd name="connsiteX18" fmla="*/ 6462395 w 8023860"/>
                <a:gd name="connsiteY18" fmla="*/ 891540 h 1855469"/>
                <a:gd name="connsiteX19" fmla="*/ 6622416 w 8023860"/>
                <a:gd name="connsiteY19" fmla="*/ 891540 h 1855469"/>
                <a:gd name="connsiteX20" fmla="*/ 6896735 w 8023860"/>
                <a:gd name="connsiteY20" fmla="*/ 617220 h 1855469"/>
                <a:gd name="connsiteX21" fmla="*/ 7392670 w 8023860"/>
                <a:gd name="connsiteY21" fmla="*/ 617220 h 1855469"/>
                <a:gd name="connsiteX22" fmla="*/ 8009891 w 8023860"/>
                <a:gd name="connsiteY22" fmla="*/ 0 h 1855469"/>
                <a:gd name="connsiteX23" fmla="*/ 8023860 w 8023860"/>
                <a:gd name="connsiteY23" fmla="*/ 13970 h 1855469"/>
                <a:gd name="connsiteX24" fmla="*/ 7400925 w 8023860"/>
                <a:gd name="connsiteY24" fmla="*/ 636905 h 1855469"/>
                <a:gd name="connsiteX25" fmla="*/ 6904355 w 8023860"/>
                <a:gd name="connsiteY25" fmla="*/ 636905 h 1855469"/>
                <a:gd name="connsiteX26" fmla="*/ 6630670 w 8023860"/>
                <a:gd name="connsiteY26" fmla="*/ 911225 h 1855469"/>
                <a:gd name="connsiteX27" fmla="*/ 6470650 w 8023860"/>
                <a:gd name="connsiteY27" fmla="*/ 911225 h 1855469"/>
                <a:gd name="connsiteX28" fmla="*/ 6073141 w 8023860"/>
                <a:gd name="connsiteY28" fmla="*/ 1308100 h 1855469"/>
                <a:gd name="connsiteX29" fmla="*/ 4663440 w 8023860"/>
                <a:gd name="connsiteY29" fmla="*/ 1308100 h 185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23860" h="1855469">
                  <a:moveTo>
                    <a:pt x="4115435" y="1855470"/>
                  </a:moveTo>
                  <a:lnTo>
                    <a:pt x="3489960" y="1855470"/>
                  </a:lnTo>
                  <a:lnTo>
                    <a:pt x="3121025" y="1486535"/>
                  </a:lnTo>
                  <a:lnTo>
                    <a:pt x="2581910" y="1486535"/>
                  </a:lnTo>
                  <a:lnTo>
                    <a:pt x="2277110" y="1791335"/>
                  </a:lnTo>
                  <a:lnTo>
                    <a:pt x="681355" y="1791335"/>
                  </a:lnTo>
                  <a:lnTo>
                    <a:pt x="494665" y="1604010"/>
                  </a:lnTo>
                  <a:lnTo>
                    <a:pt x="0" y="1604010"/>
                  </a:lnTo>
                  <a:lnTo>
                    <a:pt x="0" y="1584960"/>
                  </a:lnTo>
                  <a:lnTo>
                    <a:pt x="502285" y="1584960"/>
                  </a:lnTo>
                  <a:lnTo>
                    <a:pt x="689610" y="1771650"/>
                  </a:lnTo>
                  <a:lnTo>
                    <a:pt x="2269490" y="1771650"/>
                  </a:lnTo>
                  <a:lnTo>
                    <a:pt x="2573655" y="1467485"/>
                  </a:lnTo>
                  <a:lnTo>
                    <a:pt x="3128645" y="1467485"/>
                  </a:lnTo>
                  <a:lnTo>
                    <a:pt x="3497580" y="1836420"/>
                  </a:lnTo>
                  <a:lnTo>
                    <a:pt x="4107815" y="1836420"/>
                  </a:lnTo>
                  <a:lnTo>
                    <a:pt x="4655185" y="1289050"/>
                  </a:lnTo>
                  <a:lnTo>
                    <a:pt x="6065520" y="1289050"/>
                  </a:lnTo>
                  <a:lnTo>
                    <a:pt x="6462395" y="891540"/>
                  </a:lnTo>
                  <a:lnTo>
                    <a:pt x="6622416" y="891540"/>
                  </a:lnTo>
                  <a:lnTo>
                    <a:pt x="6896735" y="617220"/>
                  </a:lnTo>
                  <a:lnTo>
                    <a:pt x="7392670" y="617220"/>
                  </a:lnTo>
                  <a:lnTo>
                    <a:pt x="8009891" y="0"/>
                  </a:lnTo>
                  <a:lnTo>
                    <a:pt x="8023860" y="13970"/>
                  </a:lnTo>
                  <a:lnTo>
                    <a:pt x="7400925" y="636905"/>
                  </a:lnTo>
                  <a:lnTo>
                    <a:pt x="6904355" y="636905"/>
                  </a:lnTo>
                  <a:lnTo>
                    <a:pt x="6630670" y="911225"/>
                  </a:lnTo>
                  <a:lnTo>
                    <a:pt x="6470650" y="911225"/>
                  </a:lnTo>
                  <a:lnTo>
                    <a:pt x="6073141" y="1308100"/>
                  </a:lnTo>
                  <a:lnTo>
                    <a:pt x="4663440" y="1308100"/>
                  </a:lnTo>
                  <a:close/>
                </a:path>
              </a:pathLst>
            </a:custGeom>
            <a:grpFill/>
            <a:ln w="635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B38DBD4-76D9-9DCC-E8C8-ED879E23796B}"/>
                </a:ext>
              </a:extLst>
            </p:cNvPr>
            <p:cNvSpPr/>
            <p:nvPr/>
          </p:nvSpPr>
          <p:spPr>
            <a:xfrm>
              <a:off x="1577339" y="2782570"/>
              <a:ext cx="72407" cy="72389"/>
            </a:xfrm>
            <a:custGeom>
              <a:avLst/>
              <a:gdLst>
                <a:gd name="connsiteX0" fmla="*/ 36195 w 72407"/>
                <a:gd name="connsiteY0" fmla="*/ 72390 h 72389"/>
                <a:gd name="connsiteX1" fmla="*/ 0 w 72407"/>
                <a:gd name="connsiteY1" fmla="*/ 36195 h 72389"/>
                <a:gd name="connsiteX2" fmla="*/ 36195 w 72407"/>
                <a:gd name="connsiteY2" fmla="*/ 0 h 72389"/>
                <a:gd name="connsiteX3" fmla="*/ 72390 w 72407"/>
                <a:gd name="connsiteY3" fmla="*/ 36195 h 72389"/>
                <a:gd name="connsiteX4" fmla="*/ 36195 w 72407"/>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7" h="72389">
                  <a:moveTo>
                    <a:pt x="36195" y="72390"/>
                  </a:moveTo>
                  <a:cubicBezTo>
                    <a:pt x="15875" y="72390"/>
                    <a:pt x="0" y="55880"/>
                    <a:pt x="0" y="36195"/>
                  </a:cubicBezTo>
                  <a:cubicBezTo>
                    <a:pt x="0" y="15875"/>
                    <a:pt x="16510" y="0"/>
                    <a:pt x="36195" y="0"/>
                  </a:cubicBezTo>
                  <a:cubicBezTo>
                    <a:pt x="55880" y="0"/>
                    <a:pt x="72390" y="16510"/>
                    <a:pt x="72390" y="36195"/>
                  </a:cubicBezTo>
                  <a:cubicBezTo>
                    <a:pt x="73025" y="55880"/>
                    <a:pt x="56515" y="72390"/>
                    <a:pt x="36195" y="72390"/>
                  </a:cubicBezTo>
                  <a:close/>
                </a:path>
              </a:pathLst>
            </a:custGeom>
            <a:grpFill/>
            <a:ln w="635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C442B91-B84C-59DE-99B9-8947B19A9BAF}"/>
                </a:ext>
              </a:extLst>
            </p:cNvPr>
            <p:cNvSpPr/>
            <p:nvPr/>
          </p:nvSpPr>
          <p:spPr>
            <a:xfrm>
              <a:off x="9591992" y="1196022"/>
              <a:ext cx="72390" cy="72866"/>
            </a:xfrm>
            <a:custGeom>
              <a:avLst/>
              <a:gdLst>
                <a:gd name="connsiteX0" fmla="*/ 61913 w 72390"/>
                <a:gd name="connsiteY0" fmla="*/ 61913 h 72866"/>
                <a:gd name="connsiteX1" fmla="*/ 61913 w 72390"/>
                <a:gd name="connsiteY1" fmla="*/ 10477 h 72866"/>
                <a:gd name="connsiteX2" fmla="*/ 10477 w 72390"/>
                <a:gd name="connsiteY2" fmla="*/ 10477 h 72866"/>
                <a:gd name="connsiteX3" fmla="*/ 10477 w 72390"/>
                <a:gd name="connsiteY3" fmla="*/ 61913 h 72866"/>
                <a:gd name="connsiteX4" fmla="*/ 61913 w 72390"/>
                <a:gd name="connsiteY4" fmla="*/ 61913 h 7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866">
                  <a:moveTo>
                    <a:pt x="61913" y="61913"/>
                  </a:moveTo>
                  <a:cubicBezTo>
                    <a:pt x="75883" y="47942"/>
                    <a:pt x="75883" y="25083"/>
                    <a:pt x="61913" y="10477"/>
                  </a:cubicBezTo>
                  <a:cubicBezTo>
                    <a:pt x="47942" y="-3492"/>
                    <a:pt x="25083" y="-3492"/>
                    <a:pt x="10477" y="10477"/>
                  </a:cubicBezTo>
                  <a:cubicBezTo>
                    <a:pt x="-3492" y="24447"/>
                    <a:pt x="-3492" y="47308"/>
                    <a:pt x="10477" y="61913"/>
                  </a:cubicBezTo>
                  <a:cubicBezTo>
                    <a:pt x="24448" y="76517"/>
                    <a:pt x="47308" y="76517"/>
                    <a:pt x="61913" y="61913"/>
                  </a:cubicBezTo>
                  <a:close/>
                </a:path>
              </a:pathLst>
            </a:custGeom>
            <a:grpFill/>
            <a:ln w="635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6DBA4D-30B7-4B77-9755-C3FF70218406}"/>
                </a:ext>
              </a:extLst>
            </p:cNvPr>
            <p:cNvSpPr/>
            <p:nvPr/>
          </p:nvSpPr>
          <p:spPr>
            <a:xfrm>
              <a:off x="1548130" y="4420870"/>
              <a:ext cx="8296275" cy="1209675"/>
            </a:xfrm>
            <a:custGeom>
              <a:avLst/>
              <a:gdLst>
                <a:gd name="connsiteX0" fmla="*/ 8282305 w 8296275"/>
                <a:gd name="connsiteY0" fmla="*/ 1209675 h 1209675"/>
                <a:gd name="connsiteX1" fmla="*/ 7863840 w 8296275"/>
                <a:gd name="connsiteY1" fmla="*/ 790575 h 1209675"/>
                <a:gd name="connsiteX2" fmla="*/ 7567930 w 8296275"/>
                <a:gd name="connsiteY2" fmla="*/ 790575 h 1209675"/>
                <a:gd name="connsiteX3" fmla="*/ 7052945 w 8296275"/>
                <a:gd name="connsiteY3" fmla="*/ 275590 h 1209675"/>
                <a:gd name="connsiteX4" fmla="*/ 6804026 w 8296275"/>
                <a:gd name="connsiteY4" fmla="*/ 275590 h 1209675"/>
                <a:gd name="connsiteX5" fmla="*/ 6456045 w 8296275"/>
                <a:gd name="connsiteY5" fmla="*/ 623570 h 1209675"/>
                <a:gd name="connsiteX6" fmla="*/ 6014720 w 8296275"/>
                <a:gd name="connsiteY6" fmla="*/ 623570 h 1209675"/>
                <a:gd name="connsiteX7" fmla="*/ 5580380 w 8296275"/>
                <a:gd name="connsiteY7" fmla="*/ 189230 h 1209675"/>
                <a:gd name="connsiteX8" fmla="*/ 4902835 w 8296275"/>
                <a:gd name="connsiteY8" fmla="*/ 189230 h 1209675"/>
                <a:gd name="connsiteX9" fmla="*/ 4569460 w 8296275"/>
                <a:gd name="connsiteY9" fmla="*/ 521970 h 1209675"/>
                <a:gd name="connsiteX10" fmla="*/ 3823970 w 8296275"/>
                <a:gd name="connsiteY10" fmla="*/ 521970 h 1209675"/>
                <a:gd name="connsiteX11" fmla="*/ 3439795 w 8296275"/>
                <a:gd name="connsiteY11" fmla="*/ 137795 h 1209675"/>
                <a:gd name="connsiteX12" fmla="*/ 2718435 w 8296275"/>
                <a:gd name="connsiteY12" fmla="*/ 137795 h 1209675"/>
                <a:gd name="connsiteX13" fmla="*/ 2635885 w 8296275"/>
                <a:gd name="connsiteY13" fmla="*/ 220345 h 1209675"/>
                <a:gd name="connsiteX14" fmla="*/ 2168525 w 8296275"/>
                <a:gd name="connsiteY14" fmla="*/ 220345 h 1209675"/>
                <a:gd name="connsiteX15" fmla="*/ 1967230 w 8296275"/>
                <a:gd name="connsiteY15" fmla="*/ 19050 h 1209675"/>
                <a:gd name="connsiteX16" fmla="*/ 928370 w 8296275"/>
                <a:gd name="connsiteY16" fmla="*/ 19050 h 1209675"/>
                <a:gd name="connsiteX17" fmla="*/ 773430 w 8296275"/>
                <a:gd name="connsiteY17" fmla="*/ 173990 h 1209675"/>
                <a:gd name="connsiteX18" fmla="*/ 0 w 8296275"/>
                <a:gd name="connsiteY18" fmla="*/ 173990 h 1209675"/>
                <a:gd name="connsiteX19" fmla="*/ 0 w 8296275"/>
                <a:gd name="connsiteY19" fmla="*/ 154940 h 1209675"/>
                <a:gd name="connsiteX20" fmla="*/ 765810 w 8296275"/>
                <a:gd name="connsiteY20" fmla="*/ 154940 h 1209675"/>
                <a:gd name="connsiteX21" fmla="*/ 920750 w 8296275"/>
                <a:gd name="connsiteY21" fmla="*/ 0 h 1209675"/>
                <a:gd name="connsiteX22" fmla="*/ 1975485 w 8296275"/>
                <a:gd name="connsiteY22" fmla="*/ 0 h 1209675"/>
                <a:gd name="connsiteX23" fmla="*/ 2176145 w 8296275"/>
                <a:gd name="connsiteY23" fmla="*/ 200660 h 1209675"/>
                <a:gd name="connsiteX24" fmla="*/ 2627630 w 8296275"/>
                <a:gd name="connsiteY24" fmla="*/ 200660 h 1209675"/>
                <a:gd name="connsiteX25" fmla="*/ 2710180 w 8296275"/>
                <a:gd name="connsiteY25" fmla="*/ 118110 h 1209675"/>
                <a:gd name="connsiteX26" fmla="*/ 3447415 w 8296275"/>
                <a:gd name="connsiteY26" fmla="*/ 118110 h 1209675"/>
                <a:gd name="connsiteX27" fmla="*/ 3832225 w 8296275"/>
                <a:gd name="connsiteY27" fmla="*/ 502920 h 1209675"/>
                <a:gd name="connsiteX28" fmla="*/ 4561840 w 8296275"/>
                <a:gd name="connsiteY28" fmla="*/ 502920 h 1209675"/>
                <a:gd name="connsiteX29" fmla="*/ 4894580 w 8296275"/>
                <a:gd name="connsiteY29" fmla="*/ 169545 h 1209675"/>
                <a:gd name="connsiteX30" fmla="*/ 5588635 w 8296275"/>
                <a:gd name="connsiteY30" fmla="*/ 169545 h 1209675"/>
                <a:gd name="connsiteX31" fmla="*/ 6022976 w 8296275"/>
                <a:gd name="connsiteY31" fmla="*/ 603885 h 1209675"/>
                <a:gd name="connsiteX32" fmla="*/ 6447790 w 8296275"/>
                <a:gd name="connsiteY32" fmla="*/ 603885 h 1209675"/>
                <a:gd name="connsiteX33" fmla="*/ 6795770 w 8296275"/>
                <a:gd name="connsiteY33" fmla="*/ 255905 h 1209675"/>
                <a:gd name="connsiteX34" fmla="*/ 7060565 w 8296275"/>
                <a:gd name="connsiteY34" fmla="*/ 255905 h 1209675"/>
                <a:gd name="connsiteX35" fmla="*/ 7576185 w 8296275"/>
                <a:gd name="connsiteY35" fmla="*/ 771525 h 1209675"/>
                <a:gd name="connsiteX36" fmla="*/ 7871460 w 8296275"/>
                <a:gd name="connsiteY36" fmla="*/ 771525 h 1209675"/>
                <a:gd name="connsiteX37" fmla="*/ 8296276 w 8296275"/>
                <a:gd name="connsiteY37" fmla="*/ 1196340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96275" h="1209675">
                  <a:moveTo>
                    <a:pt x="8282305" y="1209675"/>
                  </a:moveTo>
                  <a:lnTo>
                    <a:pt x="7863840" y="790575"/>
                  </a:lnTo>
                  <a:lnTo>
                    <a:pt x="7567930" y="790575"/>
                  </a:lnTo>
                  <a:lnTo>
                    <a:pt x="7052945" y="275590"/>
                  </a:lnTo>
                  <a:lnTo>
                    <a:pt x="6804026" y="275590"/>
                  </a:lnTo>
                  <a:lnTo>
                    <a:pt x="6456045" y="623570"/>
                  </a:lnTo>
                  <a:lnTo>
                    <a:pt x="6014720" y="623570"/>
                  </a:lnTo>
                  <a:lnTo>
                    <a:pt x="5580380" y="189230"/>
                  </a:lnTo>
                  <a:lnTo>
                    <a:pt x="4902835" y="189230"/>
                  </a:lnTo>
                  <a:lnTo>
                    <a:pt x="4569460" y="521970"/>
                  </a:lnTo>
                  <a:lnTo>
                    <a:pt x="3823970" y="521970"/>
                  </a:lnTo>
                  <a:lnTo>
                    <a:pt x="3439795" y="137795"/>
                  </a:lnTo>
                  <a:lnTo>
                    <a:pt x="2718435" y="137795"/>
                  </a:lnTo>
                  <a:lnTo>
                    <a:pt x="2635885" y="220345"/>
                  </a:lnTo>
                  <a:lnTo>
                    <a:pt x="2168525" y="220345"/>
                  </a:lnTo>
                  <a:lnTo>
                    <a:pt x="1967230" y="19050"/>
                  </a:lnTo>
                  <a:lnTo>
                    <a:pt x="928370" y="19050"/>
                  </a:lnTo>
                  <a:lnTo>
                    <a:pt x="773430" y="173990"/>
                  </a:lnTo>
                  <a:lnTo>
                    <a:pt x="0" y="173990"/>
                  </a:lnTo>
                  <a:lnTo>
                    <a:pt x="0" y="154940"/>
                  </a:lnTo>
                  <a:lnTo>
                    <a:pt x="765810" y="154940"/>
                  </a:lnTo>
                  <a:lnTo>
                    <a:pt x="920750" y="0"/>
                  </a:lnTo>
                  <a:lnTo>
                    <a:pt x="1975485" y="0"/>
                  </a:lnTo>
                  <a:lnTo>
                    <a:pt x="2176145" y="200660"/>
                  </a:lnTo>
                  <a:lnTo>
                    <a:pt x="2627630" y="200660"/>
                  </a:lnTo>
                  <a:lnTo>
                    <a:pt x="2710180" y="118110"/>
                  </a:lnTo>
                  <a:lnTo>
                    <a:pt x="3447415" y="118110"/>
                  </a:lnTo>
                  <a:lnTo>
                    <a:pt x="3832225" y="502920"/>
                  </a:lnTo>
                  <a:lnTo>
                    <a:pt x="4561840" y="502920"/>
                  </a:lnTo>
                  <a:lnTo>
                    <a:pt x="4894580" y="169545"/>
                  </a:lnTo>
                  <a:lnTo>
                    <a:pt x="5588635" y="169545"/>
                  </a:lnTo>
                  <a:lnTo>
                    <a:pt x="6022976" y="603885"/>
                  </a:lnTo>
                  <a:lnTo>
                    <a:pt x="6447790" y="603885"/>
                  </a:lnTo>
                  <a:lnTo>
                    <a:pt x="6795770" y="255905"/>
                  </a:lnTo>
                  <a:lnTo>
                    <a:pt x="7060565" y="255905"/>
                  </a:lnTo>
                  <a:lnTo>
                    <a:pt x="7576185" y="771525"/>
                  </a:lnTo>
                  <a:lnTo>
                    <a:pt x="7871460" y="771525"/>
                  </a:lnTo>
                  <a:lnTo>
                    <a:pt x="8296276" y="1196340"/>
                  </a:lnTo>
                  <a:close/>
                </a:path>
              </a:pathLst>
            </a:custGeom>
            <a:grpFill/>
            <a:ln w="635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EDB3D86-D72C-B52B-44A2-B1D991B980C8}"/>
                </a:ext>
              </a:extLst>
            </p:cNvPr>
            <p:cNvSpPr/>
            <p:nvPr/>
          </p:nvSpPr>
          <p:spPr>
            <a:xfrm>
              <a:off x="1513839" y="4549140"/>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6515"/>
                    <a:pt x="0" y="36195"/>
                  </a:cubicBezTo>
                  <a:cubicBezTo>
                    <a:pt x="0" y="15875"/>
                    <a:pt x="16510" y="0"/>
                    <a:pt x="36195" y="0"/>
                  </a:cubicBezTo>
                  <a:cubicBezTo>
                    <a:pt x="55880" y="0"/>
                    <a:pt x="72390" y="16510"/>
                    <a:pt x="72390" y="36195"/>
                  </a:cubicBezTo>
                  <a:cubicBezTo>
                    <a:pt x="72390" y="56515"/>
                    <a:pt x="56515" y="72390"/>
                    <a:pt x="36195" y="72390"/>
                  </a:cubicBezTo>
                  <a:close/>
                </a:path>
              </a:pathLst>
            </a:custGeom>
            <a:grpFill/>
            <a:ln w="635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EB94DAE-3EF0-7FF5-C883-7B1B58C6729C}"/>
                </a:ext>
              </a:extLst>
            </p:cNvPr>
            <p:cNvSpPr/>
            <p:nvPr/>
          </p:nvSpPr>
          <p:spPr>
            <a:xfrm>
              <a:off x="9799796" y="5586412"/>
              <a:ext cx="72866" cy="72389"/>
            </a:xfrm>
            <a:custGeom>
              <a:avLst/>
              <a:gdLst>
                <a:gd name="connsiteX0" fmla="*/ 10954 w 72866"/>
                <a:gd name="connsiteY0" fmla="*/ 61912 h 72389"/>
                <a:gd name="connsiteX1" fmla="*/ 62389 w 72866"/>
                <a:gd name="connsiteY1" fmla="*/ 61912 h 72389"/>
                <a:gd name="connsiteX2" fmla="*/ 62389 w 72866"/>
                <a:gd name="connsiteY2" fmla="*/ 10478 h 72389"/>
                <a:gd name="connsiteX3" fmla="*/ 10954 w 72866"/>
                <a:gd name="connsiteY3" fmla="*/ 10478 h 72389"/>
                <a:gd name="connsiteX4" fmla="*/ 10954 w 72866"/>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 h="72389">
                  <a:moveTo>
                    <a:pt x="10954" y="61912"/>
                  </a:moveTo>
                  <a:cubicBezTo>
                    <a:pt x="24924" y="75882"/>
                    <a:pt x="48419" y="75882"/>
                    <a:pt x="62389" y="61912"/>
                  </a:cubicBezTo>
                  <a:cubicBezTo>
                    <a:pt x="76359" y="47942"/>
                    <a:pt x="76359" y="24447"/>
                    <a:pt x="62389" y="10478"/>
                  </a:cubicBezTo>
                  <a:cubicBezTo>
                    <a:pt x="48419" y="-3493"/>
                    <a:pt x="24924" y="-3493"/>
                    <a:pt x="10954" y="10478"/>
                  </a:cubicBezTo>
                  <a:cubicBezTo>
                    <a:pt x="-3651" y="24447"/>
                    <a:pt x="-3651" y="47307"/>
                    <a:pt x="10954" y="61912"/>
                  </a:cubicBezTo>
                  <a:close/>
                </a:path>
              </a:pathLst>
            </a:custGeom>
            <a:grpFill/>
            <a:ln w="635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04BF575-75EB-2E6D-9590-48E75DBDFCEE}"/>
                </a:ext>
              </a:extLst>
            </p:cNvPr>
            <p:cNvSpPr/>
            <p:nvPr/>
          </p:nvSpPr>
          <p:spPr>
            <a:xfrm>
              <a:off x="1651635" y="3527425"/>
              <a:ext cx="9638030" cy="1383665"/>
            </a:xfrm>
            <a:custGeom>
              <a:avLst/>
              <a:gdLst>
                <a:gd name="connsiteX0" fmla="*/ 9624695 w 9638030"/>
                <a:gd name="connsiteY0" fmla="*/ 1383665 h 1383665"/>
                <a:gd name="connsiteX1" fmla="*/ 9283700 w 9638030"/>
                <a:gd name="connsiteY1" fmla="*/ 1042670 h 1383665"/>
                <a:gd name="connsiteX2" fmla="*/ 7865746 w 9638030"/>
                <a:gd name="connsiteY2" fmla="*/ 1042670 h 1383665"/>
                <a:gd name="connsiteX3" fmla="*/ 7458710 w 9638030"/>
                <a:gd name="connsiteY3" fmla="*/ 635635 h 1383665"/>
                <a:gd name="connsiteX4" fmla="*/ 6887846 w 9638030"/>
                <a:gd name="connsiteY4" fmla="*/ 635635 h 1383665"/>
                <a:gd name="connsiteX5" fmla="*/ 6575425 w 9638030"/>
                <a:gd name="connsiteY5" fmla="*/ 322580 h 1383665"/>
                <a:gd name="connsiteX6" fmla="*/ 6124575 w 9638030"/>
                <a:gd name="connsiteY6" fmla="*/ 322580 h 1383665"/>
                <a:gd name="connsiteX7" fmla="*/ 5890896 w 9638030"/>
                <a:gd name="connsiteY7" fmla="*/ 556260 h 1383665"/>
                <a:gd name="connsiteX8" fmla="*/ 5462905 w 9638030"/>
                <a:gd name="connsiteY8" fmla="*/ 556260 h 1383665"/>
                <a:gd name="connsiteX9" fmla="*/ 5246371 w 9638030"/>
                <a:gd name="connsiteY9" fmla="*/ 339725 h 1383665"/>
                <a:gd name="connsiteX10" fmla="*/ 4716780 w 9638030"/>
                <a:gd name="connsiteY10" fmla="*/ 339725 h 1383665"/>
                <a:gd name="connsiteX11" fmla="*/ 4577715 w 9638030"/>
                <a:gd name="connsiteY11" fmla="*/ 478790 h 1383665"/>
                <a:gd name="connsiteX12" fmla="*/ 3972560 w 9638030"/>
                <a:gd name="connsiteY12" fmla="*/ 478790 h 1383665"/>
                <a:gd name="connsiteX13" fmla="*/ 3606800 w 9638030"/>
                <a:gd name="connsiteY13" fmla="*/ 113030 h 1383665"/>
                <a:gd name="connsiteX14" fmla="*/ 2778760 w 9638030"/>
                <a:gd name="connsiteY14" fmla="*/ 113030 h 1383665"/>
                <a:gd name="connsiteX15" fmla="*/ 2448560 w 9638030"/>
                <a:gd name="connsiteY15" fmla="*/ 443230 h 1383665"/>
                <a:gd name="connsiteX16" fmla="*/ 1879600 w 9638030"/>
                <a:gd name="connsiteY16" fmla="*/ 443230 h 1383665"/>
                <a:gd name="connsiteX17" fmla="*/ 1456055 w 9638030"/>
                <a:gd name="connsiteY17" fmla="*/ 19050 h 1383665"/>
                <a:gd name="connsiteX18" fmla="*/ 0 w 9638030"/>
                <a:gd name="connsiteY18" fmla="*/ 19050 h 1383665"/>
                <a:gd name="connsiteX19" fmla="*/ 0 w 9638030"/>
                <a:gd name="connsiteY19" fmla="*/ 0 h 1383665"/>
                <a:gd name="connsiteX20" fmla="*/ 1463675 w 9638030"/>
                <a:gd name="connsiteY20" fmla="*/ 0 h 1383665"/>
                <a:gd name="connsiteX21" fmla="*/ 1887855 w 9638030"/>
                <a:gd name="connsiteY21" fmla="*/ 423545 h 1383665"/>
                <a:gd name="connsiteX22" fmla="*/ 2440940 w 9638030"/>
                <a:gd name="connsiteY22" fmla="*/ 423545 h 1383665"/>
                <a:gd name="connsiteX23" fmla="*/ 2771140 w 9638030"/>
                <a:gd name="connsiteY23" fmla="*/ 93345 h 1383665"/>
                <a:gd name="connsiteX24" fmla="*/ 3614420 w 9638030"/>
                <a:gd name="connsiteY24" fmla="*/ 93345 h 1383665"/>
                <a:gd name="connsiteX25" fmla="*/ 3980815 w 9638030"/>
                <a:gd name="connsiteY25" fmla="*/ 459740 h 1383665"/>
                <a:gd name="connsiteX26" fmla="*/ 4569460 w 9638030"/>
                <a:gd name="connsiteY26" fmla="*/ 459740 h 1383665"/>
                <a:gd name="connsiteX27" fmla="*/ 4709160 w 9638030"/>
                <a:gd name="connsiteY27" fmla="*/ 320040 h 1383665"/>
                <a:gd name="connsiteX28" fmla="*/ 5253990 w 9638030"/>
                <a:gd name="connsiteY28" fmla="*/ 320040 h 1383665"/>
                <a:gd name="connsiteX29" fmla="*/ 5471160 w 9638030"/>
                <a:gd name="connsiteY29" fmla="*/ 537210 h 1383665"/>
                <a:gd name="connsiteX30" fmla="*/ 5882640 w 9638030"/>
                <a:gd name="connsiteY30" fmla="*/ 537210 h 1383665"/>
                <a:gd name="connsiteX31" fmla="*/ 6116321 w 9638030"/>
                <a:gd name="connsiteY31" fmla="*/ 303530 h 1383665"/>
                <a:gd name="connsiteX32" fmla="*/ 6583046 w 9638030"/>
                <a:gd name="connsiteY32" fmla="*/ 303530 h 1383665"/>
                <a:gd name="connsiteX33" fmla="*/ 6896100 w 9638030"/>
                <a:gd name="connsiteY33" fmla="*/ 615950 h 1383665"/>
                <a:gd name="connsiteX34" fmla="*/ 7466330 w 9638030"/>
                <a:gd name="connsiteY34" fmla="*/ 615950 h 1383665"/>
                <a:gd name="connsiteX35" fmla="*/ 7873365 w 9638030"/>
                <a:gd name="connsiteY35" fmla="*/ 1023620 h 1383665"/>
                <a:gd name="connsiteX36" fmla="*/ 9291955 w 9638030"/>
                <a:gd name="connsiteY36" fmla="*/ 1023620 h 1383665"/>
                <a:gd name="connsiteX37" fmla="*/ 9638030 w 9638030"/>
                <a:gd name="connsiteY37" fmla="*/ 1369695 h 13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638030" h="1383665">
                  <a:moveTo>
                    <a:pt x="9624695" y="1383665"/>
                  </a:moveTo>
                  <a:lnTo>
                    <a:pt x="9283700" y="1042670"/>
                  </a:lnTo>
                  <a:lnTo>
                    <a:pt x="7865746" y="1042670"/>
                  </a:lnTo>
                  <a:lnTo>
                    <a:pt x="7458710" y="635635"/>
                  </a:lnTo>
                  <a:lnTo>
                    <a:pt x="6887846" y="635635"/>
                  </a:lnTo>
                  <a:lnTo>
                    <a:pt x="6575425" y="322580"/>
                  </a:lnTo>
                  <a:lnTo>
                    <a:pt x="6124575" y="322580"/>
                  </a:lnTo>
                  <a:lnTo>
                    <a:pt x="5890896" y="556260"/>
                  </a:lnTo>
                  <a:lnTo>
                    <a:pt x="5462905" y="556260"/>
                  </a:lnTo>
                  <a:lnTo>
                    <a:pt x="5246371" y="339725"/>
                  </a:lnTo>
                  <a:lnTo>
                    <a:pt x="4716780" y="339725"/>
                  </a:lnTo>
                  <a:lnTo>
                    <a:pt x="4577715" y="478790"/>
                  </a:lnTo>
                  <a:lnTo>
                    <a:pt x="3972560" y="478790"/>
                  </a:lnTo>
                  <a:lnTo>
                    <a:pt x="3606800" y="113030"/>
                  </a:lnTo>
                  <a:lnTo>
                    <a:pt x="2778760" y="113030"/>
                  </a:lnTo>
                  <a:lnTo>
                    <a:pt x="2448560" y="443230"/>
                  </a:lnTo>
                  <a:lnTo>
                    <a:pt x="1879600" y="443230"/>
                  </a:lnTo>
                  <a:lnTo>
                    <a:pt x="1456055" y="19050"/>
                  </a:lnTo>
                  <a:lnTo>
                    <a:pt x="0" y="19050"/>
                  </a:lnTo>
                  <a:lnTo>
                    <a:pt x="0" y="0"/>
                  </a:lnTo>
                  <a:lnTo>
                    <a:pt x="1463675" y="0"/>
                  </a:lnTo>
                  <a:lnTo>
                    <a:pt x="1887855" y="423545"/>
                  </a:lnTo>
                  <a:lnTo>
                    <a:pt x="2440940" y="423545"/>
                  </a:lnTo>
                  <a:lnTo>
                    <a:pt x="2771140" y="93345"/>
                  </a:lnTo>
                  <a:lnTo>
                    <a:pt x="3614420" y="93345"/>
                  </a:lnTo>
                  <a:lnTo>
                    <a:pt x="3980815" y="459740"/>
                  </a:lnTo>
                  <a:lnTo>
                    <a:pt x="4569460" y="459740"/>
                  </a:lnTo>
                  <a:lnTo>
                    <a:pt x="4709160" y="320040"/>
                  </a:lnTo>
                  <a:lnTo>
                    <a:pt x="5253990" y="320040"/>
                  </a:lnTo>
                  <a:lnTo>
                    <a:pt x="5471160" y="537210"/>
                  </a:lnTo>
                  <a:lnTo>
                    <a:pt x="5882640" y="537210"/>
                  </a:lnTo>
                  <a:lnTo>
                    <a:pt x="6116321" y="303530"/>
                  </a:lnTo>
                  <a:lnTo>
                    <a:pt x="6583046" y="303530"/>
                  </a:lnTo>
                  <a:lnTo>
                    <a:pt x="6896100" y="615950"/>
                  </a:lnTo>
                  <a:lnTo>
                    <a:pt x="7466330" y="615950"/>
                  </a:lnTo>
                  <a:lnTo>
                    <a:pt x="7873365" y="1023620"/>
                  </a:lnTo>
                  <a:lnTo>
                    <a:pt x="9291955" y="1023620"/>
                  </a:lnTo>
                  <a:lnTo>
                    <a:pt x="9638030" y="1369695"/>
                  </a:lnTo>
                  <a:close/>
                </a:path>
              </a:pathLst>
            </a:custGeom>
            <a:grpFill/>
            <a:ln w="635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86C4A12-E270-B58B-232E-9E246D93F5A0}"/>
                </a:ext>
              </a:extLst>
            </p:cNvPr>
            <p:cNvSpPr/>
            <p:nvPr/>
          </p:nvSpPr>
          <p:spPr>
            <a:xfrm>
              <a:off x="1617344" y="3500754"/>
              <a:ext cx="72390" cy="72390"/>
            </a:xfrm>
            <a:custGeom>
              <a:avLst/>
              <a:gdLst>
                <a:gd name="connsiteX0" fmla="*/ 36195 w 72390"/>
                <a:gd name="connsiteY0" fmla="*/ 72390 h 72390"/>
                <a:gd name="connsiteX1" fmla="*/ 0 w 72390"/>
                <a:gd name="connsiteY1" fmla="*/ 36195 h 72390"/>
                <a:gd name="connsiteX2" fmla="*/ 36195 w 72390"/>
                <a:gd name="connsiteY2" fmla="*/ 0 h 72390"/>
                <a:gd name="connsiteX3" fmla="*/ 7239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15875" y="72390"/>
                    <a:pt x="0" y="55880"/>
                    <a:pt x="0" y="36195"/>
                  </a:cubicBezTo>
                  <a:cubicBezTo>
                    <a:pt x="0" y="15875"/>
                    <a:pt x="16510" y="0"/>
                    <a:pt x="36195" y="0"/>
                  </a:cubicBezTo>
                  <a:cubicBezTo>
                    <a:pt x="55880" y="0"/>
                    <a:pt x="72390" y="16510"/>
                    <a:pt x="72390" y="36195"/>
                  </a:cubicBezTo>
                  <a:cubicBezTo>
                    <a:pt x="72390" y="56515"/>
                    <a:pt x="56515" y="72390"/>
                    <a:pt x="36195" y="72390"/>
                  </a:cubicBezTo>
                  <a:close/>
                </a:path>
              </a:pathLst>
            </a:custGeom>
            <a:grpFill/>
            <a:ln w="635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FD071FC-B67D-6562-0CBD-C3C2449F0810}"/>
                </a:ext>
              </a:extLst>
            </p:cNvPr>
            <p:cNvSpPr/>
            <p:nvPr/>
          </p:nvSpPr>
          <p:spPr>
            <a:xfrm>
              <a:off x="11245532" y="4866322"/>
              <a:ext cx="72389" cy="72389"/>
            </a:xfrm>
            <a:custGeom>
              <a:avLst/>
              <a:gdLst>
                <a:gd name="connsiteX0" fmla="*/ 10477 w 72389"/>
                <a:gd name="connsiteY0" fmla="*/ 61912 h 72389"/>
                <a:gd name="connsiteX1" fmla="*/ 61912 w 72389"/>
                <a:gd name="connsiteY1" fmla="*/ 61912 h 72389"/>
                <a:gd name="connsiteX2" fmla="*/ 61912 w 72389"/>
                <a:gd name="connsiteY2" fmla="*/ 10478 h 72389"/>
                <a:gd name="connsiteX3" fmla="*/ 10477 w 72389"/>
                <a:gd name="connsiteY3" fmla="*/ 10478 h 72389"/>
                <a:gd name="connsiteX4" fmla="*/ 10477 w 72389"/>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10477" y="61912"/>
                  </a:moveTo>
                  <a:cubicBezTo>
                    <a:pt x="24448" y="75882"/>
                    <a:pt x="47942" y="75882"/>
                    <a:pt x="61912" y="61912"/>
                  </a:cubicBezTo>
                  <a:cubicBezTo>
                    <a:pt x="75883" y="47943"/>
                    <a:pt x="75883" y="24448"/>
                    <a:pt x="61912" y="10478"/>
                  </a:cubicBezTo>
                  <a:cubicBezTo>
                    <a:pt x="47942" y="-3493"/>
                    <a:pt x="24448" y="-3493"/>
                    <a:pt x="10477" y="10478"/>
                  </a:cubicBezTo>
                  <a:cubicBezTo>
                    <a:pt x="-3492" y="25082"/>
                    <a:pt x="-3492" y="47943"/>
                    <a:pt x="10477" y="61912"/>
                  </a:cubicBezTo>
                  <a:close/>
                </a:path>
              </a:pathLst>
            </a:custGeom>
            <a:grpFill/>
            <a:ln w="635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90D9187-D575-F7D7-72D5-21D40543DBBA}"/>
                </a:ext>
              </a:extLst>
            </p:cNvPr>
            <p:cNvSpPr/>
            <p:nvPr/>
          </p:nvSpPr>
          <p:spPr>
            <a:xfrm>
              <a:off x="1659889" y="2875914"/>
              <a:ext cx="8722994" cy="848994"/>
            </a:xfrm>
            <a:custGeom>
              <a:avLst/>
              <a:gdLst>
                <a:gd name="connsiteX0" fmla="*/ 4497705 w 8722994"/>
                <a:gd name="connsiteY0" fmla="*/ 848995 h 848994"/>
                <a:gd name="connsiteX1" fmla="*/ 4023360 w 8722994"/>
                <a:gd name="connsiteY1" fmla="*/ 848995 h 848994"/>
                <a:gd name="connsiteX2" fmla="*/ 3702050 w 8722994"/>
                <a:gd name="connsiteY2" fmla="*/ 527685 h 848994"/>
                <a:gd name="connsiteX3" fmla="*/ 2629535 w 8722994"/>
                <a:gd name="connsiteY3" fmla="*/ 527685 h 848994"/>
                <a:gd name="connsiteX4" fmla="*/ 2341245 w 8722994"/>
                <a:gd name="connsiteY4" fmla="*/ 815975 h 848994"/>
                <a:gd name="connsiteX5" fmla="*/ 1978660 w 8722994"/>
                <a:gd name="connsiteY5" fmla="*/ 815975 h 848994"/>
                <a:gd name="connsiteX6" fmla="*/ 1521460 w 8722994"/>
                <a:gd name="connsiteY6" fmla="*/ 358140 h 848994"/>
                <a:gd name="connsiteX7" fmla="*/ 638175 w 8722994"/>
                <a:gd name="connsiteY7" fmla="*/ 358140 h 848994"/>
                <a:gd name="connsiteX8" fmla="*/ 422910 w 8722994"/>
                <a:gd name="connsiteY8" fmla="*/ 143510 h 848994"/>
                <a:gd name="connsiteX9" fmla="*/ 0 w 8722994"/>
                <a:gd name="connsiteY9" fmla="*/ 143510 h 848994"/>
                <a:gd name="connsiteX10" fmla="*/ 0 w 8722994"/>
                <a:gd name="connsiteY10" fmla="*/ 124460 h 848994"/>
                <a:gd name="connsiteX11" fmla="*/ 431165 w 8722994"/>
                <a:gd name="connsiteY11" fmla="*/ 124460 h 848994"/>
                <a:gd name="connsiteX12" fmla="*/ 645795 w 8722994"/>
                <a:gd name="connsiteY12" fmla="*/ 339090 h 848994"/>
                <a:gd name="connsiteX13" fmla="*/ 1529080 w 8722994"/>
                <a:gd name="connsiteY13" fmla="*/ 339090 h 848994"/>
                <a:gd name="connsiteX14" fmla="*/ 1986915 w 8722994"/>
                <a:gd name="connsiteY14" fmla="*/ 796925 h 848994"/>
                <a:gd name="connsiteX15" fmla="*/ 2332990 w 8722994"/>
                <a:gd name="connsiteY15" fmla="*/ 796925 h 848994"/>
                <a:gd name="connsiteX16" fmla="*/ 2621280 w 8722994"/>
                <a:gd name="connsiteY16" fmla="*/ 508000 h 848994"/>
                <a:gd name="connsiteX17" fmla="*/ 3709670 w 8722994"/>
                <a:gd name="connsiteY17" fmla="*/ 508000 h 848994"/>
                <a:gd name="connsiteX18" fmla="*/ 4030980 w 8722994"/>
                <a:gd name="connsiteY18" fmla="*/ 829310 h 848994"/>
                <a:gd name="connsiteX19" fmla="*/ 4489450 w 8722994"/>
                <a:gd name="connsiteY19" fmla="*/ 829310 h 848994"/>
                <a:gd name="connsiteX20" fmla="*/ 4746625 w 8722994"/>
                <a:gd name="connsiteY20" fmla="*/ 572135 h 848994"/>
                <a:gd name="connsiteX21" fmla="*/ 5563870 w 8722994"/>
                <a:gd name="connsiteY21" fmla="*/ 572135 h 848994"/>
                <a:gd name="connsiteX22" fmla="*/ 5801360 w 8722994"/>
                <a:gd name="connsiteY22" fmla="*/ 809625 h 848994"/>
                <a:gd name="connsiteX23" fmla="*/ 6765925 w 8722994"/>
                <a:gd name="connsiteY23" fmla="*/ 809625 h 848994"/>
                <a:gd name="connsiteX24" fmla="*/ 7335520 w 8722994"/>
                <a:gd name="connsiteY24" fmla="*/ 240030 h 848994"/>
                <a:gd name="connsiteX25" fmla="*/ 8468995 w 8722994"/>
                <a:gd name="connsiteY25" fmla="*/ 240030 h 848994"/>
                <a:gd name="connsiteX26" fmla="*/ 8709025 w 8722994"/>
                <a:gd name="connsiteY26" fmla="*/ 0 h 848994"/>
                <a:gd name="connsiteX27" fmla="*/ 8722995 w 8722994"/>
                <a:gd name="connsiteY27" fmla="*/ 13335 h 848994"/>
                <a:gd name="connsiteX28" fmla="*/ 8477250 w 8722994"/>
                <a:gd name="connsiteY28" fmla="*/ 259715 h 848994"/>
                <a:gd name="connsiteX29" fmla="*/ 7343775 w 8722994"/>
                <a:gd name="connsiteY29" fmla="*/ 259715 h 848994"/>
                <a:gd name="connsiteX30" fmla="*/ 6773545 w 8722994"/>
                <a:gd name="connsiteY30" fmla="*/ 829310 h 848994"/>
                <a:gd name="connsiteX31" fmla="*/ 5793741 w 8722994"/>
                <a:gd name="connsiteY31" fmla="*/ 829310 h 848994"/>
                <a:gd name="connsiteX32" fmla="*/ 5556250 w 8722994"/>
                <a:gd name="connsiteY32" fmla="*/ 591820 h 848994"/>
                <a:gd name="connsiteX33" fmla="*/ 4754880 w 8722994"/>
                <a:gd name="connsiteY33" fmla="*/ 591820 h 84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722994" h="848994">
                  <a:moveTo>
                    <a:pt x="4497705" y="848995"/>
                  </a:moveTo>
                  <a:lnTo>
                    <a:pt x="4023360" y="848995"/>
                  </a:lnTo>
                  <a:lnTo>
                    <a:pt x="3702050" y="527685"/>
                  </a:lnTo>
                  <a:lnTo>
                    <a:pt x="2629535" y="527685"/>
                  </a:lnTo>
                  <a:lnTo>
                    <a:pt x="2341245" y="815975"/>
                  </a:lnTo>
                  <a:lnTo>
                    <a:pt x="1978660" y="815975"/>
                  </a:lnTo>
                  <a:lnTo>
                    <a:pt x="1521460" y="358140"/>
                  </a:lnTo>
                  <a:lnTo>
                    <a:pt x="638175" y="358140"/>
                  </a:lnTo>
                  <a:lnTo>
                    <a:pt x="422910" y="143510"/>
                  </a:lnTo>
                  <a:lnTo>
                    <a:pt x="0" y="143510"/>
                  </a:lnTo>
                  <a:lnTo>
                    <a:pt x="0" y="124460"/>
                  </a:lnTo>
                  <a:lnTo>
                    <a:pt x="431165" y="124460"/>
                  </a:lnTo>
                  <a:lnTo>
                    <a:pt x="645795" y="339090"/>
                  </a:lnTo>
                  <a:lnTo>
                    <a:pt x="1529080" y="339090"/>
                  </a:lnTo>
                  <a:lnTo>
                    <a:pt x="1986915" y="796925"/>
                  </a:lnTo>
                  <a:lnTo>
                    <a:pt x="2332990" y="796925"/>
                  </a:lnTo>
                  <a:lnTo>
                    <a:pt x="2621280" y="508000"/>
                  </a:lnTo>
                  <a:lnTo>
                    <a:pt x="3709670" y="508000"/>
                  </a:lnTo>
                  <a:lnTo>
                    <a:pt x="4030980" y="829310"/>
                  </a:lnTo>
                  <a:lnTo>
                    <a:pt x="4489450" y="829310"/>
                  </a:lnTo>
                  <a:lnTo>
                    <a:pt x="4746625" y="572135"/>
                  </a:lnTo>
                  <a:lnTo>
                    <a:pt x="5563870" y="572135"/>
                  </a:lnTo>
                  <a:lnTo>
                    <a:pt x="5801360" y="809625"/>
                  </a:lnTo>
                  <a:lnTo>
                    <a:pt x="6765925" y="809625"/>
                  </a:lnTo>
                  <a:lnTo>
                    <a:pt x="7335520" y="240030"/>
                  </a:lnTo>
                  <a:lnTo>
                    <a:pt x="8468995" y="240030"/>
                  </a:lnTo>
                  <a:lnTo>
                    <a:pt x="8709025" y="0"/>
                  </a:lnTo>
                  <a:lnTo>
                    <a:pt x="8722995" y="13335"/>
                  </a:lnTo>
                  <a:lnTo>
                    <a:pt x="8477250" y="259715"/>
                  </a:lnTo>
                  <a:lnTo>
                    <a:pt x="7343775" y="259715"/>
                  </a:lnTo>
                  <a:lnTo>
                    <a:pt x="6773545" y="829310"/>
                  </a:lnTo>
                  <a:lnTo>
                    <a:pt x="5793741" y="829310"/>
                  </a:lnTo>
                  <a:lnTo>
                    <a:pt x="5556250" y="591820"/>
                  </a:lnTo>
                  <a:lnTo>
                    <a:pt x="4754880" y="591820"/>
                  </a:lnTo>
                  <a:close/>
                </a:path>
              </a:pathLst>
            </a:custGeom>
            <a:grpFill/>
            <a:ln w="635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B6C54D8-7CD0-8C7E-9D83-1AAC085770B5}"/>
                </a:ext>
              </a:extLst>
            </p:cNvPr>
            <p:cNvSpPr/>
            <p:nvPr/>
          </p:nvSpPr>
          <p:spPr>
            <a:xfrm>
              <a:off x="1625600" y="2973704"/>
              <a:ext cx="72389" cy="72390"/>
            </a:xfrm>
            <a:custGeom>
              <a:avLst/>
              <a:gdLst>
                <a:gd name="connsiteX0" fmla="*/ 36195 w 72389"/>
                <a:gd name="connsiteY0" fmla="*/ 72390 h 72390"/>
                <a:gd name="connsiteX1" fmla="*/ 0 w 72389"/>
                <a:gd name="connsiteY1" fmla="*/ 36195 h 72390"/>
                <a:gd name="connsiteX2" fmla="*/ 36195 w 72389"/>
                <a:gd name="connsiteY2" fmla="*/ 0 h 72390"/>
                <a:gd name="connsiteX3" fmla="*/ 72390 w 72389"/>
                <a:gd name="connsiteY3" fmla="*/ 36195 h 72390"/>
                <a:gd name="connsiteX4" fmla="*/ 36195 w 72389"/>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36195" y="72390"/>
                  </a:moveTo>
                  <a:cubicBezTo>
                    <a:pt x="15875" y="72390"/>
                    <a:pt x="0" y="55880"/>
                    <a:pt x="0" y="36195"/>
                  </a:cubicBezTo>
                  <a:cubicBezTo>
                    <a:pt x="0" y="15875"/>
                    <a:pt x="16510" y="0"/>
                    <a:pt x="36195" y="0"/>
                  </a:cubicBezTo>
                  <a:cubicBezTo>
                    <a:pt x="55880"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71E3198-6EBF-FD7F-A2A8-6AA5FAC8A1D8}"/>
                </a:ext>
              </a:extLst>
            </p:cNvPr>
            <p:cNvSpPr/>
            <p:nvPr/>
          </p:nvSpPr>
          <p:spPr>
            <a:xfrm>
              <a:off x="10338752" y="2847657"/>
              <a:ext cx="72389" cy="72390"/>
            </a:xfrm>
            <a:custGeom>
              <a:avLst/>
              <a:gdLst>
                <a:gd name="connsiteX0" fmla="*/ 61913 w 72389"/>
                <a:gd name="connsiteY0" fmla="*/ 61913 h 72390"/>
                <a:gd name="connsiteX1" fmla="*/ 61913 w 72389"/>
                <a:gd name="connsiteY1" fmla="*/ 10478 h 72390"/>
                <a:gd name="connsiteX2" fmla="*/ 10478 w 72389"/>
                <a:gd name="connsiteY2" fmla="*/ 10478 h 72390"/>
                <a:gd name="connsiteX3" fmla="*/ 10478 w 72389"/>
                <a:gd name="connsiteY3" fmla="*/ 61913 h 72390"/>
                <a:gd name="connsiteX4" fmla="*/ 61913 w 72389"/>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61913" y="61913"/>
                  </a:moveTo>
                  <a:cubicBezTo>
                    <a:pt x="75882" y="47943"/>
                    <a:pt x="75882" y="24447"/>
                    <a:pt x="61913" y="10478"/>
                  </a:cubicBezTo>
                  <a:cubicBezTo>
                    <a:pt x="47942" y="-3493"/>
                    <a:pt x="24448" y="-3493"/>
                    <a:pt x="10478" y="10478"/>
                  </a:cubicBezTo>
                  <a:cubicBezTo>
                    <a:pt x="-3493" y="24447"/>
                    <a:pt x="-3493" y="47307"/>
                    <a:pt x="10478" y="61913"/>
                  </a:cubicBezTo>
                  <a:cubicBezTo>
                    <a:pt x="24448" y="75882"/>
                    <a:pt x="47307" y="75882"/>
                    <a:pt x="61913" y="61913"/>
                  </a:cubicBezTo>
                  <a:close/>
                </a:path>
              </a:pathLst>
            </a:custGeom>
            <a:grpFill/>
            <a:ln w="635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C878C2B-3CEA-F280-EB2C-B5F92F17BA52}"/>
                </a:ext>
              </a:extLst>
            </p:cNvPr>
            <p:cNvSpPr/>
            <p:nvPr/>
          </p:nvSpPr>
          <p:spPr>
            <a:xfrm>
              <a:off x="1682114" y="3163570"/>
              <a:ext cx="1908810" cy="652779"/>
            </a:xfrm>
            <a:custGeom>
              <a:avLst/>
              <a:gdLst>
                <a:gd name="connsiteX0" fmla="*/ 1894840 w 1908810"/>
                <a:gd name="connsiteY0" fmla="*/ 652780 h 652779"/>
                <a:gd name="connsiteX1" fmla="*/ 1513205 w 1908810"/>
                <a:gd name="connsiteY1" fmla="*/ 270510 h 652779"/>
                <a:gd name="connsiteX2" fmla="*/ 587375 w 1908810"/>
                <a:gd name="connsiteY2" fmla="*/ 270510 h 652779"/>
                <a:gd name="connsiteX3" fmla="*/ 335915 w 1908810"/>
                <a:gd name="connsiteY3" fmla="*/ 19050 h 652779"/>
                <a:gd name="connsiteX4" fmla="*/ 0 w 1908810"/>
                <a:gd name="connsiteY4" fmla="*/ 19050 h 652779"/>
                <a:gd name="connsiteX5" fmla="*/ 0 w 1908810"/>
                <a:gd name="connsiteY5" fmla="*/ 0 h 652779"/>
                <a:gd name="connsiteX6" fmla="*/ 344170 w 1908810"/>
                <a:gd name="connsiteY6" fmla="*/ 0 h 652779"/>
                <a:gd name="connsiteX7" fmla="*/ 595630 w 1908810"/>
                <a:gd name="connsiteY7" fmla="*/ 251460 h 652779"/>
                <a:gd name="connsiteX8" fmla="*/ 1520825 w 1908810"/>
                <a:gd name="connsiteY8" fmla="*/ 251460 h 652779"/>
                <a:gd name="connsiteX9" fmla="*/ 1908810 w 1908810"/>
                <a:gd name="connsiteY9" fmla="*/ 638810 h 65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8810" h="652779">
                  <a:moveTo>
                    <a:pt x="1894840" y="652780"/>
                  </a:moveTo>
                  <a:lnTo>
                    <a:pt x="1513205" y="270510"/>
                  </a:lnTo>
                  <a:lnTo>
                    <a:pt x="587375" y="270510"/>
                  </a:lnTo>
                  <a:lnTo>
                    <a:pt x="335915" y="19050"/>
                  </a:lnTo>
                  <a:lnTo>
                    <a:pt x="0" y="19050"/>
                  </a:lnTo>
                  <a:lnTo>
                    <a:pt x="0" y="0"/>
                  </a:lnTo>
                  <a:lnTo>
                    <a:pt x="344170" y="0"/>
                  </a:lnTo>
                  <a:lnTo>
                    <a:pt x="595630" y="251460"/>
                  </a:lnTo>
                  <a:lnTo>
                    <a:pt x="1520825" y="251460"/>
                  </a:lnTo>
                  <a:lnTo>
                    <a:pt x="1908810" y="638810"/>
                  </a:lnTo>
                  <a:close/>
                </a:path>
              </a:pathLst>
            </a:custGeom>
            <a:grpFill/>
            <a:ln w="635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17AA8E6-F25A-65E8-BAD5-68410029E718}"/>
                </a:ext>
              </a:extLst>
            </p:cNvPr>
            <p:cNvSpPr/>
            <p:nvPr/>
          </p:nvSpPr>
          <p:spPr>
            <a:xfrm>
              <a:off x="1647825" y="3136900"/>
              <a:ext cx="72389" cy="72389"/>
            </a:xfrm>
            <a:custGeom>
              <a:avLst/>
              <a:gdLst>
                <a:gd name="connsiteX0" fmla="*/ 36195 w 72389"/>
                <a:gd name="connsiteY0" fmla="*/ 72390 h 72389"/>
                <a:gd name="connsiteX1" fmla="*/ 0 w 72389"/>
                <a:gd name="connsiteY1" fmla="*/ 36195 h 72389"/>
                <a:gd name="connsiteX2" fmla="*/ 36195 w 72389"/>
                <a:gd name="connsiteY2" fmla="*/ 0 h 72389"/>
                <a:gd name="connsiteX3" fmla="*/ 72390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16510" y="72390"/>
                    <a:pt x="0" y="55880"/>
                    <a:pt x="0" y="36195"/>
                  </a:cubicBezTo>
                  <a:cubicBezTo>
                    <a:pt x="0" y="15875"/>
                    <a:pt x="16510" y="0"/>
                    <a:pt x="36195" y="0"/>
                  </a:cubicBezTo>
                  <a:cubicBezTo>
                    <a:pt x="56515" y="0"/>
                    <a:pt x="72390" y="16510"/>
                    <a:pt x="72390" y="36195"/>
                  </a:cubicBezTo>
                  <a:cubicBezTo>
                    <a:pt x="72390" y="56515"/>
                    <a:pt x="55880" y="72390"/>
                    <a:pt x="36195" y="72390"/>
                  </a:cubicBezTo>
                  <a:close/>
                </a:path>
              </a:pathLst>
            </a:custGeom>
            <a:grpFill/>
            <a:ln w="635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D172306-9F38-92A4-6E2E-A9F3C1407BDD}"/>
                </a:ext>
              </a:extLst>
            </p:cNvPr>
            <p:cNvSpPr/>
            <p:nvPr/>
          </p:nvSpPr>
          <p:spPr>
            <a:xfrm>
              <a:off x="3546316" y="3772217"/>
              <a:ext cx="72866" cy="72389"/>
            </a:xfrm>
            <a:custGeom>
              <a:avLst/>
              <a:gdLst>
                <a:gd name="connsiteX0" fmla="*/ 10954 w 72866"/>
                <a:gd name="connsiteY0" fmla="*/ 61912 h 72389"/>
                <a:gd name="connsiteX1" fmla="*/ 62389 w 72866"/>
                <a:gd name="connsiteY1" fmla="*/ 61912 h 72389"/>
                <a:gd name="connsiteX2" fmla="*/ 62389 w 72866"/>
                <a:gd name="connsiteY2" fmla="*/ 10478 h 72389"/>
                <a:gd name="connsiteX3" fmla="*/ 10954 w 72866"/>
                <a:gd name="connsiteY3" fmla="*/ 10478 h 72389"/>
                <a:gd name="connsiteX4" fmla="*/ 10954 w 72866"/>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 h="72389">
                  <a:moveTo>
                    <a:pt x="10954" y="61912"/>
                  </a:moveTo>
                  <a:cubicBezTo>
                    <a:pt x="24924" y="75882"/>
                    <a:pt x="47784" y="75882"/>
                    <a:pt x="62389" y="61912"/>
                  </a:cubicBezTo>
                  <a:cubicBezTo>
                    <a:pt x="76359" y="47942"/>
                    <a:pt x="76359" y="25082"/>
                    <a:pt x="62389" y="10478"/>
                  </a:cubicBezTo>
                  <a:cubicBezTo>
                    <a:pt x="48418" y="-3493"/>
                    <a:pt x="24924" y="-3493"/>
                    <a:pt x="10954" y="10478"/>
                  </a:cubicBezTo>
                  <a:cubicBezTo>
                    <a:pt x="-3651" y="24448"/>
                    <a:pt x="-3651" y="47307"/>
                    <a:pt x="10954" y="61912"/>
                  </a:cubicBezTo>
                  <a:close/>
                </a:path>
              </a:pathLst>
            </a:custGeom>
            <a:grpFill/>
            <a:ln w="635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D5CB904-8790-E998-255D-A33070F9B624}"/>
                </a:ext>
              </a:extLst>
            </p:cNvPr>
            <p:cNvSpPr/>
            <p:nvPr/>
          </p:nvSpPr>
          <p:spPr>
            <a:xfrm>
              <a:off x="3462654" y="3192779"/>
              <a:ext cx="3832225" cy="347345"/>
            </a:xfrm>
            <a:custGeom>
              <a:avLst/>
              <a:gdLst>
                <a:gd name="connsiteX0" fmla="*/ 2618740 w 3832225"/>
                <a:gd name="connsiteY0" fmla="*/ 347345 h 347345"/>
                <a:gd name="connsiteX1" fmla="*/ 2189480 w 3832225"/>
                <a:gd name="connsiteY1" fmla="*/ 347345 h 347345"/>
                <a:gd name="connsiteX2" fmla="*/ 1861820 w 3832225"/>
                <a:gd name="connsiteY2" fmla="*/ 19685 h 347345"/>
                <a:gd name="connsiteX3" fmla="*/ 796925 w 3832225"/>
                <a:gd name="connsiteY3" fmla="*/ 19685 h 347345"/>
                <a:gd name="connsiteX4" fmla="*/ 510540 w 3832225"/>
                <a:gd name="connsiteY4" fmla="*/ 305435 h 347345"/>
                <a:gd name="connsiteX5" fmla="*/ 273050 w 3832225"/>
                <a:gd name="connsiteY5" fmla="*/ 305435 h 347345"/>
                <a:gd name="connsiteX6" fmla="*/ 0 w 3832225"/>
                <a:gd name="connsiteY6" fmla="*/ 33020 h 347345"/>
                <a:gd name="connsiteX7" fmla="*/ 13970 w 3832225"/>
                <a:gd name="connsiteY7" fmla="*/ 19050 h 347345"/>
                <a:gd name="connsiteX8" fmla="*/ 280670 w 3832225"/>
                <a:gd name="connsiteY8" fmla="*/ 286385 h 347345"/>
                <a:gd name="connsiteX9" fmla="*/ 502920 w 3832225"/>
                <a:gd name="connsiteY9" fmla="*/ 286385 h 347345"/>
                <a:gd name="connsiteX10" fmla="*/ 789305 w 3832225"/>
                <a:gd name="connsiteY10" fmla="*/ 0 h 347345"/>
                <a:gd name="connsiteX11" fmla="*/ 1869440 w 3832225"/>
                <a:gd name="connsiteY11" fmla="*/ 0 h 347345"/>
                <a:gd name="connsiteX12" fmla="*/ 2197100 w 3832225"/>
                <a:gd name="connsiteY12" fmla="*/ 327660 h 347345"/>
                <a:gd name="connsiteX13" fmla="*/ 2610485 w 3832225"/>
                <a:gd name="connsiteY13" fmla="*/ 327660 h 347345"/>
                <a:gd name="connsiteX14" fmla="*/ 2928620 w 3832225"/>
                <a:gd name="connsiteY14" fmla="*/ 10160 h 347345"/>
                <a:gd name="connsiteX15" fmla="*/ 3832226 w 3832225"/>
                <a:gd name="connsiteY15" fmla="*/ 10160 h 347345"/>
                <a:gd name="connsiteX16" fmla="*/ 3832226 w 3832225"/>
                <a:gd name="connsiteY16" fmla="*/ 29210 h 347345"/>
                <a:gd name="connsiteX17" fmla="*/ 2936240 w 3832225"/>
                <a:gd name="connsiteY17" fmla="*/ 29210 h 34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2225" h="347345">
                  <a:moveTo>
                    <a:pt x="2618740" y="347345"/>
                  </a:moveTo>
                  <a:lnTo>
                    <a:pt x="2189480" y="347345"/>
                  </a:lnTo>
                  <a:lnTo>
                    <a:pt x="1861820" y="19685"/>
                  </a:lnTo>
                  <a:lnTo>
                    <a:pt x="796925" y="19685"/>
                  </a:lnTo>
                  <a:lnTo>
                    <a:pt x="510540" y="305435"/>
                  </a:lnTo>
                  <a:lnTo>
                    <a:pt x="273050" y="305435"/>
                  </a:lnTo>
                  <a:lnTo>
                    <a:pt x="0" y="33020"/>
                  </a:lnTo>
                  <a:lnTo>
                    <a:pt x="13970" y="19050"/>
                  </a:lnTo>
                  <a:lnTo>
                    <a:pt x="280670" y="286385"/>
                  </a:lnTo>
                  <a:lnTo>
                    <a:pt x="502920" y="286385"/>
                  </a:lnTo>
                  <a:lnTo>
                    <a:pt x="789305" y="0"/>
                  </a:lnTo>
                  <a:lnTo>
                    <a:pt x="1869440" y="0"/>
                  </a:lnTo>
                  <a:lnTo>
                    <a:pt x="2197100" y="327660"/>
                  </a:lnTo>
                  <a:lnTo>
                    <a:pt x="2610485" y="327660"/>
                  </a:lnTo>
                  <a:lnTo>
                    <a:pt x="2928620" y="10160"/>
                  </a:lnTo>
                  <a:lnTo>
                    <a:pt x="3832226" y="10160"/>
                  </a:lnTo>
                  <a:lnTo>
                    <a:pt x="3832226" y="29210"/>
                  </a:lnTo>
                  <a:lnTo>
                    <a:pt x="2936240" y="29210"/>
                  </a:lnTo>
                  <a:close/>
                </a:path>
              </a:pathLst>
            </a:custGeom>
            <a:grpFill/>
            <a:ln w="635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FC90FEA-7F46-942D-F4A6-0FB94505D063}"/>
                </a:ext>
              </a:extLst>
            </p:cNvPr>
            <p:cNvSpPr/>
            <p:nvPr/>
          </p:nvSpPr>
          <p:spPr>
            <a:xfrm>
              <a:off x="3434397" y="3184207"/>
              <a:ext cx="72389" cy="72390"/>
            </a:xfrm>
            <a:custGeom>
              <a:avLst/>
              <a:gdLst>
                <a:gd name="connsiteX0" fmla="*/ 10478 w 72389"/>
                <a:gd name="connsiteY0" fmla="*/ 61913 h 72390"/>
                <a:gd name="connsiteX1" fmla="*/ 10478 w 72389"/>
                <a:gd name="connsiteY1" fmla="*/ 10478 h 72390"/>
                <a:gd name="connsiteX2" fmla="*/ 61912 w 72389"/>
                <a:gd name="connsiteY2" fmla="*/ 10478 h 72390"/>
                <a:gd name="connsiteX3" fmla="*/ 61912 w 72389"/>
                <a:gd name="connsiteY3" fmla="*/ 61913 h 72390"/>
                <a:gd name="connsiteX4" fmla="*/ 10478 w 72389"/>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10478" y="61913"/>
                  </a:moveTo>
                  <a:cubicBezTo>
                    <a:pt x="-3493" y="47943"/>
                    <a:pt x="-3493" y="24447"/>
                    <a:pt x="10478" y="10478"/>
                  </a:cubicBezTo>
                  <a:cubicBezTo>
                    <a:pt x="24448" y="-3493"/>
                    <a:pt x="47943" y="-3493"/>
                    <a:pt x="61912" y="10478"/>
                  </a:cubicBezTo>
                  <a:cubicBezTo>
                    <a:pt x="75882" y="24447"/>
                    <a:pt x="75882" y="47307"/>
                    <a:pt x="61912" y="61913"/>
                  </a:cubicBezTo>
                  <a:cubicBezTo>
                    <a:pt x="47943" y="75883"/>
                    <a:pt x="25082" y="75883"/>
                    <a:pt x="10478" y="61913"/>
                  </a:cubicBezTo>
                  <a:close/>
                </a:path>
              </a:pathLst>
            </a:custGeom>
            <a:grpFill/>
            <a:ln w="635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FF12FCD-A8A7-39D7-42E9-867F1AE65B5F}"/>
                </a:ext>
              </a:extLst>
            </p:cNvPr>
            <p:cNvSpPr/>
            <p:nvPr/>
          </p:nvSpPr>
          <p:spPr>
            <a:xfrm>
              <a:off x="7256780" y="3176270"/>
              <a:ext cx="72389" cy="72389"/>
            </a:xfrm>
            <a:custGeom>
              <a:avLst/>
              <a:gdLst>
                <a:gd name="connsiteX0" fmla="*/ 36195 w 72389"/>
                <a:gd name="connsiteY0" fmla="*/ 72390 h 72389"/>
                <a:gd name="connsiteX1" fmla="*/ 72389 w 72389"/>
                <a:gd name="connsiteY1" fmla="*/ 36195 h 72389"/>
                <a:gd name="connsiteX2" fmla="*/ 36195 w 72389"/>
                <a:gd name="connsiteY2" fmla="*/ 0 h 72389"/>
                <a:gd name="connsiteX3" fmla="*/ 0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56514" y="72390"/>
                    <a:pt x="72389" y="55880"/>
                    <a:pt x="72389" y="36195"/>
                  </a:cubicBezTo>
                  <a:cubicBezTo>
                    <a:pt x="72389" y="15875"/>
                    <a:pt x="55880" y="0"/>
                    <a:pt x="36195" y="0"/>
                  </a:cubicBezTo>
                  <a:cubicBezTo>
                    <a:pt x="16510" y="0"/>
                    <a:pt x="0" y="16510"/>
                    <a:pt x="0" y="36195"/>
                  </a:cubicBezTo>
                  <a:cubicBezTo>
                    <a:pt x="0" y="56515"/>
                    <a:pt x="15875" y="72390"/>
                    <a:pt x="36195" y="72390"/>
                  </a:cubicBezTo>
                  <a:close/>
                </a:path>
              </a:pathLst>
            </a:custGeom>
            <a:grpFill/>
            <a:ln w="635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CEE34BD-82BD-0795-ED91-9F409BB24622}"/>
                </a:ext>
              </a:extLst>
            </p:cNvPr>
            <p:cNvSpPr/>
            <p:nvPr/>
          </p:nvSpPr>
          <p:spPr>
            <a:xfrm>
              <a:off x="3779520" y="2981325"/>
              <a:ext cx="989964" cy="212089"/>
            </a:xfrm>
            <a:custGeom>
              <a:avLst/>
              <a:gdLst>
                <a:gd name="connsiteX0" fmla="*/ 258445 w 989964"/>
                <a:gd name="connsiteY0" fmla="*/ 212090 h 212089"/>
                <a:gd name="connsiteX1" fmla="*/ 0 w 989964"/>
                <a:gd name="connsiteY1" fmla="*/ 212090 h 212089"/>
                <a:gd name="connsiteX2" fmla="*/ 0 w 989964"/>
                <a:gd name="connsiteY2" fmla="*/ 193040 h 212089"/>
                <a:gd name="connsiteX3" fmla="*/ 250190 w 989964"/>
                <a:gd name="connsiteY3" fmla="*/ 193040 h 212089"/>
                <a:gd name="connsiteX4" fmla="*/ 442595 w 989964"/>
                <a:gd name="connsiteY4" fmla="*/ 0 h 212089"/>
                <a:gd name="connsiteX5" fmla="*/ 989965 w 989964"/>
                <a:gd name="connsiteY5" fmla="*/ 0 h 212089"/>
                <a:gd name="connsiteX6" fmla="*/ 989965 w 989964"/>
                <a:gd name="connsiteY6" fmla="*/ 19685 h 212089"/>
                <a:gd name="connsiteX7" fmla="*/ 450850 w 989964"/>
                <a:gd name="connsiteY7" fmla="*/ 19685 h 21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964" h="212089">
                  <a:moveTo>
                    <a:pt x="258445" y="212090"/>
                  </a:moveTo>
                  <a:lnTo>
                    <a:pt x="0" y="212090"/>
                  </a:lnTo>
                  <a:lnTo>
                    <a:pt x="0" y="193040"/>
                  </a:lnTo>
                  <a:lnTo>
                    <a:pt x="250190" y="193040"/>
                  </a:lnTo>
                  <a:lnTo>
                    <a:pt x="442595" y="0"/>
                  </a:lnTo>
                  <a:lnTo>
                    <a:pt x="989965" y="0"/>
                  </a:lnTo>
                  <a:lnTo>
                    <a:pt x="989965" y="19685"/>
                  </a:lnTo>
                  <a:lnTo>
                    <a:pt x="450850" y="19685"/>
                  </a:lnTo>
                  <a:close/>
                </a:path>
              </a:pathLst>
            </a:custGeom>
            <a:grpFill/>
            <a:ln w="635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6AD7339-5170-D325-964E-C72FD8F1B195}"/>
                </a:ext>
              </a:extLst>
            </p:cNvPr>
            <p:cNvSpPr/>
            <p:nvPr/>
          </p:nvSpPr>
          <p:spPr>
            <a:xfrm>
              <a:off x="3744595" y="3147695"/>
              <a:ext cx="72407" cy="72389"/>
            </a:xfrm>
            <a:custGeom>
              <a:avLst/>
              <a:gdLst>
                <a:gd name="connsiteX0" fmla="*/ 36195 w 72407"/>
                <a:gd name="connsiteY0" fmla="*/ 72390 h 72389"/>
                <a:gd name="connsiteX1" fmla="*/ 0 w 72407"/>
                <a:gd name="connsiteY1" fmla="*/ 36195 h 72389"/>
                <a:gd name="connsiteX2" fmla="*/ 36195 w 72407"/>
                <a:gd name="connsiteY2" fmla="*/ 0 h 72389"/>
                <a:gd name="connsiteX3" fmla="*/ 72390 w 72407"/>
                <a:gd name="connsiteY3" fmla="*/ 36195 h 72389"/>
                <a:gd name="connsiteX4" fmla="*/ 36195 w 72407"/>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7" h="72389">
                  <a:moveTo>
                    <a:pt x="36195" y="72390"/>
                  </a:moveTo>
                  <a:cubicBezTo>
                    <a:pt x="15875" y="72390"/>
                    <a:pt x="0" y="55880"/>
                    <a:pt x="0" y="36195"/>
                  </a:cubicBezTo>
                  <a:cubicBezTo>
                    <a:pt x="0" y="15875"/>
                    <a:pt x="16510" y="0"/>
                    <a:pt x="36195" y="0"/>
                  </a:cubicBezTo>
                  <a:cubicBezTo>
                    <a:pt x="55880" y="0"/>
                    <a:pt x="72390" y="16510"/>
                    <a:pt x="72390" y="36195"/>
                  </a:cubicBezTo>
                  <a:cubicBezTo>
                    <a:pt x="73025" y="55880"/>
                    <a:pt x="56515" y="72390"/>
                    <a:pt x="36195" y="72390"/>
                  </a:cubicBezTo>
                  <a:close/>
                </a:path>
              </a:pathLst>
            </a:custGeom>
            <a:grpFill/>
            <a:ln w="635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104E328-0565-2C90-4274-F49C08BD18E4}"/>
                </a:ext>
              </a:extLst>
            </p:cNvPr>
            <p:cNvSpPr/>
            <p:nvPr/>
          </p:nvSpPr>
          <p:spPr>
            <a:xfrm>
              <a:off x="4731384" y="2955289"/>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6515" y="72390"/>
                    <a:pt x="72390" y="55880"/>
                    <a:pt x="72390" y="36195"/>
                  </a:cubicBezTo>
                  <a:cubicBezTo>
                    <a:pt x="72390" y="15875"/>
                    <a:pt x="56515"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1A22FB7-A7AA-B03B-DDCD-B9AE1303F654}"/>
                </a:ext>
              </a:extLst>
            </p:cNvPr>
            <p:cNvSpPr/>
            <p:nvPr/>
          </p:nvSpPr>
          <p:spPr>
            <a:xfrm>
              <a:off x="5838190" y="1579880"/>
              <a:ext cx="5415915" cy="1725294"/>
            </a:xfrm>
            <a:custGeom>
              <a:avLst/>
              <a:gdLst>
                <a:gd name="connsiteX0" fmla="*/ 13335 w 5415915"/>
                <a:gd name="connsiteY0" fmla="*/ 1725295 h 1725294"/>
                <a:gd name="connsiteX1" fmla="*/ 0 w 5415915"/>
                <a:gd name="connsiteY1" fmla="*/ 1711960 h 1725294"/>
                <a:gd name="connsiteX2" fmla="*/ 523875 w 5415915"/>
                <a:gd name="connsiteY2" fmla="*/ 1187450 h 1725294"/>
                <a:gd name="connsiteX3" fmla="*/ 2160905 w 5415915"/>
                <a:gd name="connsiteY3" fmla="*/ 1187450 h 1725294"/>
                <a:gd name="connsiteX4" fmla="*/ 2621280 w 5415915"/>
                <a:gd name="connsiteY4" fmla="*/ 727710 h 1725294"/>
                <a:gd name="connsiteX5" fmla="*/ 3552190 w 5415915"/>
                <a:gd name="connsiteY5" fmla="*/ 727710 h 1725294"/>
                <a:gd name="connsiteX6" fmla="*/ 3926840 w 5415915"/>
                <a:gd name="connsiteY6" fmla="*/ 353060 h 1725294"/>
                <a:gd name="connsiteX7" fmla="*/ 4408170 w 5415915"/>
                <a:gd name="connsiteY7" fmla="*/ 353060 h 1725294"/>
                <a:gd name="connsiteX8" fmla="*/ 4761230 w 5415915"/>
                <a:gd name="connsiteY8" fmla="*/ 0 h 1725294"/>
                <a:gd name="connsiteX9" fmla="*/ 5415915 w 5415915"/>
                <a:gd name="connsiteY9" fmla="*/ 0 h 1725294"/>
                <a:gd name="connsiteX10" fmla="*/ 5415915 w 5415915"/>
                <a:gd name="connsiteY10" fmla="*/ 19050 h 1725294"/>
                <a:gd name="connsiteX11" fmla="*/ 4769485 w 5415915"/>
                <a:gd name="connsiteY11" fmla="*/ 19050 h 1725294"/>
                <a:gd name="connsiteX12" fmla="*/ 4416425 w 5415915"/>
                <a:gd name="connsiteY12" fmla="*/ 372110 h 1725294"/>
                <a:gd name="connsiteX13" fmla="*/ 3934460 w 5415915"/>
                <a:gd name="connsiteY13" fmla="*/ 372110 h 1725294"/>
                <a:gd name="connsiteX14" fmla="*/ 3560445 w 5415915"/>
                <a:gd name="connsiteY14" fmla="*/ 746760 h 1725294"/>
                <a:gd name="connsiteX15" fmla="*/ 2629535 w 5415915"/>
                <a:gd name="connsiteY15" fmla="*/ 746760 h 1725294"/>
                <a:gd name="connsiteX16" fmla="*/ 2169160 w 5415915"/>
                <a:gd name="connsiteY16" fmla="*/ 1207135 h 1725294"/>
                <a:gd name="connsiteX17" fmla="*/ 532130 w 5415915"/>
                <a:gd name="connsiteY17" fmla="*/ 1207135 h 172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15915" h="1725294">
                  <a:moveTo>
                    <a:pt x="13335" y="1725295"/>
                  </a:moveTo>
                  <a:lnTo>
                    <a:pt x="0" y="1711960"/>
                  </a:lnTo>
                  <a:lnTo>
                    <a:pt x="523875" y="1187450"/>
                  </a:lnTo>
                  <a:lnTo>
                    <a:pt x="2160905" y="1187450"/>
                  </a:lnTo>
                  <a:lnTo>
                    <a:pt x="2621280" y="727710"/>
                  </a:lnTo>
                  <a:lnTo>
                    <a:pt x="3552190" y="727710"/>
                  </a:lnTo>
                  <a:lnTo>
                    <a:pt x="3926840" y="353060"/>
                  </a:lnTo>
                  <a:lnTo>
                    <a:pt x="4408170" y="353060"/>
                  </a:lnTo>
                  <a:lnTo>
                    <a:pt x="4761230" y="0"/>
                  </a:lnTo>
                  <a:lnTo>
                    <a:pt x="5415915" y="0"/>
                  </a:lnTo>
                  <a:lnTo>
                    <a:pt x="5415915" y="19050"/>
                  </a:lnTo>
                  <a:lnTo>
                    <a:pt x="4769485" y="19050"/>
                  </a:lnTo>
                  <a:lnTo>
                    <a:pt x="4416425" y="372110"/>
                  </a:lnTo>
                  <a:lnTo>
                    <a:pt x="3934460" y="372110"/>
                  </a:lnTo>
                  <a:lnTo>
                    <a:pt x="3560445" y="746760"/>
                  </a:lnTo>
                  <a:lnTo>
                    <a:pt x="2629535" y="746760"/>
                  </a:lnTo>
                  <a:lnTo>
                    <a:pt x="2169160" y="1207135"/>
                  </a:lnTo>
                  <a:lnTo>
                    <a:pt x="532130" y="1207135"/>
                  </a:lnTo>
                  <a:close/>
                </a:path>
              </a:pathLst>
            </a:custGeom>
            <a:grpFill/>
            <a:ln w="635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04D55EF-9D71-3978-8B65-A6BED3674F14}"/>
                </a:ext>
              </a:extLst>
            </p:cNvPr>
            <p:cNvSpPr/>
            <p:nvPr/>
          </p:nvSpPr>
          <p:spPr>
            <a:xfrm>
              <a:off x="5809932" y="3261042"/>
              <a:ext cx="72390" cy="72389"/>
            </a:xfrm>
            <a:custGeom>
              <a:avLst/>
              <a:gdLst>
                <a:gd name="connsiteX0" fmla="*/ 61913 w 72390"/>
                <a:gd name="connsiteY0" fmla="*/ 61912 h 72389"/>
                <a:gd name="connsiteX1" fmla="*/ 10477 w 72390"/>
                <a:gd name="connsiteY1" fmla="*/ 61912 h 72389"/>
                <a:gd name="connsiteX2" fmla="*/ 10477 w 72390"/>
                <a:gd name="connsiteY2" fmla="*/ 10478 h 72389"/>
                <a:gd name="connsiteX3" fmla="*/ 61913 w 72390"/>
                <a:gd name="connsiteY3" fmla="*/ 10478 h 72389"/>
                <a:gd name="connsiteX4" fmla="*/ 61913 w 72390"/>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61913" y="61912"/>
                  </a:moveTo>
                  <a:cubicBezTo>
                    <a:pt x="47942" y="75882"/>
                    <a:pt x="24447" y="75882"/>
                    <a:pt x="10477" y="61912"/>
                  </a:cubicBezTo>
                  <a:cubicBezTo>
                    <a:pt x="-3492" y="47942"/>
                    <a:pt x="-3492" y="25082"/>
                    <a:pt x="10477" y="10478"/>
                  </a:cubicBezTo>
                  <a:cubicBezTo>
                    <a:pt x="24447" y="-3493"/>
                    <a:pt x="47308" y="-3493"/>
                    <a:pt x="61913" y="10478"/>
                  </a:cubicBezTo>
                  <a:cubicBezTo>
                    <a:pt x="75883" y="24448"/>
                    <a:pt x="75883" y="47942"/>
                    <a:pt x="61913" y="61912"/>
                  </a:cubicBezTo>
                  <a:close/>
                </a:path>
              </a:pathLst>
            </a:custGeom>
            <a:grpFill/>
            <a:ln w="635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6BA7845-2E4F-E5BD-A832-101A927D7431}"/>
                </a:ext>
              </a:extLst>
            </p:cNvPr>
            <p:cNvSpPr/>
            <p:nvPr/>
          </p:nvSpPr>
          <p:spPr>
            <a:xfrm>
              <a:off x="11215987" y="1553210"/>
              <a:ext cx="72407" cy="72389"/>
            </a:xfrm>
            <a:custGeom>
              <a:avLst/>
              <a:gdLst>
                <a:gd name="connsiteX0" fmla="*/ 36212 w 72407"/>
                <a:gd name="connsiteY0" fmla="*/ 72390 h 72389"/>
                <a:gd name="connsiteX1" fmla="*/ 72407 w 72407"/>
                <a:gd name="connsiteY1" fmla="*/ 36195 h 72389"/>
                <a:gd name="connsiteX2" fmla="*/ 36212 w 72407"/>
                <a:gd name="connsiteY2" fmla="*/ 0 h 72389"/>
                <a:gd name="connsiteX3" fmla="*/ 18 w 72407"/>
                <a:gd name="connsiteY3" fmla="*/ 36195 h 72389"/>
                <a:gd name="connsiteX4" fmla="*/ 36212 w 72407"/>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7" h="72389">
                  <a:moveTo>
                    <a:pt x="36212" y="72390"/>
                  </a:moveTo>
                  <a:cubicBezTo>
                    <a:pt x="55897" y="72390"/>
                    <a:pt x="72407" y="55880"/>
                    <a:pt x="72407" y="36195"/>
                  </a:cubicBezTo>
                  <a:cubicBezTo>
                    <a:pt x="72407" y="15875"/>
                    <a:pt x="55897" y="0"/>
                    <a:pt x="36212" y="0"/>
                  </a:cubicBezTo>
                  <a:cubicBezTo>
                    <a:pt x="15893" y="0"/>
                    <a:pt x="18" y="16510"/>
                    <a:pt x="18" y="36195"/>
                  </a:cubicBezTo>
                  <a:cubicBezTo>
                    <a:pt x="-618" y="56515"/>
                    <a:pt x="15893" y="72390"/>
                    <a:pt x="36212" y="72390"/>
                  </a:cubicBezTo>
                  <a:close/>
                </a:path>
              </a:pathLst>
            </a:custGeom>
            <a:grpFill/>
            <a:ln w="635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7B6889C-8201-D5D9-6997-CD7DE58C1AD1}"/>
                </a:ext>
              </a:extLst>
            </p:cNvPr>
            <p:cNvSpPr/>
            <p:nvPr/>
          </p:nvSpPr>
          <p:spPr>
            <a:xfrm>
              <a:off x="6052184" y="2760979"/>
              <a:ext cx="3607434" cy="608329"/>
            </a:xfrm>
            <a:custGeom>
              <a:avLst/>
              <a:gdLst>
                <a:gd name="connsiteX0" fmla="*/ 13335 w 3607434"/>
                <a:gd name="connsiteY0" fmla="*/ 608330 h 608329"/>
                <a:gd name="connsiteX1" fmla="*/ 0 w 3607434"/>
                <a:gd name="connsiteY1" fmla="*/ 594995 h 608329"/>
                <a:gd name="connsiteX2" fmla="*/ 465455 w 3607434"/>
                <a:gd name="connsiteY2" fmla="*/ 129540 h 608329"/>
                <a:gd name="connsiteX3" fmla="*/ 1366521 w 3607434"/>
                <a:gd name="connsiteY3" fmla="*/ 129540 h 608329"/>
                <a:gd name="connsiteX4" fmla="*/ 1637030 w 3607434"/>
                <a:gd name="connsiteY4" fmla="*/ 400050 h 608329"/>
                <a:gd name="connsiteX5" fmla="*/ 2160905 w 3607434"/>
                <a:gd name="connsiteY5" fmla="*/ 400050 h 608329"/>
                <a:gd name="connsiteX6" fmla="*/ 2560955 w 3607434"/>
                <a:gd name="connsiteY6" fmla="*/ 0 h 608329"/>
                <a:gd name="connsiteX7" fmla="*/ 3607435 w 3607434"/>
                <a:gd name="connsiteY7" fmla="*/ 0 h 608329"/>
                <a:gd name="connsiteX8" fmla="*/ 3607435 w 3607434"/>
                <a:gd name="connsiteY8" fmla="*/ 19050 h 608329"/>
                <a:gd name="connsiteX9" fmla="*/ 2569210 w 3607434"/>
                <a:gd name="connsiteY9" fmla="*/ 19050 h 608329"/>
                <a:gd name="connsiteX10" fmla="*/ 2169160 w 3607434"/>
                <a:gd name="connsiteY10" fmla="*/ 419100 h 608329"/>
                <a:gd name="connsiteX11" fmla="*/ 1628775 w 3607434"/>
                <a:gd name="connsiteY11" fmla="*/ 419100 h 608329"/>
                <a:gd name="connsiteX12" fmla="*/ 1358900 w 3607434"/>
                <a:gd name="connsiteY12" fmla="*/ 149225 h 608329"/>
                <a:gd name="connsiteX13" fmla="*/ 473075 w 3607434"/>
                <a:gd name="connsiteY13" fmla="*/ 149225 h 60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7434" h="608329">
                  <a:moveTo>
                    <a:pt x="13335" y="608330"/>
                  </a:moveTo>
                  <a:lnTo>
                    <a:pt x="0" y="594995"/>
                  </a:lnTo>
                  <a:lnTo>
                    <a:pt x="465455" y="129540"/>
                  </a:lnTo>
                  <a:lnTo>
                    <a:pt x="1366521" y="129540"/>
                  </a:lnTo>
                  <a:lnTo>
                    <a:pt x="1637030" y="400050"/>
                  </a:lnTo>
                  <a:lnTo>
                    <a:pt x="2160905" y="400050"/>
                  </a:lnTo>
                  <a:lnTo>
                    <a:pt x="2560955" y="0"/>
                  </a:lnTo>
                  <a:lnTo>
                    <a:pt x="3607435" y="0"/>
                  </a:lnTo>
                  <a:lnTo>
                    <a:pt x="3607435" y="19050"/>
                  </a:lnTo>
                  <a:lnTo>
                    <a:pt x="2569210" y="19050"/>
                  </a:lnTo>
                  <a:lnTo>
                    <a:pt x="2169160" y="419100"/>
                  </a:lnTo>
                  <a:lnTo>
                    <a:pt x="1628775" y="419100"/>
                  </a:lnTo>
                  <a:lnTo>
                    <a:pt x="1358900" y="149225"/>
                  </a:lnTo>
                  <a:lnTo>
                    <a:pt x="473075" y="149225"/>
                  </a:lnTo>
                  <a:close/>
                </a:path>
              </a:pathLst>
            </a:custGeom>
            <a:grpFill/>
            <a:ln w="635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A71681F-455F-929E-6368-C336AA5CFC80}"/>
                </a:ext>
              </a:extLst>
            </p:cNvPr>
            <p:cNvSpPr/>
            <p:nvPr/>
          </p:nvSpPr>
          <p:spPr>
            <a:xfrm>
              <a:off x="6023927" y="3325177"/>
              <a:ext cx="72390" cy="72390"/>
            </a:xfrm>
            <a:custGeom>
              <a:avLst/>
              <a:gdLst>
                <a:gd name="connsiteX0" fmla="*/ 61913 w 72390"/>
                <a:gd name="connsiteY0" fmla="*/ 61913 h 72390"/>
                <a:gd name="connsiteX1" fmla="*/ 10478 w 72390"/>
                <a:gd name="connsiteY1" fmla="*/ 61913 h 72390"/>
                <a:gd name="connsiteX2" fmla="*/ 10478 w 72390"/>
                <a:gd name="connsiteY2" fmla="*/ 10478 h 72390"/>
                <a:gd name="connsiteX3" fmla="*/ 61913 w 72390"/>
                <a:gd name="connsiteY3" fmla="*/ 10478 h 72390"/>
                <a:gd name="connsiteX4" fmla="*/ 61913 w 72390"/>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61913" y="61913"/>
                  </a:moveTo>
                  <a:cubicBezTo>
                    <a:pt x="47943" y="75882"/>
                    <a:pt x="24448" y="75882"/>
                    <a:pt x="10478" y="61913"/>
                  </a:cubicBezTo>
                  <a:cubicBezTo>
                    <a:pt x="-3493" y="47943"/>
                    <a:pt x="-3493" y="25082"/>
                    <a:pt x="10478" y="10478"/>
                  </a:cubicBezTo>
                  <a:cubicBezTo>
                    <a:pt x="24448" y="-3493"/>
                    <a:pt x="47943" y="-3493"/>
                    <a:pt x="61913" y="10478"/>
                  </a:cubicBezTo>
                  <a:cubicBezTo>
                    <a:pt x="75882" y="25082"/>
                    <a:pt x="75882" y="47943"/>
                    <a:pt x="61913" y="61913"/>
                  </a:cubicBezTo>
                  <a:close/>
                </a:path>
              </a:pathLst>
            </a:custGeom>
            <a:grpFill/>
            <a:ln w="635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57A5BE2-D413-0654-4347-F2097805888C}"/>
                </a:ext>
              </a:extLst>
            </p:cNvPr>
            <p:cNvSpPr/>
            <p:nvPr/>
          </p:nvSpPr>
          <p:spPr>
            <a:xfrm>
              <a:off x="9621519" y="2734310"/>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5880" y="72390"/>
                    <a:pt x="72390" y="55880"/>
                    <a:pt x="72390" y="36195"/>
                  </a:cubicBezTo>
                  <a:cubicBezTo>
                    <a:pt x="72390" y="15875"/>
                    <a:pt x="55880" y="0"/>
                    <a:pt x="36195" y="0"/>
                  </a:cubicBezTo>
                  <a:cubicBezTo>
                    <a:pt x="15875" y="0"/>
                    <a:pt x="0" y="16510"/>
                    <a:pt x="0" y="36195"/>
                  </a:cubicBezTo>
                  <a:cubicBezTo>
                    <a:pt x="0" y="56515"/>
                    <a:pt x="15875" y="72390"/>
                    <a:pt x="36195" y="72390"/>
                  </a:cubicBezTo>
                  <a:close/>
                </a:path>
              </a:pathLst>
            </a:custGeom>
            <a:grpFill/>
            <a:ln w="635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08C097D-729F-0F7B-FB51-9FE2401ABE9D}"/>
                </a:ext>
              </a:extLst>
            </p:cNvPr>
            <p:cNvSpPr/>
            <p:nvPr/>
          </p:nvSpPr>
          <p:spPr>
            <a:xfrm>
              <a:off x="7770494" y="2016125"/>
              <a:ext cx="2946400" cy="984885"/>
            </a:xfrm>
            <a:custGeom>
              <a:avLst/>
              <a:gdLst>
                <a:gd name="connsiteX0" fmla="*/ 311786 w 2946400"/>
                <a:gd name="connsiteY0" fmla="*/ 984885 h 984885"/>
                <a:gd name="connsiteX1" fmla="*/ 0 w 2946400"/>
                <a:gd name="connsiteY1" fmla="*/ 984885 h 984885"/>
                <a:gd name="connsiteX2" fmla="*/ 0 w 2946400"/>
                <a:gd name="connsiteY2" fmla="*/ 965200 h 984885"/>
                <a:gd name="connsiteX3" fmla="*/ 303530 w 2946400"/>
                <a:gd name="connsiteY3" fmla="*/ 965200 h 984885"/>
                <a:gd name="connsiteX4" fmla="*/ 720725 w 2946400"/>
                <a:gd name="connsiteY4" fmla="*/ 548005 h 984885"/>
                <a:gd name="connsiteX5" fmla="*/ 1951355 w 2946400"/>
                <a:gd name="connsiteY5" fmla="*/ 548005 h 984885"/>
                <a:gd name="connsiteX6" fmla="*/ 2256790 w 2946400"/>
                <a:gd name="connsiteY6" fmla="*/ 243205 h 984885"/>
                <a:gd name="connsiteX7" fmla="*/ 2689861 w 2946400"/>
                <a:gd name="connsiteY7" fmla="*/ 243205 h 984885"/>
                <a:gd name="connsiteX8" fmla="*/ 2933065 w 2946400"/>
                <a:gd name="connsiteY8" fmla="*/ 0 h 984885"/>
                <a:gd name="connsiteX9" fmla="*/ 2946400 w 2946400"/>
                <a:gd name="connsiteY9" fmla="*/ 13970 h 984885"/>
                <a:gd name="connsiteX10" fmla="*/ 2698115 w 2946400"/>
                <a:gd name="connsiteY10" fmla="*/ 262255 h 984885"/>
                <a:gd name="connsiteX11" fmla="*/ 2264411 w 2946400"/>
                <a:gd name="connsiteY11" fmla="*/ 262255 h 984885"/>
                <a:gd name="connsiteX12" fmla="*/ 1959611 w 2946400"/>
                <a:gd name="connsiteY12" fmla="*/ 567690 h 984885"/>
                <a:gd name="connsiteX13" fmla="*/ 728980 w 2946400"/>
                <a:gd name="connsiteY13" fmla="*/ 567690 h 98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46400" h="984885">
                  <a:moveTo>
                    <a:pt x="311786" y="984885"/>
                  </a:moveTo>
                  <a:lnTo>
                    <a:pt x="0" y="984885"/>
                  </a:lnTo>
                  <a:lnTo>
                    <a:pt x="0" y="965200"/>
                  </a:lnTo>
                  <a:lnTo>
                    <a:pt x="303530" y="965200"/>
                  </a:lnTo>
                  <a:lnTo>
                    <a:pt x="720725" y="548005"/>
                  </a:lnTo>
                  <a:lnTo>
                    <a:pt x="1951355" y="548005"/>
                  </a:lnTo>
                  <a:lnTo>
                    <a:pt x="2256790" y="243205"/>
                  </a:lnTo>
                  <a:lnTo>
                    <a:pt x="2689861" y="243205"/>
                  </a:lnTo>
                  <a:lnTo>
                    <a:pt x="2933065" y="0"/>
                  </a:lnTo>
                  <a:lnTo>
                    <a:pt x="2946400" y="13970"/>
                  </a:lnTo>
                  <a:lnTo>
                    <a:pt x="2698115" y="262255"/>
                  </a:lnTo>
                  <a:lnTo>
                    <a:pt x="2264411" y="262255"/>
                  </a:lnTo>
                  <a:lnTo>
                    <a:pt x="1959611" y="567690"/>
                  </a:lnTo>
                  <a:lnTo>
                    <a:pt x="728980" y="567690"/>
                  </a:lnTo>
                  <a:close/>
                </a:path>
              </a:pathLst>
            </a:custGeom>
            <a:grpFill/>
            <a:ln w="635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D637009-D3C7-A0EC-F917-8DEFF45B34C4}"/>
                </a:ext>
              </a:extLst>
            </p:cNvPr>
            <p:cNvSpPr/>
            <p:nvPr/>
          </p:nvSpPr>
          <p:spPr>
            <a:xfrm>
              <a:off x="7736205" y="2955289"/>
              <a:ext cx="72389" cy="72389"/>
            </a:xfrm>
            <a:custGeom>
              <a:avLst/>
              <a:gdLst>
                <a:gd name="connsiteX0" fmla="*/ 36195 w 72389"/>
                <a:gd name="connsiteY0" fmla="*/ 72390 h 72389"/>
                <a:gd name="connsiteX1" fmla="*/ 0 w 72389"/>
                <a:gd name="connsiteY1" fmla="*/ 36195 h 72389"/>
                <a:gd name="connsiteX2" fmla="*/ 36195 w 72389"/>
                <a:gd name="connsiteY2" fmla="*/ 0 h 72389"/>
                <a:gd name="connsiteX3" fmla="*/ 72389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15875" y="72390"/>
                    <a:pt x="0" y="55880"/>
                    <a:pt x="0" y="36195"/>
                  </a:cubicBezTo>
                  <a:cubicBezTo>
                    <a:pt x="0" y="15875"/>
                    <a:pt x="16510" y="0"/>
                    <a:pt x="36195" y="0"/>
                  </a:cubicBezTo>
                  <a:cubicBezTo>
                    <a:pt x="56514" y="0"/>
                    <a:pt x="72389" y="16510"/>
                    <a:pt x="72389" y="36195"/>
                  </a:cubicBezTo>
                  <a:cubicBezTo>
                    <a:pt x="72389" y="55880"/>
                    <a:pt x="55880" y="72390"/>
                    <a:pt x="36195" y="72390"/>
                  </a:cubicBezTo>
                  <a:close/>
                </a:path>
              </a:pathLst>
            </a:custGeom>
            <a:grpFill/>
            <a:ln w="635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DE756B4-4277-0C79-BDFE-FF0BA6C8EE3D}"/>
                </a:ext>
              </a:extLst>
            </p:cNvPr>
            <p:cNvSpPr/>
            <p:nvPr/>
          </p:nvSpPr>
          <p:spPr>
            <a:xfrm>
              <a:off x="10672762" y="1988502"/>
              <a:ext cx="72389" cy="72390"/>
            </a:xfrm>
            <a:custGeom>
              <a:avLst/>
              <a:gdLst>
                <a:gd name="connsiteX0" fmla="*/ 61913 w 72389"/>
                <a:gd name="connsiteY0" fmla="*/ 61912 h 72390"/>
                <a:gd name="connsiteX1" fmla="*/ 61913 w 72389"/>
                <a:gd name="connsiteY1" fmla="*/ 10477 h 72390"/>
                <a:gd name="connsiteX2" fmla="*/ 10478 w 72389"/>
                <a:gd name="connsiteY2" fmla="*/ 10477 h 72390"/>
                <a:gd name="connsiteX3" fmla="*/ 10478 w 72389"/>
                <a:gd name="connsiteY3" fmla="*/ 61912 h 72390"/>
                <a:gd name="connsiteX4" fmla="*/ 61913 w 72389"/>
                <a:gd name="connsiteY4" fmla="*/ 61912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61913" y="61912"/>
                  </a:moveTo>
                  <a:cubicBezTo>
                    <a:pt x="75882" y="47943"/>
                    <a:pt x="75882" y="24447"/>
                    <a:pt x="61913" y="10477"/>
                  </a:cubicBezTo>
                  <a:cubicBezTo>
                    <a:pt x="47943" y="-3492"/>
                    <a:pt x="24448" y="-3492"/>
                    <a:pt x="10478" y="10477"/>
                  </a:cubicBezTo>
                  <a:cubicBezTo>
                    <a:pt x="-3493" y="24447"/>
                    <a:pt x="-3493" y="47308"/>
                    <a:pt x="10478" y="61912"/>
                  </a:cubicBezTo>
                  <a:cubicBezTo>
                    <a:pt x="24448" y="75883"/>
                    <a:pt x="47307" y="75883"/>
                    <a:pt x="61913" y="61912"/>
                  </a:cubicBezTo>
                  <a:close/>
                </a:path>
              </a:pathLst>
            </a:custGeom>
            <a:grpFill/>
            <a:ln w="635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268AAAD-A2DD-57D9-D2A4-55DC4F205ED7}"/>
                </a:ext>
              </a:extLst>
            </p:cNvPr>
            <p:cNvSpPr/>
            <p:nvPr/>
          </p:nvSpPr>
          <p:spPr>
            <a:xfrm>
              <a:off x="6780530" y="3007995"/>
              <a:ext cx="3023234" cy="533400"/>
            </a:xfrm>
            <a:custGeom>
              <a:avLst/>
              <a:gdLst>
                <a:gd name="connsiteX0" fmla="*/ 1606550 w 3023234"/>
                <a:gd name="connsiteY0" fmla="*/ 533400 h 533400"/>
                <a:gd name="connsiteX1" fmla="*/ 817245 w 3023234"/>
                <a:gd name="connsiteY1" fmla="*/ 533400 h 533400"/>
                <a:gd name="connsiteX2" fmla="*/ 603250 w 3023234"/>
                <a:gd name="connsiteY2" fmla="*/ 319405 h 533400"/>
                <a:gd name="connsiteX3" fmla="*/ 0 w 3023234"/>
                <a:gd name="connsiteY3" fmla="*/ 319405 h 533400"/>
                <a:gd name="connsiteX4" fmla="*/ 0 w 3023234"/>
                <a:gd name="connsiteY4" fmla="*/ 299720 h 533400"/>
                <a:gd name="connsiteX5" fmla="*/ 611505 w 3023234"/>
                <a:gd name="connsiteY5" fmla="*/ 299720 h 533400"/>
                <a:gd name="connsiteX6" fmla="*/ 825500 w 3023234"/>
                <a:gd name="connsiteY6" fmla="*/ 513715 h 533400"/>
                <a:gd name="connsiteX7" fmla="*/ 1598930 w 3023234"/>
                <a:gd name="connsiteY7" fmla="*/ 513715 h 533400"/>
                <a:gd name="connsiteX8" fmla="*/ 2112010 w 3023234"/>
                <a:gd name="connsiteY8" fmla="*/ 0 h 533400"/>
                <a:gd name="connsiteX9" fmla="*/ 3023235 w 3023234"/>
                <a:gd name="connsiteY9" fmla="*/ 0 h 533400"/>
                <a:gd name="connsiteX10" fmla="*/ 3023235 w 3023234"/>
                <a:gd name="connsiteY10" fmla="*/ 19685 h 533400"/>
                <a:gd name="connsiteX11" fmla="*/ 2120265 w 3023234"/>
                <a:gd name="connsiteY11" fmla="*/ 1968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3234" h="533400">
                  <a:moveTo>
                    <a:pt x="1606550" y="533400"/>
                  </a:moveTo>
                  <a:lnTo>
                    <a:pt x="817245" y="533400"/>
                  </a:lnTo>
                  <a:lnTo>
                    <a:pt x="603250" y="319405"/>
                  </a:lnTo>
                  <a:lnTo>
                    <a:pt x="0" y="319405"/>
                  </a:lnTo>
                  <a:lnTo>
                    <a:pt x="0" y="299720"/>
                  </a:lnTo>
                  <a:lnTo>
                    <a:pt x="611505" y="299720"/>
                  </a:lnTo>
                  <a:lnTo>
                    <a:pt x="825500" y="513715"/>
                  </a:lnTo>
                  <a:lnTo>
                    <a:pt x="1598930" y="513715"/>
                  </a:lnTo>
                  <a:lnTo>
                    <a:pt x="2112010" y="0"/>
                  </a:lnTo>
                  <a:lnTo>
                    <a:pt x="3023235" y="0"/>
                  </a:lnTo>
                  <a:lnTo>
                    <a:pt x="3023235" y="19685"/>
                  </a:lnTo>
                  <a:lnTo>
                    <a:pt x="2120265" y="19685"/>
                  </a:lnTo>
                  <a:close/>
                </a:path>
              </a:pathLst>
            </a:custGeom>
            <a:grpFill/>
            <a:ln w="635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A1CDE1D-03E9-AB8B-29E8-25EC0C672BB9}"/>
                </a:ext>
              </a:extLst>
            </p:cNvPr>
            <p:cNvSpPr/>
            <p:nvPr/>
          </p:nvSpPr>
          <p:spPr>
            <a:xfrm>
              <a:off x="6746240" y="3281679"/>
              <a:ext cx="72390" cy="72390"/>
            </a:xfrm>
            <a:custGeom>
              <a:avLst/>
              <a:gdLst>
                <a:gd name="connsiteX0" fmla="*/ 36195 w 72390"/>
                <a:gd name="connsiteY0" fmla="*/ 72390 h 72390"/>
                <a:gd name="connsiteX1" fmla="*/ 0 w 72390"/>
                <a:gd name="connsiteY1" fmla="*/ 36195 h 72390"/>
                <a:gd name="connsiteX2" fmla="*/ 36195 w 72390"/>
                <a:gd name="connsiteY2" fmla="*/ 0 h 72390"/>
                <a:gd name="connsiteX3" fmla="*/ 7239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15875" y="72390"/>
                    <a:pt x="0" y="55880"/>
                    <a:pt x="0" y="36195"/>
                  </a:cubicBezTo>
                  <a:cubicBezTo>
                    <a:pt x="0" y="15875"/>
                    <a:pt x="16510" y="0"/>
                    <a:pt x="36195" y="0"/>
                  </a:cubicBezTo>
                  <a:cubicBezTo>
                    <a:pt x="56515"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62CDB80-D21C-8C2B-0836-6E2BB48F4614}"/>
                </a:ext>
              </a:extLst>
            </p:cNvPr>
            <p:cNvSpPr/>
            <p:nvPr/>
          </p:nvSpPr>
          <p:spPr>
            <a:xfrm>
              <a:off x="9765665" y="2981960"/>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6515" y="72390"/>
                    <a:pt x="72390" y="55880"/>
                    <a:pt x="72390" y="36195"/>
                  </a:cubicBezTo>
                  <a:cubicBezTo>
                    <a:pt x="72390" y="15875"/>
                    <a:pt x="55880"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7058309-5D28-0DBE-1971-D46DAE4C9192}"/>
                </a:ext>
              </a:extLst>
            </p:cNvPr>
            <p:cNvSpPr/>
            <p:nvPr/>
          </p:nvSpPr>
          <p:spPr>
            <a:xfrm>
              <a:off x="6614794" y="2444114"/>
              <a:ext cx="4114800" cy="931544"/>
            </a:xfrm>
            <a:custGeom>
              <a:avLst/>
              <a:gdLst>
                <a:gd name="connsiteX0" fmla="*/ 1681480 w 4114800"/>
                <a:gd name="connsiteY0" fmla="*/ 931545 h 931544"/>
                <a:gd name="connsiteX1" fmla="*/ 1042036 w 4114800"/>
                <a:gd name="connsiteY1" fmla="*/ 931545 h 931544"/>
                <a:gd name="connsiteX2" fmla="*/ 763905 w 4114800"/>
                <a:gd name="connsiteY2" fmla="*/ 652780 h 931544"/>
                <a:gd name="connsiteX3" fmla="*/ 0 w 4114800"/>
                <a:gd name="connsiteY3" fmla="*/ 652780 h 931544"/>
                <a:gd name="connsiteX4" fmla="*/ 0 w 4114800"/>
                <a:gd name="connsiteY4" fmla="*/ 633730 h 931544"/>
                <a:gd name="connsiteX5" fmla="*/ 772161 w 4114800"/>
                <a:gd name="connsiteY5" fmla="*/ 633730 h 931544"/>
                <a:gd name="connsiteX6" fmla="*/ 1050290 w 4114800"/>
                <a:gd name="connsiteY6" fmla="*/ 911860 h 931544"/>
                <a:gd name="connsiteX7" fmla="*/ 1673225 w 4114800"/>
                <a:gd name="connsiteY7" fmla="*/ 911860 h 931544"/>
                <a:gd name="connsiteX8" fmla="*/ 2138680 w 4114800"/>
                <a:gd name="connsiteY8" fmla="*/ 446405 h 931544"/>
                <a:gd name="connsiteX9" fmla="*/ 3278505 w 4114800"/>
                <a:gd name="connsiteY9" fmla="*/ 446405 h 931544"/>
                <a:gd name="connsiteX10" fmla="*/ 3725546 w 4114800"/>
                <a:gd name="connsiteY10" fmla="*/ 0 h 931544"/>
                <a:gd name="connsiteX11" fmla="*/ 4114800 w 4114800"/>
                <a:gd name="connsiteY11" fmla="*/ 0 h 931544"/>
                <a:gd name="connsiteX12" fmla="*/ 4114800 w 4114800"/>
                <a:gd name="connsiteY12" fmla="*/ 19050 h 931544"/>
                <a:gd name="connsiteX13" fmla="*/ 3733165 w 4114800"/>
                <a:gd name="connsiteY13" fmla="*/ 19050 h 931544"/>
                <a:gd name="connsiteX14" fmla="*/ 3286761 w 4114800"/>
                <a:gd name="connsiteY14" fmla="*/ 466090 h 931544"/>
                <a:gd name="connsiteX15" fmla="*/ 2146936 w 4114800"/>
                <a:gd name="connsiteY15" fmla="*/ 466090 h 93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14800" h="931544">
                  <a:moveTo>
                    <a:pt x="1681480" y="931545"/>
                  </a:moveTo>
                  <a:lnTo>
                    <a:pt x="1042036" y="931545"/>
                  </a:lnTo>
                  <a:lnTo>
                    <a:pt x="763905" y="652780"/>
                  </a:lnTo>
                  <a:lnTo>
                    <a:pt x="0" y="652780"/>
                  </a:lnTo>
                  <a:lnTo>
                    <a:pt x="0" y="633730"/>
                  </a:lnTo>
                  <a:lnTo>
                    <a:pt x="772161" y="633730"/>
                  </a:lnTo>
                  <a:lnTo>
                    <a:pt x="1050290" y="911860"/>
                  </a:lnTo>
                  <a:lnTo>
                    <a:pt x="1673225" y="911860"/>
                  </a:lnTo>
                  <a:lnTo>
                    <a:pt x="2138680" y="446405"/>
                  </a:lnTo>
                  <a:lnTo>
                    <a:pt x="3278505" y="446405"/>
                  </a:lnTo>
                  <a:lnTo>
                    <a:pt x="3725546" y="0"/>
                  </a:lnTo>
                  <a:lnTo>
                    <a:pt x="4114800" y="0"/>
                  </a:lnTo>
                  <a:lnTo>
                    <a:pt x="4114800" y="19050"/>
                  </a:lnTo>
                  <a:lnTo>
                    <a:pt x="3733165" y="19050"/>
                  </a:lnTo>
                  <a:lnTo>
                    <a:pt x="3286761" y="466090"/>
                  </a:lnTo>
                  <a:lnTo>
                    <a:pt x="2146936" y="466090"/>
                  </a:lnTo>
                  <a:close/>
                </a:path>
              </a:pathLst>
            </a:custGeom>
            <a:grpFill/>
            <a:ln w="635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B975D18-600C-F916-85EC-BB7367166666}"/>
                </a:ext>
              </a:extLst>
            </p:cNvPr>
            <p:cNvSpPr/>
            <p:nvPr/>
          </p:nvSpPr>
          <p:spPr>
            <a:xfrm>
              <a:off x="6580505" y="3051175"/>
              <a:ext cx="72389" cy="72389"/>
            </a:xfrm>
            <a:custGeom>
              <a:avLst/>
              <a:gdLst>
                <a:gd name="connsiteX0" fmla="*/ 36195 w 72389"/>
                <a:gd name="connsiteY0" fmla="*/ 72390 h 72389"/>
                <a:gd name="connsiteX1" fmla="*/ 0 w 72389"/>
                <a:gd name="connsiteY1" fmla="*/ 36195 h 72389"/>
                <a:gd name="connsiteX2" fmla="*/ 36195 w 72389"/>
                <a:gd name="connsiteY2" fmla="*/ 0 h 72389"/>
                <a:gd name="connsiteX3" fmla="*/ 72389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16510" y="72390"/>
                    <a:pt x="0" y="55880"/>
                    <a:pt x="0" y="36195"/>
                  </a:cubicBezTo>
                  <a:cubicBezTo>
                    <a:pt x="0" y="15875"/>
                    <a:pt x="16510" y="0"/>
                    <a:pt x="36195" y="0"/>
                  </a:cubicBezTo>
                  <a:cubicBezTo>
                    <a:pt x="56514" y="0"/>
                    <a:pt x="72389" y="16510"/>
                    <a:pt x="72389" y="36195"/>
                  </a:cubicBezTo>
                  <a:cubicBezTo>
                    <a:pt x="72389" y="56515"/>
                    <a:pt x="55880" y="72390"/>
                    <a:pt x="36195" y="72390"/>
                  </a:cubicBezTo>
                  <a:close/>
                </a:path>
              </a:pathLst>
            </a:custGeom>
            <a:grpFill/>
            <a:ln w="635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A55722D-9E41-C8B4-4E8C-B2D8C493B08B}"/>
                </a:ext>
              </a:extLst>
            </p:cNvPr>
            <p:cNvSpPr/>
            <p:nvPr/>
          </p:nvSpPr>
          <p:spPr>
            <a:xfrm>
              <a:off x="10691494" y="2417445"/>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5880" y="72390"/>
                    <a:pt x="72390" y="55880"/>
                    <a:pt x="72390" y="36195"/>
                  </a:cubicBezTo>
                  <a:cubicBezTo>
                    <a:pt x="72390" y="15875"/>
                    <a:pt x="55880" y="0"/>
                    <a:pt x="36195" y="0"/>
                  </a:cubicBezTo>
                  <a:cubicBezTo>
                    <a:pt x="15875" y="0"/>
                    <a:pt x="0" y="16510"/>
                    <a:pt x="0" y="36195"/>
                  </a:cubicBezTo>
                  <a:cubicBezTo>
                    <a:pt x="0" y="55880"/>
                    <a:pt x="15875" y="72390"/>
                    <a:pt x="36195" y="72390"/>
                  </a:cubicBezTo>
                  <a:close/>
                </a:path>
              </a:pathLst>
            </a:custGeom>
            <a:grpFill/>
            <a:ln w="635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1A46661-7BCE-0BC9-9664-2F60DBB98F74}"/>
                </a:ext>
              </a:extLst>
            </p:cNvPr>
            <p:cNvSpPr/>
            <p:nvPr/>
          </p:nvSpPr>
          <p:spPr>
            <a:xfrm>
              <a:off x="6400800" y="1260475"/>
              <a:ext cx="4116705" cy="1398270"/>
            </a:xfrm>
            <a:custGeom>
              <a:avLst/>
              <a:gdLst>
                <a:gd name="connsiteX0" fmla="*/ 1510030 w 4116705"/>
                <a:gd name="connsiteY0" fmla="*/ 1398270 h 1398270"/>
                <a:gd name="connsiteX1" fmla="*/ 0 w 4116705"/>
                <a:gd name="connsiteY1" fmla="*/ 1398270 h 1398270"/>
                <a:gd name="connsiteX2" fmla="*/ 0 w 4116705"/>
                <a:gd name="connsiteY2" fmla="*/ 1378585 h 1398270"/>
                <a:gd name="connsiteX3" fmla="*/ 1502410 w 4116705"/>
                <a:gd name="connsiteY3" fmla="*/ 1378585 h 1398270"/>
                <a:gd name="connsiteX4" fmla="*/ 2085340 w 4116705"/>
                <a:gd name="connsiteY4" fmla="*/ 795655 h 1398270"/>
                <a:gd name="connsiteX5" fmla="*/ 2689860 w 4116705"/>
                <a:gd name="connsiteY5" fmla="*/ 795655 h 1398270"/>
                <a:gd name="connsiteX6" fmla="*/ 3077845 w 4116705"/>
                <a:gd name="connsiteY6" fmla="*/ 407670 h 1398270"/>
                <a:gd name="connsiteX7" fmla="*/ 3695700 w 4116705"/>
                <a:gd name="connsiteY7" fmla="*/ 407670 h 1398270"/>
                <a:gd name="connsiteX8" fmla="*/ 4103370 w 4116705"/>
                <a:gd name="connsiteY8" fmla="*/ 0 h 1398270"/>
                <a:gd name="connsiteX9" fmla="*/ 4116705 w 4116705"/>
                <a:gd name="connsiteY9" fmla="*/ 13970 h 1398270"/>
                <a:gd name="connsiteX10" fmla="*/ 3703955 w 4116705"/>
                <a:gd name="connsiteY10" fmla="*/ 426720 h 1398270"/>
                <a:gd name="connsiteX11" fmla="*/ 3086100 w 4116705"/>
                <a:gd name="connsiteY11" fmla="*/ 426720 h 1398270"/>
                <a:gd name="connsiteX12" fmla="*/ 2698115 w 4116705"/>
                <a:gd name="connsiteY12" fmla="*/ 814705 h 1398270"/>
                <a:gd name="connsiteX13" fmla="*/ 2093595 w 4116705"/>
                <a:gd name="connsiteY13" fmla="*/ 814705 h 139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6705" h="1398270">
                  <a:moveTo>
                    <a:pt x="1510030" y="1398270"/>
                  </a:moveTo>
                  <a:lnTo>
                    <a:pt x="0" y="1398270"/>
                  </a:lnTo>
                  <a:lnTo>
                    <a:pt x="0" y="1378585"/>
                  </a:lnTo>
                  <a:lnTo>
                    <a:pt x="1502410" y="1378585"/>
                  </a:lnTo>
                  <a:lnTo>
                    <a:pt x="2085340" y="795655"/>
                  </a:lnTo>
                  <a:lnTo>
                    <a:pt x="2689860" y="795655"/>
                  </a:lnTo>
                  <a:lnTo>
                    <a:pt x="3077845" y="407670"/>
                  </a:lnTo>
                  <a:lnTo>
                    <a:pt x="3695700" y="407670"/>
                  </a:lnTo>
                  <a:lnTo>
                    <a:pt x="4103370" y="0"/>
                  </a:lnTo>
                  <a:lnTo>
                    <a:pt x="4116705" y="13970"/>
                  </a:lnTo>
                  <a:lnTo>
                    <a:pt x="3703955" y="426720"/>
                  </a:lnTo>
                  <a:lnTo>
                    <a:pt x="3086100" y="426720"/>
                  </a:lnTo>
                  <a:lnTo>
                    <a:pt x="2698115" y="814705"/>
                  </a:lnTo>
                  <a:lnTo>
                    <a:pt x="2093595" y="814705"/>
                  </a:lnTo>
                  <a:close/>
                </a:path>
              </a:pathLst>
            </a:custGeom>
            <a:grpFill/>
            <a:ln w="635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958F50D-8A55-83D9-7AB7-5F48488984E2}"/>
                </a:ext>
              </a:extLst>
            </p:cNvPr>
            <p:cNvSpPr/>
            <p:nvPr/>
          </p:nvSpPr>
          <p:spPr>
            <a:xfrm>
              <a:off x="6366509" y="2613025"/>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6510" y="0"/>
                    <a:pt x="36195" y="0"/>
                  </a:cubicBezTo>
                  <a:cubicBezTo>
                    <a:pt x="56515"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F9754D9-D0E3-F654-9B78-BEBC18FA47FA}"/>
                </a:ext>
              </a:extLst>
            </p:cNvPr>
            <p:cNvSpPr/>
            <p:nvPr/>
          </p:nvSpPr>
          <p:spPr>
            <a:xfrm>
              <a:off x="10473372" y="1232852"/>
              <a:ext cx="72389" cy="72389"/>
            </a:xfrm>
            <a:custGeom>
              <a:avLst/>
              <a:gdLst>
                <a:gd name="connsiteX0" fmla="*/ 61912 w 72389"/>
                <a:gd name="connsiteY0" fmla="*/ 61912 h 72389"/>
                <a:gd name="connsiteX1" fmla="*/ 61912 w 72389"/>
                <a:gd name="connsiteY1" fmla="*/ 10477 h 72389"/>
                <a:gd name="connsiteX2" fmla="*/ 10477 w 72389"/>
                <a:gd name="connsiteY2" fmla="*/ 10477 h 72389"/>
                <a:gd name="connsiteX3" fmla="*/ 10477 w 72389"/>
                <a:gd name="connsiteY3" fmla="*/ 61912 h 72389"/>
                <a:gd name="connsiteX4" fmla="*/ 61912 w 72389"/>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61912" y="61912"/>
                  </a:moveTo>
                  <a:cubicBezTo>
                    <a:pt x="75883" y="47942"/>
                    <a:pt x="75883" y="24447"/>
                    <a:pt x="61912" y="10477"/>
                  </a:cubicBezTo>
                  <a:cubicBezTo>
                    <a:pt x="47942" y="-3492"/>
                    <a:pt x="25083" y="-3492"/>
                    <a:pt x="10477" y="10477"/>
                  </a:cubicBezTo>
                  <a:cubicBezTo>
                    <a:pt x="-3492" y="24447"/>
                    <a:pt x="-3492" y="47308"/>
                    <a:pt x="10477" y="61912"/>
                  </a:cubicBezTo>
                  <a:cubicBezTo>
                    <a:pt x="24447" y="75883"/>
                    <a:pt x="47942" y="75883"/>
                    <a:pt x="61912" y="61912"/>
                  </a:cubicBezTo>
                  <a:close/>
                </a:path>
              </a:pathLst>
            </a:custGeom>
            <a:grpFill/>
            <a:ln w="635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2A345B5-AA18-95F2-3C88-494B3E8D86F4}"/>
                </a:ext>
              </a:extLst>
            </p:cNvPr>
            <p:cNvSpPr/>
            <p:nvPr/>
          </p:nvSpPr>
          <p:spPr>
            <a:xfrm>
              <a:off x="1607185" y="4169409"/>
              <a:ext cx="1845944" cy="243840"/>
            </a:xfrm>
            <a:custGeom>
              <a:avLst/>
              <a:gdLst>
                <a:gd name="connsiteX0" fmla="*/ 622300 w 1845944"/>
                <a:gd name="connsiteY0" fmla="*/ 243840 h 243840"/>
                <a:gd name="connsiteX1" fmla="*/ 0 w 1845944"/>
                <a:gd name="connsiteY1" fmla="*/ 243840 h 243840"/>
                <a:gd name="connsiteX2" fmla="*/ 0 w 1845944"/>
                <a:gd name="connsiteY2" fmla="*/ 224790 h 243840"/>
                <a:gd name="connsiteX3" fmla="*/ 614045 w 1845944"/>
                <a:gd name="connsiteY3" fmla="*/ 224790 h 243840"/>
                <a:gd name="connsiteX4" fmla="*/ 838835 w 1845944"/>
                <a:gd name="connsiteY4" fmla="*/ 0 h 243840"/>
                <a:gd name="connsiteX5" fmla="*/ 1845945 w 1845944"/>
                <a:gd name="connsiteY5" fmla="*/ 0 h 243840"/>
                <a:gd name="connsiteX6" fmla="*/ 1845945 w 1845944"/>
                <a:gd name="connsiteY6" fmla="*/ 19050 h 243840"/>
                <a:gd name="connsiteX7" fmla="*/ 847090 w 1845944"/>
                <a:gd name="connsiteY7" fmla="*/ 1905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5944" h="243840">
                  <a:moveTo>
                    <a:pt x="622300" y="243840"/>
                  </a:moveTo>
                  <a:lnTo>
                    <a:pt x="0" y="243840"/>
                  </a:lnTo>
                  <a:lnTo>
                    <a:pt x="0" y="224790"/>
                  </a:lnTo>
                  <a:lnTo>
                    <a:pt x="614045" y="224790"/>
                  </a:lnTo>
                  <a:lnTo>
                    <a:pt x="838835" y="0"/>
                  </a:lnTo>
                  <a:lnTo>
                    <a:pt x="1845945" y="0"/>
                  </a:lnTo>
                  <a:lnTo>
                    <a:pt x="1845945" y="19050"/>
                  </a:lnTo>
                  <a:lnTo>
                    <a:pt x="847090" y="19050"/>
                  </a:lnTo>
                  <a:close/>
                </a:path>
              </a:pathLst>
            </a:custGeom>
            <a:grpFill/>
            <a:ln w="635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94D09F4-465F-8B46-70C9-F17B797ABAB2}"/>
                </a:ext>
              </a:extLst>
            </p:cNvPr>
            <p:cNvSpPr/>
            <p:nvPr/>
          </p:nvSpPr>
          <p:spPr>
            <a:xfrm>
              <a:off x="1572894" y="4367529"/>
              <a:ext cx="72390" cy="72390"/>
            </a:xfrm>
            <a:custGeom>
              <a:avLst/>
              <a:gdLst>
                <a:gd name="connsiteX0" fmla="*/ 36195 w 72390"/>
                <a:gd name="connsiteY0" fmla="*/ 72390 h 72390"/>
                <a:gd name="connsiteX1" fmla="*/ 0 w 72390"/>
                <a:gd name="connsiteY1" fmla="*/ 36195 h 72390"/>
                <a:gd name="connsiteX2" fmla="*/ 36195 w 72390"/>
                <a:gd name="connsiteY2" fmla="*/ 0 h 72390"/>
                <a:gd name="connsiteX3" fmla="*/ 7239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15875" y="72390"/>
                    <a:pt x="0" y="55880"/>
                    <a:pt x="0" y="36195"/>
                  </a:cubicBezTo>
                  <a:cubicBezTo>
                    <a:pt x="0" y="15875"/>
                    <a:pt x="16510" y="0"/>
                    <a:pt x="36195" y="0"/>
                  </a:cubicBezTo>
                  <a:cubicBezTo>
                    <a:pt x="55880"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0116EFE-F038-C75A-3494-44E29A20502E}"/>
                </a:ext>
              </a:extLst>
            </p:cNvPr>
            <p:cNvSpPr/>
            <p:nvPr/>
          </p:nvSpPr>
          <p:spPr>
            <a:xfrm>
              <a:off x="3415665" y="4142740"/>
              <a:ext cx="72389" cy="72389"/>
            </a:xfrm>
            <a:custGeom>
              <a:avLst/>
              <a:gdLst>
                <a:gd name="connsiteX0" fmla="*/ 36195 w 72389"/>
                <a:gd name="connsiteY0" fmla="*/ 72390 h 72389"/>
                <a:gd name="connsiteX1" fmla="*/ 72390 w 72389"/>
                <a:gd name="connsiteY1" fmla="*/ 36195 h 72389"/>
                <a:gd name="connsiteX2" fmla="*/ 36195 w 72389"/>
                <a:gd name="connsiteY2" fmla="*/ 0 h 72389"/>
                <a:gd name="connsiteX3" fmla="*/ 0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56515" y="72390"/>
                    <a:pt x="72390" y="55880"/>
                    <a:pt x="72390" y="36195"/>
                  </a:cubicBezTo>
                  <a:cubicBezTo>
                    <a:pt x="72390" y="16510"/>
                    <a:pt x="55880" y="0"/>
                    <a:pt x="36195" y="0"/>
                  </a:cubicBezTo>
                  <a:cubicBezTo>
                    <a:pt x="15875" y="0"/>
                    <a:pt x="0" y="16510"/>
                    <a:pt x="0" y="36195"/>
                  </a:cubicBezTo>
                  <a:cubicBezTo>
                    <a:pt x="0" y="56515"/>
                    <a:pt x="15875" y="72390"/>
                    <a:pt x="36195" y="72390"/>
                  </a:cubicBezTo>
                  <a:close/>
                </a:path>
              </a:pathLst>
            </a:custGeom>
            <a:grpFill/>
            <a:ln w="635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8F63D98-0126-1BE6-E00D-51B44E9DCE7F}"/>
                </a:ext>
              </a:extLst>
            </p:cNvPr>
            <p:cNvSpPr/>
            <p:nvPr/>
          </p:nvSpPr>
          <p:spPr>
            <a:xfrm>
              <a:off x="2794635" y="4286884"/>
              <a:ext cx="8105774" cy="543560"/>
            </a:xfrm>
            <a:custGeom>
              <a:avLst/>
              <a:gdLst>
                <a:gd name="connsiteX0" fmla="*/ 8105775 w 8105774"/>
                <a:gd name="connsiteY0" fmla="*/ 543560 h 543560"/>
                <a:gd name="connsiteX1" fmla="*/ 6275071 w 8105774"/>
                <a:gd name="connsiteY1" fmla="*/ 543560 h 543560"/>
                <a:gd name="connsiteX2" fmla="*/ 5932171 w 8105774"/>
                <a:gd name="connsiteY2" fmla="*/ 200660 h 543560"/>
                <a:gd name="connsiteX3" fmla="*/ 5544185 w 8105774"/>
                <a:gd name="connsiteY3" fmla="*/ 200660 h 543560"/>
                <a:gd name="connsiteX4" fmla="*/ 5276850 w 8105774"/>
                <a:gd name="connsiteY4" fmla="*/ 467995 h 543560"/>
                <a:gd name="connsiteX5" fmla="*/ 4884421 w 8105774"/>
                <a:gd name="connsiteY5" fmla="*/ 467995 h 543560"/>
                <a:gd name="connsiteX6" fmla="*/ 4519930 w 8105774"/>
                <a:gd name="connsiteY6" fmla="*/ 103505 h 543560"/>
                <a:gd name="connsiteX7" fmla="*/ 3627755 w 8105774"/>
                <a:gd name="connsiteY7" fmla="*/ 103505 h 543560"/>
                <a:gd name="connsiteX8" fmla="*/ 3222625 w 8105774"/>
                <a:gd name="connsiteY8" fmla="*/ 508635 h 543560"/>
                <a:gd name="connsiteX9" fmla="*/ 2607310 w 8105774"/>
                <a:gd name="connsiteY9" fmla="*/ 508635 h 543560"/>
                <a:gd name="connsiteX10" fmla="*/ 2283460 w 8105774"/>
                <a:gd name="connsiteY10" fmla="*/ 185420 h 543560"/>
                <a:gd name="connsiteX11" fmla="*/ 1015365 w 8105774"/>
                <a:gd name="connsiteY11" fmla="*/ 185420 h 543560"/>
                <a:gd name="connsiteX12" fmla="*/ 849630 w 8105774"/>
                <a:gd name="connsiteY12" fmla="*/ 19685 h 543560"/>
                <a:gd name="connsiteX13" fmla="*/ 0 w 8105774"/>
                <a:gd name="connsiteY13" fmla="*/ 19685 h 543560"/>
                <a:gd name="connsiteX14" fmla="*/ 0 w 8105774"/>
                <a:gd name="connsiteY14" fmla="*/ 0 h 543560"/>
                <a:gd name="connsiteX15" fmla="*/ 857885 w 8105774"/>
                <a:gd name="connsiteY15" fmla="*/ 0 h 543560"/>
                <a:gd name="connsiteX16" fmla="*/ 1023620 w 8105774"/>
                <a:gd name="connsiteY16" fmla="*/ 165735 h 543560"/>
                <a:gd name="connsiteX17" fmla="*/ 2291715 w 8105774"/>
                <a:gd name="connsiteY17" fmla="*/ 165735 h 543560"/>
                <a:gd name="connsiteX18" fmla="*/ 2615565 w 8105774"/>
                <a:gd name="connsiteY18" fmla="*/ 489585 h 543560"/>
                <a:gd name="connsiteX19" fmla="*/ 3214370 w 8105774"/>
                <a:gd name="connsiteY19" fmla="*/ 489585 h 543560"/>
                <a:gd name="connsiteX20" fmla="*/ 3619500 w 8105774"/>
                <a:gd name="connsiteY20" fmla="*/ 84455 h 543560"/>
                <a:gd name="connsiteX21" fmla="*/ 4528185 w 8105774"/>
                <a:gd name="connsiteY21" fmla="*/ 84455 h 543560"/>
                <a:gd name="connsiteX22" fmla="*/ 4892675 w 8105774"/>
                <a:gd name="connsiteY22" fmla="*/ 448945 h 543560"/>
                <a:gd name="connsiteX23" fmla="*/ 5269230 w 8105774"/>
                <a:gd name="connsiteY23" fmla="*/ 448945 h 543560"/>
                <a:gd name="connsiteX24" fmla="*/ 5535930 w 8105774"/>
                <a:gd name="connsiteY24" fmla="*/ 181610 h 543560"/>
                <a:gd name="connsiteX25" fmla="*/ 5940425 w 8105774"/>
                <a:gd name="connsiteY25" fmla="*/ 181610 h 543560"/>
                <a:gd name="connsiteX26" fmla="*/ 6282690 w 8105774"/>
                <a:gd name="connsiteY26" fmla="*/ 524510 h 543560"/>
                <a:gd name="connsiteX27" fmla="*/ 8105775 w 8105774"/>
                <a:gd name="connsiteY27" fmla="*/ 524510 h 5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105774" h="543560">
                  <a:moveTo>
                    <a:pt x="8105775" y="543560"/>
                  </a:moveTo>
                  <a:lnTo>
                    <a:pt x="6275071" y="543560"/>
                  </a:lnTo>
                  <a:lnTo>
                    <a:pt x="5932171" y="200660"/>
                  </a:lnTo>
                  <a:lnTo>
                    <a:pt x="5544185" y="200660"/>
                  </a:lnTo>
                  <a:lnTo>
                    <a:pt x="5276850" y="467995"/>
                  </a:lnTo>
                  <a:lnTo>
                    <a:pt x="4884421" y="467995"/>
                  </a:lnTo>
                  <a:lnTo>
                    <a:pt x="4519930" y="103505"/>
                  </a:lnTo>
                  <a:lnTo>
                    <a:pt x="3627755" y="103505"/>
                  </a:lnTo>
                  <a:lnTo>
                    <a:pt x="3222625" y="508635"/>
                  </a:lnTo>
                  <a:lnTo>
                    <a:pt x="2607310" y="508635"/>
                  </a:lnTo>
                  <a:lnTo>
                    <a:pt x="2283460" y="185420"/>
                  </a:lnTo>
                  <a:lnTo>
                    <a:pt x="1015365" y="185420"/>
                  </a:lnTo>
                  <a:lnTo>
                    <a:pt x="849630" y="19685"/>
                  </a:lnTo>
                  <a:lnTo>
                    <a:pt x="0" y="19685"/>
                  </a:lnTo>
                  <a:lnTo>
                    <a:pt x="0" y="0"/>
                  </a:lnTo>
                  <a:lnTo>
                    <a:pt x="857885" y="0"/>
                  </a:lnTo>
                  <a:lnTo>
                    <a:pt x="1023620" y="165735"/>
                  </a:lnTo>
                  <a:lnTo>
                    <a:pt x="2291715" y="165735"/>
                  </a:lnTo>
                  <a:lnTo>
                    <a:pt x="2615565" y="489585"/>
                  </a:lnTo>
                  <a:lnTo>
                    <a:pt x="3214370" y="489585"/>
                  </a:lnTo>
                  <a:lnTo>
                    <a:pt x="3619500" y="84455"/>
                  </a:lnTo>
                  <a:lnTo>
                    <a:pt x="4528185" y="84455"/>
                  </a:lnTo>
                  <a:lnTo>
                    <a:pt x="4892675" y="448945"/>
                  </a:lnTo>
                  <a:lnTo>
                    <a:pt x="5269230" y="448945"/>
                  </a:lnTo>
                  <a:lnTo>
                    <a:pt x="5535930" y="181610"/>
                  </a:lnTo>
                  <a:lnTo>
                    <a:pt x="5940425" y="181610"/>
                  </a:lnTo>
                  <a:lnTo>
                    <a:pt x="6282690" y="524510"/>
                  </a:lnTo>
                  <a:lnTo>
                    <a:pt x="8105775" y="524510"/>
                  </a:lnTo>
                  <a:close/>
                </a:path>
              </a:pathLst>
            </a:custGeom>
            <a:grpFill/>
            <a:ln w="635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D09B3B4-0786-713D-CD09-E9A6E2288F69}"/>
                </a:ext>
              </a:extLst>
            </p:cNvPr>
            <p:cNvSpPr/>
            <p:nvPr/>
          </p:nvSpPr>
          <p:spPr>
            <a:xfrm>
              <a:off x="2760345" y="4260215"/>
              <a:ext cx="72389" cy="72389"/>
            </a:xfrm>
            <a:custGeom>
              <a:avLst/>
              <a:gdLst>
                <a:gd name="connsiteX0" fmla="*/ 36195 w 72389"/>
                <a:gd name="connsiteY0" fmla="*/ 72390 h 72389"/>
                <a:gd name="connsiteX1" fmla="*/ 0 w 72389"/>
                <a:gd name="connsiteY1" fmla="*/ 36195 h 72389"/>
                <a:gd name="connsiteX2" fmla="*/ 36195 w 72389"/>
                <a:gd name="connsiteY2" fmla="*/ 0 h 72389"/>
                <a:gd name="connsiteX3" fmla="*/ 72390 w 72389"/>
                <a:gd name="connsiteY3" fmla="*/ 36195 h 72389"/>
                <a:gd name="connsiteX4" fmla="*/ 36195 w 72389"/>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36195" y="72390"/>
                  </a:moveTo>
                  <a:cubicBezTo>
                    <a:pt x="15875" y="72390"/>
                    <a:pt x="0" y="55880"/>
                    <a:pt x="0" y="36195"/>
                  </a:cubicBezTo>
                  <a:cubicBezTo>
                    <a:pt x="0" y="15875"/>
                    <a:pt x="16510" y="0"/>
                    <a:pt x="36195" y="0"/>
                  </a:cubicBezTo>
                  <a:cubicBezTo>
                    <a:pt x="56515" y="0"/>
                    <a:pt x="72390" y="16510"/>
                    <a:pt x="72390" y="36195"/>
                  </a:cubicBezTo>
                  <a:cubicBezTo>
                    <a:pt x="72390" y="56515"/>
                    <a:pt x="56515" y="72390"/>
                    <a:pt x="36195" y="72390"/>
                  </a:cubicBezTo>
                  <a:close/>
                </a:path>
              </a:pathLst>
            </a:custGeom>
            <a:grpFill/>
            <a:ln w="635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DBC8B17-960A-E6E6-5BB4-96FE8C8B28AA}"/>
                </a:ext>
              </a:extLst>
            </p:cNvPr>
            <p:cNvSpPr/>
            <p:nvPr/>
          </p:nvSpPr>
          <p:spPr>
            <a:xfrm>
              <a:off x="10862309" y="4784725"/>
              <a:ext cx="72390" cy="72390"/>
            </a:xfrm>
            <a:custGeom>
              <a:avLst/>
              <a:gdLst>
                <a:gd name="connsiteX0" fmla="*/ 36195 w 72390"/>
                <a:gd name="connsiteY0" fmla="*/ 72390 h 72390"/>
                <a:gd name="connsiteX1" fmla="*/ 72390 w 72390"/>
                <a:gd name="connsiteY1" fmla="*/ 36195 h 72390"/>
                <a:gd name="connsiteX2" fmla="*/ 36195 w 72390"/>
                <a:gd name="connsiteY2" fmla="*/ 0 h 72390"/>
                <a:gd name="connsiteX3" fmla="*/ 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56515" y="72390"/>
                    <a:pt x="72390" y="55880"/>
                    <a:pt x="72390" y="36195"/>
                  </a:cubicBezTo>
                  <a:cubicBezTo>
                    <a:pt x="72390" y="15875"/>
                    <a:pt x="55880"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9820F4B-F2D1-E54D-1EDB-A46D49C8843F}"/>
                </a:ext>
              </a:extLst>
            </p:cNvPr>
            <p:cNvSpPr/>
            <p:nvPr/>
          </p:nvSpPr>
          <p:spPr>
            <a:xfrm>
              <a:off x="3704590" y="3827145"/>
              <a:ext cx="7142479" cy="897254"/>
            </a:xfrm>
            <a:custGeom>
              <a:avLst/>
              <a:gdLst>
                <a:gd name="connsiteX0" fmla="*/ 7142480 w 7142479"/>
                <a:gd name="connsiteY0" fmla="*/ 897255 h 897254"/>
                <a:gd name="connsiteX1" fmla="*/ 5760085 w 7142479"/>
                <a:gd name="connsiteY1" fmla="*/ 897255 h 897254"/>
                <a:gd name="connsiteX2" fmla="*/ 5311140 w 7142479"/>
                <a:gd name="connsiteY2" fmla="*/ 448310 h 897254"/>
                <a:gd name="connsiteX3" fmla="*/ 4721860 w 7142479"/>
                <a:gd name="connsiteY3" fmla="*/ 448310 h 897254"/>
                <a:gd name="connsiteX4" fmla="*/ 4530090 w 7142479"/>
                <a:gd name="connsiteY4" fmla="*/ 256540 h 897254"/>
                <a:gd name="connsiteX5" fmla="*/ 4165600 w 7142479"/>
                <a:gd name="connsiteY5" fmla="*/ 256540 h 897254"/>
                <a:gd name="connsiteX6" fmla="*/ 4003040 w 7142479"/>
                <a:gd name="connsiteY6" fmla="*/ 419100 h 897254"/>
                <a:gd name="connsiteX7" fmla="*/ 3327400 w 7142479"/>
                <a:gd name="connsiteY7" fmla="*/ 419100 h 897254"/>
                <a:gd name="connsiteX8" fmla="*/ 3149600 w 7142479"/>
                <a:gd name="connsiteY8" fmla="*/ 241300 h 897254"/>
                <a:gd name="connsiteX9" fmla="*/ 2983865 w 7142479"/>
                <a:gd name="connsiteY9" fmla="*/ 241300 h 897254"/>
                <a:gd name="connsiteX10" fmla="*/ 2836545 w 7142479"/>
                <a:gd name="connsiteY10" fmla="*/ 387985 h 897254"/>
                <a:gd name="connsiteX11" fmla="*/ 1913890 w 7142479"/>
                <a:gd name="connsiteY11" fmla="*/ 387985 h 897254"/>
                <a:gd name="connsiteX12" fmla="*/ 1544955 w 7142479"/>
                <a:gd name="connsiteY12" fmla="*/ 19050 h 897254"/>
                <a:gd name="connsiteX13" fmla="*/ 900430 w 7142479"/>
                <a:gd name="connsiteY13" fmla="*/ 19050 h 897254"/>
                <a:gd name="connsiteX14" fmla="*/ 632460 w 7142479"/>
                <a:gd name="connsiteY14" fmla="*/ 286385 h 897254"/>
                <a:gd name="connsiteX15" fmla="*/ 0 w 7142479"/>
                <a:gd name="connsiteY15" fmla="*/ 286385 h 897254"/>
                <a:gd name="connsiteX16" fmla="*/ 0 w 7142479"/>
                <a:gd name="connsiteY16" fmla="*/ 267335 h 897254"/>
                <a:gd name="connsiteX17" fmla="*/ 624840 w 7142479"/>
                <a:gd name="connsiteY17" fmla="*/ 267335 h 897254"/>
                <a:gd name="connsiteX18" fmla="*/ 892175 w 7142479"/>
                <a:gd name="connsiteY18" fmla="*/ 0 h 897254"/>
                <a:gd name="connsiteX19" fmla="*/ 1552575 w 7142479"/>
                <a:gd name="connsiteY19" fmla="*/ 0 h 897254"/>
                <a:gd name="connsiteX20" fmla="*/ 1922145 w 7142479"/>
                <a:gd name="connsiteY20" fmla="*/ 368935 h 897254"/>
                <a:gd name="connsiteX21" fmla="*/ 2828925 w 7142479"/>
                <a:gd name="connsiteY21" fmla="*/ 368935 h 897254"/>
                <a:gd name="connsiteX22" fmla="*/ 2976245 w 7142479"/>
                <a:gd name="connsiteY22" fmla="*/ 221615 h 897254"/>
                <a:gd name="connsiteX23" fmla="*/ 3157855 w 7142479"/>
                <a:gd name="connsiteY23" fmla="*/ 221615 h 897254"/>
                <a:gd name="connsiteX24" fmla="*/ 3335655 w 7142479"/>
                <a:gd name="connsiteY24" fmla="*/ 399415 h 897254"/>
                <a:gd name="connsiteX25" fmla="*/ 3995420 w 7142479"/>
                <a:gd name="connsiteY25" fmla="*/ 399415 h 897254"/>
                <a:gd name="connsiteX26" fmla="*/ 4157345 w 7142479"/>
                <a:gd name="connsiteY26" fmla="*/ 236855 h 897254"/>
                <a:gd name="connsiteX27" fmla="*/ 4538345 w 7142479"/>
                <a:gd name="connsiteY27" fmla="*/ 236855 h 897254"/>
                <a:gd name="connsiteX28" fmla="*/ 4729480 w 7142479"/>
                <a:gd name="connsiteY28" fmla="*/ 428625 h 897254"/>
                <a:gd name="connsiteX29" fmla="*/ 5319395 w 7142479"/>
                <a:gd name="connsiteY29" fmla="*/ 428625 h 897254"/>
                <a:gd name="connsiteX30" fmla="*/ 5768340 w 7142479"/>
                <a:gd name="connsiteY30" fmla="*/ 877570 h 897254"/>
                <a:gd name="connsiteX31" fmla="*/ 7142480 w 7142479"/>
                <a:gd name="connsiteY31" fmla="*/ 877570 h 89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42479" h="897254">
                  <a:moveTo>
                    <a:pt x="7142480" y="897255"/>
                  </a:moveTo>
                  <a:lnTo>
                    <a:pt x="5760085" y="897255"/>
                  </a:lnTo>
                  <a:lnTo>
                    <a:pt x="5311140" y="448310"/>
                  </a:lnTo>
                  <a:lnTo>
                    <a:pt x="4721860" y="448310"/>
                  </a:lnTo>
                  <a:lnTo>
                    <a:pt x="4530090" y="256540"/>
                  </a:lnTo>
                  <a:lnTo>
                    <a:pt x="4165600" y="256540"/>
                  </a:lnTo>
                  <a:lnTo>
                    <a:pt x="4003040" y="419100"/>
                  </a:lnTo>
                  <a:lnTo>
                    <a:pt x="3327400" y="419100"/>
                  </a:lnTo>
                  <a:lnTo>
                    <a:pt x="3149600" y="241300"/>
                  </a:lnTo>
                  <a:lnTo>
                    <a:pt x="2983865" y="241300"/>
                  </a:lnTo>
                  <a:lnTo>
                    <a:pt x="2836545" y="387985"/>
                  </a:lnTo>
                  <a:lnTo>
                    <a:pt x="1913890" y="387985"/>
                  </a:lnTo>
                  <a:lnTo>
                    <a:pt x="1544955" y="19050"/>
                  </a:lnTo>
                  <a:lnTo>
                    <a:pt x="900430" y="19050"/>
                  </a:lnTo>
                  <a:lnTo>
                    <a:pt x="632460" y="286385"/>
                  </a:lnTo>
                  <a:lnTo>
                    <a:pt x="0" y="286385"/>
                  </a:lnTo>
                  <a:lnTo>
                    <a:pt x="0" y="267335"/>
                  </a:lnTo>
                  <a:lnTo>
                    <a:pt x="624840" y="267335"/>
                  </a:lnTo>
                  <a:lnTo>
                    <a:pt x="892175" y="0"/>
                  </a:lnTo>
                  <a:lnTo>
                    <a:pt x="1552575" y="0"/>
                  </a:lnTo>
                  <a:lnTo>
                    <a:pt x="1922145" y="368935"/>
                  </a:lnTo>
                  <a:lnTo>
                    <a:pt x="2828925" y="368935"/>
                  </a:lnTo>
                  <a:lnTo>
                    <a:pt x="2976245" y="221615"/>
                  </a:lnTo>
                  <a:lnTo>
                    <a:pt x="3157855" y="221615"/>
                  </a:lnTo>
                  <a:lnTo>
                    <a:pt x="3335655" y="399415"/>
                  </a:lnTo>
                  <a:lnTo>
                    <a:pt x="3995420" y="399415"/>
                  </a:lnTo>
                  <a:lnTo>
                    <a:pt x="4157345" y="236855"/>
                  </a:lnTo>
                  <a:lnTo>
                    <a:pt x="4538345" y="236855"/>
                  </a:lnTo>
                  <a:lnTo>
                    <a:pt x="4729480" y="428625"/>
                  </a:lnTo>
                  <a:lnTo>
                    <a:pt x="5319395" y="428625"/>
                  </a:lnTo>
                  <a:lnTo>
                    <a:pt x="5768340" y="877570"/>
                  </a:lnTo>
                  <a:lnTo>
                    <a:pt x="7142480" y="877570"/>
                  </a:lnTo>
                  <a:close/>
                </a:path>
              </a:pathLst>
            </a:custGeom>
            <a:grpFill/>
            <a:ln w="635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70E0AAA-FD88-DCC6-82B6-9EFF9F117E24}"/>
                </a:ext>
              </a:extLst>
            </p:cNvPr>
            <p:cNvSpPr/>
            <p:nvPr/>
          </p:nvSpPr>
          <p:spPr>
            <a:xfrm>
              <a:off x="3669665" y="4067809"/>
              <a:ext cx="72407" cy="72390"/>
            </a:xfrm>
            <a:custGeom>
              <a:avLst/>
              <a:gdLst>
                <a:gd name="connsiteX0" fmla="*/ 36195 w 72407"/>
                <a:gd name="connsiteY0" fmla="*/ 72390 h 72390"/>
                <a:gd name="connsiteX1" fmla="*/ 0 w 72407"/>
                <a:gd name="connsiteY1" fmla="*/ 36195 h 72390"/>
                <a:gd name="connsiteX2" fmla="*/ 36195 w 72407"/>
                <a:gd name="connsiteY2" fmla="*/ 0 h 72390"/>
                <a:gd name="connsiteX3" fmla="*/ 72390 w 72407"/>
                <a:gd name="connsiteY3" fmla="*/ 36195 h 72390"/>
                <a:gd name="connsiteX4" fmla="*/ 36195 w 72407"/>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7" h="72390">
                  <a:moveTo>
                    <a:pt x="36195" y="72390"/>
                  </a:moveTo>
                  <a:cubicBezTo>
                    <a:pt x="16510" y="72390"/>
                    <a:pt x="0" y="55880"/>
                    <a:pt x="0" y="36195"/>
                  </a:cubicBezTo>
                  <a:cubicBezTo>
                    <a:pt x="0" y="15875"/>
                    <a:pt x="16510" y="0"/>
                    <a:pt x="36195" y="0"/>
                  </a:cubicBezTo>
                  <a:cubicBezTo>
                    <a:pt x="56515" y="0"/>
                    <a:pt x="72390" y="16510"/>
                    <a:pt x="72390" y="36195"/>
                  </a:cubicBezTo>
                  <a:cubicBezTo>
                    <a:pt x="73025" y="56515"/>
                    <a:pt x="56515" y="72390"/>
                    <a:pt x="36195" y="72390"/>
                  </a:cubicBezTo>
                  <a:close/>
                </a:path>
              </a:pathLst>
            </a:custGeom>
            <a:grpFill/>
            <a:ln w="635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8AAA2DAE-444A-44EC-79F7-AF58D3055C5B}"/>
                </a:ext>
              </a:extLst>
            </p:cNvPr>
            <p:cNvSpPr/>
            <p:nvPr/>
          </p:nvSpPr>
          <p:spPr>
            <a:xfrm>
              <a:off x="10808969" y="4678045"/>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6515" y="72390"/>
                    <a:pt x="72390" y="55880"/>
                    <a:pt x="72390" y="36195"/>
                  </a:cubicBezTo>
                  <a:cubicBezTo>
                    <a:pt x="72390" y="15875"/>
                    <a:pt x="55880" y="0"/>
                    <a:pt x="36195" y="0"/>
                  </a:cubicBezTo>
                  <a:cubicBezTo>
                    <a:pt x="15875" y="0"/>
                    <a:pt x="0" y="16510"/>
                    <a:pt x="0" y="36195"/>
                  </a:cubicBezTo>
                  <a:cubicBezTo>
                    <a:pt x="0" y="56515"/>
                    <a:pt x="16511" y="72390"/>
                    <a:pt x="36195" y="72390"/>
                  </a:cubicBezTo>
                  <a:close/>
                </a:path>
              </a:pathLst>
            </a:custGeom>
            <a:grpFill/>
            <a:ln w="635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A24D073-95F1-8F9F-5510-BBB413C907AC}"/>
                </a:ext>
              </a:extLst>
            </p:cNvPr>
            <p:cNvSpPr/>
            <p:nvPr/>
          </p:nvSpPr>
          <p:spPr>
            <a:xfrm>
              <a:off x="1682114" y="3858895"/>
              <a:ext cx="1653539" cy="212089"/>
            </a:xfrm>
            <a:custGeom>
              <a:avLst/>
              <a:gdLst>
                <a:gd name="connsiteX0" fmla="*/ 1653540 w 1653539"/>
                <a:gd name="connsiteY0" fmla="*/ 212090 h 212089"/>
                <a:gd name="connsiteX1" fmla="*/ 731520 w 1653539"/>
                <a:gd name="connsiteY1" fmla="*/ 212090 h 212089"/>
                <a:gd name="connsiteX2" fmla="*/ 539115 w 1653539"/>
                <a:gd name="connsiteY2" fmla="*/ 19685 h 212089"/>
                <a:gd name="connsiteX3" fmla="*/ 0 w 1653539"/>
                <a:gd name="connsiteY3" fmla="*/ 19685 h 212089"/>
                <a:gd name="connsiteX4" fmla="*/ 0 w 1653539"/>
                <a:gd name="connsiteY4" fmla="*/ 0 h 212089"/>
                <a:gd name="connsiteX5" fmla="*/ 547370 w 1653539"/>
                <a:gd name="connsiteY5" fmla="*/ 0 h 212089"/>
                <a:gd name="connsiteX6" fmla="*/ 739775 w 1653539"/>
                <a:gd name="connsiteY6" fmla="*/ 192405 h 212089"/>
                <a:gd name="connsiteX7" fmla="*/ 1653540 w 1653539"/>
                <a:gd name="connsiteY7" fmla="*/ 192405 h 21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3539" h="212089">
                  <a:moveTo>
                    <a:pt x="1653540" y="212090"/>
                  </a:moveTo>
                  <a:lnTo>
                    <a:pt x="731520" y="212090"/>
                  </a:lnTo>
                  <a:lnTo>
                    <a:pt x="539115" y="19685"/>
                  </a:lnTo>
                  <a:lnTo>
                    <a:pt x="0" y="19685"/>
                  </a:lnTo>
                  <a:lnTo>
                    <a:pt x="0" y="0"/>
                  </a:lnTo>
                  <a:lnTo>
                    <a:pt x="547370" y="0"/>
                  </a:lnTo>
                  <a:lnTo>
                    <a:pt x="739775" y="192405"/>
                  </a:lnTo>
                  <a:lnTo>
                    <a:pt x="1653540" y="192405"/>
                  </a:lnTo>
                  <a:close/>
                </a:path>
              </a:pathLst>
            </a:custGeom>
            <a:grpFill/>
            <a:ln w="635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E6CA183-77BC-00B9-B300-D9344190F0A7}"/>
                </a:ext>
              </a:extLst>
            </p:cNvPr>
            <p:cNvSpPr/>
            <p:nvPr/>
          </p:nvSpPr>
          <p:spPr>
            <a:xfrm>
              <a:off x="1647825" y="3832859"/>
              <a:ext cx="72389" cy="72390"/>
            </a:xfrm>
            <a:custGeom>
              <a:avLst/>
              <a:gdLst>
                <a:gd name="connsiteX0" fmla="*/ 36195 w 72389"/>
                <a:gd name="connsiteY0" fmla="*/ 72390 h 72390"/>
                <a:gd name="connsiteX1" fmla="*/ 0 w 72389"/>
                <a:gd name="connsiteY1" fmla="*/ 36195 h 72390"/>
                <a:gd name="connsiteX2" fmla="*/ 36195 w 72389"/>
                <a:gd name="connsiteY2" fmla="*/ 0 h 72390"/>
                <a:gd name="connsiteX3" fmla="*/ 72390 w 72389"/>
                <a:gd name="connsiteY3" fmla="*/ 36195 h 72390"/>
                <a:gd name="connsiteX4" fmla="*/ 36195 w 72389"/>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36195" y="72390"/>
                  </a:moveTo>
                  <a:cubicBezTo>
                    <a:pt x="16510" y="72390"/>
                    <a:pt x="0" y="55880"/>
                    <a:pt x="0" y="36195"/>
                  </a:cubicBezTo>
                  <a:cubicBezTo>
                    <a:pt x="0" y="15875"/>
                    <a:pt x="16510" y="0"/>
                    <a:pt x="36195" y="0"/>
                  </a:cubicBezTo>
                  <a:cubicBezTo>
                    <a:pt x="56515"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51A0744-344F-D047-A483-BA332045B02E}"/>
                </a:ext>
              </a:extLst>
            </p:cNvPr>
            <p:cNvSpPr/>
            <p:nvPr/>
          </p:nvSpPr>
          <p:spPr>
            <a:xfrm>
              <a:off x="3297554" y="4025265"/>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5880" y="72390"/>
                    <a:pt x="72390" y="55880"/>
                    <a:pt x="72390" y="36195"/>
                  </a:cubicBezTo>
                  <a:cubicBezTo>
                    <a:pt x="72390" y="15875"/>
                    <a:pt x="55880"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9A244F8-8927-277A-3152-52D35E972904}"/>
                </a:ext>
              </a:extLst>
            </p:cNvPr>
            <p:cNvSpPr/>
            <p:nvPr/>
          </p:nvSpPr>
          <p:spPr>
            <a:xfrm>
              <a:off x="1596389" y="3644900"/>
              <a:ext cx="1610995" cy="217170"/>
            </a:xfrm>
            <a:custGeom>
              <a:avLst/>
              <a:gdLst>
                <a:gd name="connsiteX0" fmla="*/ 1610995 w 1610995"/>
                <a:gd name="connsiteY0" fmla="*/ 217170 h 217170"/>
                <a:gd name="connsiteX1" fmla="*/ 940435 w 1610995"/>
                <a:gd name="connsiteY1" fmla="*/ 217170 h 217170"/>
                <a:gd name="connsiteX2" fmla="*/ 742950 w 1610995"/>
                <a:gd name="connsiteY2" fmla="*/ 19050 h 217170"/>
                <a:gd name="connsiteX3" fmla="*/ 0 w 1610995"/>
                <a:gd name="connsiteY3" fmla="*/ 19050 h 217170"/>
                <a:gd name="connsiteX4" fmla="*/ 0 w 1610995"/>
                <a:gd name="connsiteY4" fmla="*/ 0 h 217170"/>
                <a:gd name="connsiteX5" fmla="*/ 750570 w 1610995"/>
                <a:gd name="connsiteY5" fmla="*/ 0 h 217170"/>
                <a:gd name="connsiteX6" fmla="*/ 948690 w 1610995"/>
                <a:gd name="connsiteY6" fmla="*/ 198120 h 217170"/>
                <a:gd name="connsiteX7" fmla="*/ 1610995 w 1610995"/>
                <a:gd name="connsiteY7" fmla="*/ 198120 h 2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0995" h="217170">
                  <a:moveTo>
                    <a:pt x="1610995" y="217170"/>
                  </a:moveTo>
                  <a:lnTo>
                    <a:pt x="940435" y="217170"/>
                  </a:lnTo>
                  <a:lnTo>
                    <a:pt x="742950" y="19050"/>
                  </a:lnTo>
                  <a:lnTo>
                    <a:pt x="0" y="19050"/>
                  </a:lnTo>
                  <a:lnTo>
                    <a:pt x="0" y="0"/>
                  </a:lnTo>
                  <a:lnTo>
                    <a:pt x="750570" y="0"/>
                  </a:lnTo>
                  <a:lnTo>
                    <a:pt x="948690" y="198120"/>
                  </a:lnTo>
                  <a:lnTo>
                    <a:pt x="1610995" y="198120"/>
                  </a:lnTo>
                  <a:close/>
                </a:path>
              </a:pathLst>
            </a:custGeom>
            <a:grpFill/>
            <a:ln w="635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493CC85-BF27-B3AF-7F37-9A3212E7E6F7}"/>
                </a:ext>
              </a:extLst>
            </p:cNvPr>
            <p:cNvSpPr/>
            <p:nvPr/>
          </p:nvSpPr>
          <p:spPr>
            <a:xfrm>
              <a:off x="1562100" y="3618229"/>
              <a:ext cx="72389" cy="72390"/>
            </a:xfrm>
            <a:custGeom>
              <a:avLst/>
              <a:gdLst>
                <a:gd name="connsiteX0" fmla="*/ 36195 w 72389"/>
                <a:gd name="connsiteY0" fmla="*/ 72390 h 72390"/>
                <a:gd name="connsiteX1" fmla="*/ 0 w 72389"/>
                <a:gd name="connsiteY1" fmla="*/ 36195 h 72390"/>
                <a:gd name="connsiteX2" fmla="*/ 36195 w 72389"/>
                <a:gd name="connsiteY2" fmla="*/ 0 h 72390"/>
                <a:gd name="connsiteX3" fmla="*/ 72390 w 72389"/>
                <a:gd name="connsiteY3" fmla="*/ 36195 h 72390"/>
                <a:gd name="connsiteX4" fmla="*/ 36195 w 72389"/>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36195" y="72390"/>
                  </a:moveTo>
                  <a:cubicBezTo>
                    <a:pt x="15875" y="72390"/>
                    <a:pt x="0" y="55880"/>
                    <a:pt x="0" y="36195"/>
                  </a:cubicBezTo>
                  <a:cubicBezTo>
                    <a:pt x="0" y="15875"/>
                    <a:pt x="15875" y="0"/>
                    <a:pt x="36195" y="0"/>
                  </a:cubicBezTo>
                  <a:cubicBezTo>
                    <a:pt x="56515" y="0"/>
                    <a:pt x="72390" y="16510"/>
                    <a:pt x="72390" y="36195"/>
                  </a:cubicBezTo>
                  <a:cubicBezTo>
                    <a:pt x="72390" y="56515"/>
                    <a:pt x="55880" y="72390"/>
                    <a:pt x="36195" y="72390"/>
                  </a:cubicBezTo>
                  <a:close/>
                </a:path>
              </a:pathLst>
            </a:custGeom>
            <a:grpFill/>
            <a:ln w="635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49FAC552-595B-C623-44EE-5380C8B8F7BA}"/>
                </a:ext>
              </a:extLst>
            </p:cNvPr>
            <p:cNvSpPr/>
            <p:nvPr/>
          </p:nvSpPr>
          <p:spPr>
            <a:xfrm>
              <a:off x="3169285" y="3816350"/>
              <a:ext cx="72389" cy="72390"/>
            </a:xfrm>
            <a:custGeom>
              <a:avLst/>
              <a:gdLst>
                <a:gd name="connsiteX0" fmla="*/ 36195 w 72389"/>
                <a:gd name="connsiteY0" fmla="*/ 72390 h 72390"/>
                <a:gd name="connsiteX1" fmla="*/ 72390 w 72389"/>
                <a:gd name="connsiteY1" fmla="*/ 36195 h 72390"/>
                <a:gd name="connsiteX2" fmla="*/ 36195 w 72389"/>
                <a:gd name="connsiteY2" fmla="*/ 0 h 72390"/>
                <a:gd name="connsiteX3" fmla="*/ 0 w 72389"/>
                <a:gd name="connsiteY3" fmla="*/ 36195 h 72390"/>
                <a:gd name="connsiteX4" fmla="*/ 36195 w 72389"/>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36195" y="72390"/>
                  </a:moveTo>
                  <a:cubicBezTo>
                    <a:pt x="56515" y="72390"/>
                    <a:pt x="72390" y="55880"/>
                    <a:pt x="72390" y="36195"/>
                  </a:cubicBezTo>
                  <a:cubicBezTo>
                    <a:pt x="72390" y="16510"/>
                    <a:pt x="55880" y="0"/>
                    <a:pt x="36195" y="0"/>
                  </a:cubicBezTo>
                  <a:cubicBezTo>
                    <a:pt x="15875" y="0"/>
                    <a:pt x="0" y="16510"/>
                    <a:pt x="0" y="36195"/>
                  </a:cubicBezTo>
                  <a:cubicBezTo>
                    <a:pt x="0" y="56515"/>
                    <a:pt x="15875" y="72390"/>
                    <a:pt x="36195" y="72390"/>
                  </a:cubicBezTo>
                  <a:close/>
                </a:path>
              </a:pathLst>
            </a:custGeom>
            <a:grpFill/>
            <a:ln w="635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57BA85D-D12C-DDA1-CBEF-4234F4A66C8B}"/>
                </a:ext>
              </a:extLst>
            </p:cNvPr>
            <p:cNvSpPr/>
            <p:nvPr/>
          </p:nvSpPr>
          <p:spPr>
            <a:xfrm>
              <a:off x="3822065" y="4024629"/>
              <a:ext cx="2231389" cy="471804"/>
            </a:xfrm>
            <a:custGeom>
              <a:avLst/>
              <a:gdLst>
                <a:gd name="connsiteX0" fmla="*/ 2231390 w 2231389"/>
                <a:gd name="connsiteY0" fmla="*/ 471805 h 471804"/>
                <a:gd name="connsiteX1" fmla="*/ 1890395 w 2231389"/>
                <a:gd name="connsiteY1" fmla="*/ 471805 h 471804"/>
                <a:gd name="connsiteX2" fmla="*/ 1438275 w 2231389"/>
                <a:gd name="connsiteY2" fmla="*/ 19685 h 471804"/>
                <a:gd name="connsiteX3" fmla="*/ 884555 w 2231389"/>
                <a:gd name="connsiteY3" fmla="*/ 19685 h 471804"/>
                <a:gd name="connsiteX4" fmla="*/ 697230 w 2231389"/>
                <a:gd name="connsiteY4" fmla="*/ 207010 h 471804"/>
                <a:gd name="connsiteX5" fmla="*/ 0 w 2231389"/>
                <a:gd name="connsiteY5" fmla="*/ 207010 h 471804"/>
                <a:gd name="connsiteX6" fmla="*/ 0 w 2231389"/>
                <a:gd name="connsiteY6" fmla="*/ 187325 h 471804"/>
                <a:gd name="connsiteX7" fmla="*/ 688975 w 2231389"/>
                <a:gd name="connsiteY7" fmla="*/ 187325 h 471804"/>
                <a:gd name="connsiteX8" fmla="*/ 876300 w 2231389"/>
                <a:gd name="connsiteY8" fmla="*/ 0 h 471804"/>
                <a:gd name="connsiteX9" fmla="*/ 1445895 w 2231389"/>
                <a:gd name="connsiteY9" fmla="*/ 0 h 471804"/>
                <a:gd name="connsiteX10" fmla="*/ 1898015 w 2231389"/>
                <a:gd name="connsiteY10" fmla="*/ 452120 h 471804"/>
                <a:gd name="connsiteX11" fmla="*/ 2231390 w 2231389"/>
                <a:gd name="connsiteY11" fmla="*/ 452120 h 47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1389" h="471804">
                  <a:moveTo>
                    <a:pt x="2231390" y="471805"/>
                  </a:moveTo>
                  <a:lnTo>
                    <a:pt x="1890395" y="471805"/>
                  </a:lnTo>
                  <a:lnTo>
                    <a:pt x="1438275" y="19685"/>
                  </a:lnTo>
                  <a:lnTo>
                    <a:pt x="884555" y="19685"/>
                  </a:lnTo>
                  <a:lnTo>
                    <a:pt x="697230" y="207010"/>
                  </a:lnTo>
                  <a:lnTo>
                    <a:pt x="0" y="207010"/>
                  </a:lnTo>
                  <a:lnTo>
                    <a:pt x="0" y="187325"/>
                  </a:lnTo>
                  <a:lnTo>
                    <a:pt x="688975" y="187325"/>
                  </a:lnTo>
                  <a:lnTo>
                    <a:pt x="876300" y="0"/>
                  </a:lnTo>
                  <a:lnTo>
                    <a:pt x="1445895" y="0"/>
                  </a:lnTo>
                  <a:lnTo>
                    <a:pt x="1898015" y="452120"/>
                  </a:lnTo>
                  <a:lnTo>
                    <a:pt x="2231390" y="452120"/>
                  </a:lnTo>
                  <a:close/>
                </a:path>
              </a:pathLst>
            </a:custGeom>
            <a:grpFill/>
            <a:ln w="635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06B70AE6-5626-B320-C243-9D611192D08B}"/>
                </a:ext>
              </a:extLst>
            </p:cNvPr>
            <p:cNvSpPr/>
            <p:nvPr/>
          </p:nvSpPr>
          <p:spPr>
            <a:xfrm>
              <a:off x="3787775" y="4185920"/>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6510" y="72390"/>
                    <a:pt x="0" y="55880"/>
                    <a:pt x="0" y="36195"/>
                  </a:cubicBezTo>
                  <a:cubicBezTo>
                    <a:pt x="0" y="15875"/>
                    <a:pt x="16510" y="0"/>
                    <a:pt x="36195" y="0"/>
                  </a:cubicBezTo>
                  <a:cubicBezTo>
                    <a:pt x="56515"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10CDD90-C063-08C3-1A60-126FC32F193F}"/>
                </a:ext>
              </a:extLst>
            </p:cNvPr>
            <p:cNvSpPr/>
            <p:nvPr/>
          </p:nvSpPr>
          <p:spPr>
            <a:xfrm>
              <a:off x="6015354" y="4450715"/>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6515" y="72390"/>
                    <a:pt x="72390" y="55880"/>
                    <a:pt x="72390" y="36195"/>
                  </a:cubicBezTo>
                  <a:cubicBezTo>
                    <a:pt x="72390" y="15875"/>
                    <a:pt x="55880"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E87897F-3DD4-36D2-0276-E11D93614DE4}"/>
                </a:ext>
              </a:extLst>
            </p:cNvPr>
            <p:cNvSpPr/>
            <p:nvPr/>
          </p:nvSpPr>
          <p:spPr>
            <a:xfrm>
              <a:off x="3939540" y="4158615"/>
              <a:ext cx="1601469" cy="393064"/>
            </a:xfrm>
            <a:custGeom>
              <a:avLst/>
              <a:gdLst>
                <a:gd name="connsiteX0" fmla="*/ 1587500 w 1601469"/>
                <a:gd name="connsiteY0" fmla="*/ 393065 h 393064"/>
                <a:gd name="connsiteX1" fmla="*/ 1213485 w 1601469"/>
                <a:gd name="connsiteY1" fmla="*/ 19050 h 393064"/>
                <a:gd name="connsiteX2" fmla="*/ 857885 w 1601469"/>
                <a:gd name="connsiteY2" fmla="*/ 19050 h 393064"/>
                <a:gd name="connsiteX3" fmla="*/ 675640 w 1601469"/>
                <a:gd name="connsiteY3" fmla="*/ 201295 h 393064"/>
                <a:gd name="connsiteX4" fmla="*/ 0 w 1601469"/>
                <a:gd name="connsiteY4" fmla="*/ 201295 h 393064"/>
                <a:gd name="connsiteX5" fmla="*/ 0 w 1601469"/>
                <a:gd name="connsiteY5" fmla="*/ 181610 h 393064"/>
                <a:gd name="connsiteX6" fmla="*/ 668020 w 1601469"/>
                <a:gd name="connsiteY6" fmla="*/ 181610 h 393064"/>
                <a:gd name="connsiteX7" fmla="*/ 849630 w 1601469"/>
                <a:gd name="connsiteY7" fmla="*/ 0 h 393064"/>
                <a:gd name="connsiteX8" fmla="*/ 1221740 w 1601469"/>
                <a:gd name="connsiteY8" fmla="*/ 0 h 393064"/>
                <a:gd name="connsiteX9" fmla="*/ 1601470 w 1601469"/>
                <a:gd name="connsiteY9" fmla="*/ 379730 h 39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1469" h="393064">
                  <a:moveTo>
                    <a:pt x="1587500" y="393065"/>
                  </a:moveTo>
                  <a:lnTo>
                    <a:pt x="1213485" y="19050"/>
                  </a:lnTo>
                  <a:lnTo>
                    <a:pt x="857885" y="19050"/>
                  </a:lnTo>
                  <a:lnTo>
                    <a:pt x="675640" y="201295"/>
                  </a:lnTo>
                  <a:lnTo>
                    <a:pt x="0" y="201295"/>
                  </a:lnTo>
                  <a:lnTo>
                    <a:pt x="0" y="181610"/>
                  </a:lnTo>
                  <a:lnTo>
                    <a:pt x="668020" y="181610"/>
                  </a:lnTo>
                  <a:lnTo>
                    <a:pt x="849630" y="0"/>
                  </a:lnTo>
                  <a:lnTo>
                    <a:pt x="1221740" y="0"/>
                  </a:lnTo>
                  <a:lnTo>
                    <a:pt x="1601470" y="379730"/>
                  </a:lnTo>
                  <a:close/>
                </a:path>
              </a:pathLst>
            </a:custGeom>
            <a:grpFill/>
            <a:ln w="635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0EC82BA-68BB-D9CB-C2E7-D06FC700BA61}"/>
                </a:ext>
              </a:extLst>
            </p:cNvPr>
            <p:cNvSpPr/>
            <p:nvPr/>
          </p:nvSpPr>
          <p:spPr>
            <a:xfrm>
              <a:off x="3905250" y="4314190"/>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6510" y="0"/>
                    <a:pt x="36195" y="0"/>
                  </a:cubicBezTo>
                  <a:cubicBezTo>
                    <a:pt x="55880" y="0"/>
                    <a:pt x="72390" y="16510"/>
                    <a:pt x="72390" y="36195"/>
                  </a:cubicBezTo>
                  <a:cubicBezTo>
                    <a:pt x="72390" y="55880"/>
                    <a:pt x="56515" y="72390"/>
                    <a:pt x="36195" y="72390"/>
                  </a:cubicBezTo>
                  <a:close/>
                </a:path>
              </a:pathLst>
            </a:custGeom>
            <a:grpFill/>
            <a:ln w="635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C8E3842-27A2-AC7B-3011-728D9648F40E}"/>
                </a:ext>
              </a:extLst>
            </p:cNvPr>
            <p:cNvSpPr/>
            <p:nvPr/>
          </p:nvSpPr>
          <p:spPr>
            <a:xfrm>
              <a:off x="5496401" y="4507547"/>
              <a:ext cx="72866" cy="72389"/>
            </a:xfrm>
            <a:custGeom>
              <a:avLst/>
              <a:gdLst>
                <a:gd name="connsiteX0" fmla="*/ 10954 w 72866"/>
                <a:gd name="connsiteY0" fmla="*/ 61912 h 72389"/>
                <a:gd name="connsiteX1" fmla="*/ 62389 w 72866"/>
                <a:gd name="connsiteY1" fmla="*/ 61912 h 72389"/>
                <a:gd name="connsiteX2" fmla="*/ 62389 w 72866"/>
                <a:gd name="connsiteY2" fmla="*/ 10478 h 72389"/>
                <a:gd name="connsiteX3" fmla="*/ 10954 w 72866"/>
                <a:gd name="connsiteY3" fmla="*/ 10478 h 72389"/>
                <a:gd name="connsiteX4" fmla="*/ 10954 w 72866"/>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 h="72389">
                  <a:moveTo>
                    <a:pt x="10954" y="61912"/>
                  </a:moveTo>
                  <a:cubicBezTo>
                    <a:pt x="24924" y="75882"/>
                    <a:pt x="48419" y="75882"/>
                    <a:pt x="62389" y="61912"/>
                  </a:cubicBezTo>
                  <a:cubicBezTo>
                    <a:pt x="76359" y="47943"/>
                    <a:pt x="76359" y="24448"/>
                    <a:pt x="62389" y="10478"/>
                  </a:cubicBezTo>
                  <a:cubicBezTo>
                    <a:pt x="48419" y="-3493"/>
                    <a:pt x="25559" y="-3493"/>
                    <a:pt x="10954" y="10478"/>
                  </a:cubicBezTo>
                  <a:cubicBezTo>
                    <a:pt x="-3651" y="25082"/>
                    <a:pt x="-3651" y="47943"/>
                    <a:pt x="10954" y="61912"/>
                  </a:cubicBezTo>
                  <a:close/>
                </a:path>
              </a:pathLst>
            </a:custGeom>
            <a:grpFill/>
            <a:ln w="635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E77C75C-672E-7F58-0605-71087744E250}"/>
                </a:ext>
              </a:extLst>
            </p:cNvPr>
            <p:cNvSpPr/>
            <p:nvPr/>
          </p:nvSpPr>
          <p:spPr>
            <a:xfrm>
              <a:off x="8502650" y="3011170"/>
              <a:ext cx="2117725" cy="861059"/>
            </a:xfrm>
            <a:custGeom>
              <a:avLst/>
              <a:gdLst>
                <a:gd name="connsiteX0" fmla="*/ 13335 w 2117725"/>
                <a:gd name="connsiteY0" fmla="*/ 861060 h 861059"/>
                <a:gd name="connsiteX1" fmla="*/ 0 w 2117725"/>
                <a:gd name="connsiteY1" fmla="*/ 847725 h 861059"/>
                <a:gd name="connsiteX2" fmla="*/ 464820 w 2117725"/>
                <a:gd name="connsiteY2" fmla="*/ 382270 h 861059"/>
                <a:gd name="connsiteX3" fmla="*/ 1722120 w 2117725"/>
                <a:gd name="connsiteY3" fmla="*/ 382270 h 861059"/>
                <a:gd name="connsiteX4" fmla="*/ 2104390 w 2117725"/>
                <a:gd name="connsiteY4" fmla="*/ 0 h 861059"/>
                <a:gd name="connsiteX5" fmla="*/ 2117725 w 2117725"/>
                <a:gd name="connsiteY5" fmla="*/ 13970 h 861059"/>
                <a:gd name="connsiteX6" fmla="*/ 1730375 w 2117725"/>
                <a:gd name="connsiteY6" fmla="*/ 401955 h 861059"/>
                <a:gd name="connsiteX7" fmla="*/ 473075 w 2117725"/>
                <a:gd name="connsiteY7" fmla="*/ 401955 h 8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7725" h="861059">
                  <a:moveTo>
                    <a:pt x="13335" y="861060"/>
                  </a:moveTo>
                  <a:lnTo>
                    <a:pt x="0" y="847725"/>
                  </a:lnTo>
                  <a:lnTo>
                    <a:pt x="464820" y="382270"/>
                  </a:lnTo>
                  <a:lnTo>
                    <a:pt x="1722120" y="382270"/>
                  </a:lnTo>
                  <a:lnTo>
                    <a:pt x="2104390" y="0"/>
                  </a:lnTo>
                  <a:lnTo>
                    <a:pt x="2117725" y="13970"/>
                  </a:lnTo>
                  <a:lnTo>
                    <a:pt x="1730375" y="401955"/>
                  </a:lnTo>
                  <a:lnTo>
                    <a:pt x="473075" y="401955"/>
                  </a:lnTo>
                  <a:close/>
                </a:path>
              </a:pathLst>
            </a:custGeom>
            <a:grpFill/>
            <a:ln w="635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1DA1B62-BF51-D21B-C5C2-38DFE51A370C}"/>
                </a:ext>
              </a:extLst>
            </p:cNvPr>
            <p:cNvSpPr/>
            <p:nvPr/>
          </p:nvSpPr>
          <p:spPr>
            <a:xfrm>
              <a:off x="8474392" y="3828097"/>
              <a:ext cx="72390" cy="72389"/>
            </a:xfrm>
            <a:custGeom>
              <a:avLst/>
              <a:gdLst>
                <a:gd name="connsiteX0" fmla="*/ 61913 w 72390"/>
                <a:gd name="connsiteY0" fmla="*/ 61912 h 72389"/>
                <a:gd name="connsiteX1" fmla="*/ 10477 w 72390"/>
                <a:gd name="connsiteY1" fmla="*/ 61912 h 72389"/>
                <a:gd name="connsiteX2" fmla="*/ 10477 w 72390"/>
                <a:gd name="connsiteY2" fmla="*/ 10478 h 72389"/>
                <a:gd name="connsiteX3" fmla="*/ 61913 w 72390"/>
                <a:gd name="connsiteY3" fmla="*/ 10478 h 72389"/>
                <a:gd name="connsiteX4" fmla="*/ 61913 w 72390"/>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61913" y="61912"/>
                  </a:moveTo>
                  <a:cubicBezTo>
                    <a:pt x="47942" y="75882"/>
                    <a:pt x="24448" y="75882"/>
                    <a:pt x="10477" y="61912"/>
                  </a:cubicBezTo>
                  <a:cubicBezTo>
                    <a:pt x="-3492" y="47943"/>
                    <a:pt x="-3492" y="24448"/>
                    <a:pt x="10477" y="10478"/>
                  </a:cubicBezTo>
                  <a:cubicBezTo>
                    <a:pt x="24448" y="-3493"/>
                    <a:pt x="47942" y="-3493"/>
                    <a:pt x="61913" y="10478"/>
                  </a:cubicBezTo>
                  <a:cubicBezTo>
                    <a:pt x="75883" y="25082"/>
                    <a:pt x="75883" y="47943"/>
                    <a:pt x="61913" y="61912"/>
                  </a:cubicBezTo>
                  <a:close/>
                </a:path>
              </a:pathLst>
            </a:custGeom>
            <a:grpFill/>
            <a:ln w="635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FCDE0C7-B399-7A7D-C452-37DD8AB6B8C3}"/>
                </a:ext>
              </a:extLst>
            </p:cNvPr>
            <p:cNvSpPr/>
            <p:nvPr/>
          </p:nvSpPr>
          <p:spPr>
            <a:xfrm>
              <a:off x="10576242" y="2983547"/>
              <a:ext cx="72390" cy="72390"/>
            </a:xfrm>
            <a:custGeom>
              <a:avLst/>
              <a:gdLst>
                <a:gd name="connsiteX0" fmla="*/ 61913 w 72390"/>
                <a:gd name="connsiteY0" fmla="*/ 61913 h 72390"/>
                <a:gd name="connsiteX1" fmla="*/ 61913 w 72390"/>
                <a:gd name="connsiteY1" fmla="*/ 10478 h 72390"/>
                <a:gd name="connsiteX2" fmla="*/ 10477 w 72390"/>
                <a:gd name="connsiteY2" fmla="*/ 10478 h 72390"/>
                <a:gd name="connsiteX3" fmla="*/ 10477 w 72390"/>
                <a:gd name="connsiteY3" fmla="*/ 61913 h 72390"/>
                <a:gd name="connsiteX4" fmla="*/ 61913 w 72390"/>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61913" y="61913"/>
                  </a:moveTo>
                  <a:cubicBezTo>
                    <a:pt x="75883" y="47943"/>
                    <a:pt x="75883" y="24448"/>
                    <a:pt x="61913" y="10478"/>
                  </a:cubicBezTo>
                  <a:cubicBezTo>
                    <a:pt x="47942" y="-3493"/>
                    <a:pt x="24448" y="-3493"/>
                    <a:pt x="10477" y="10478"/>
                  </a:cubicBezTo>
                  <a:cubicBezTo>
                    <a:pt x="-3492" y="24448"/>
                    <a:pt x="-3492" y="47307"/>
                    <a:pt x="10477" y="61913"/>
                  </a:cubicBezTo>
                  <a:cubicBezTo>
                    <a:pt x="25083" y="75882"/>
                    <a:pt x="47942" y="75882"/>
                    <a:pt x="61913" y="61913"/>
                  </a:cubicBezTo>
                  <a:close/>
                </a:path>
              </a:pathLst>
            </a:custGeom>
            <a:grpFill/>
            <a:ln w="635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55202DF-F6CB-D16C-C3F7-E7F1FCA33F19}"/>
                </a:ext>
              </a:extLst>
            </p:cNvPr>
            <p:cNvSpPr/>
            <p:nvPr/>
          </p:nvSpPr>
          <p:spPr>
            <a:xfrm>
              <a:off x="8637269" y="3976370"/>
              <a:ext cx="2967990" cy="706754"/>
            </a:xfrm>
            <a:custGeom>
              <a:avLst/>
              <a:gdLst>
                <a:gd name="connsiteX0" fmla="*/ 2954021 w 2967990"/>
                <a:gd name="connsiteY0" fmla="*/ 706755 h 706754"/>
                <a:gd name="connsiteX1" fmla="*/ 2593340 w 2967990"/>
                <a:gd name="connsiteY1" fmla="*/ 346075 h 706754"/>
                <a:gd name="connsiteX2" fmla="*/ 2213611 w 2967990"/>
                <a:gd name="connsiteY2" fmla="*/ 346075 h 706754"/>
                <a:gd name="connsiteX3" fmla="*/ 2037080 w 2967990"/>
                <a:gd name="connsiteY3" fmla="*/ 169545 h 706754"/>
                <a:gd name="connsiteX4" fmla="*/ 1649096 w 2967990"/>
                <a:gd name="connsiteY4" fmla="*/ 169545 h 706754"/>
                <a:gd name="connsiteX5" fmla="*/ 1445896 w 2967990"/>
                <a:gd name="connsiteY5" fmla="*/ 372745 h 706754"/>
                <a:gd name="connsiteX6" fmla="*/ 924561 w 2967990"/>
                <a:gd name="connsiteY6" fmla="*/ 372745 h 706754"/>
                <a:gd name="connsiteX7" fmla="*/ 571500 w 2967990"/>
                <a:gd name="connsiteY7" fmla="*/ 19685 h 706754"/>
                <a:gd name="connsiteX8" fmla="*/ 0 w 2967990"/>
                <a:gd name="connsiteY8" fmla="*/ 19685 h 706754"/>
                <a:gd name="connsiteX9" fmla="*/ 0 w 2967990"/>
                <a:gd name="connsiteY9" fmla="*/ 0 h 706754"/>
                <a:gd name="connsiteX10" fmla="*/ 579120 w 2967990"/>
                <a:gd name="connsiteY10" fmla="*/ 0 h 706754"/>
                <a:gd name="connsiteX11" fmla="*/ 932180 w 2967990"/>
                <a:gd name="connsiteY11" fmla="*/ 353695 h 706754"/>
                <a:gd name="connsiteX12" fmla="*/ 1437640 w 2967990"/>
                <a:gd name="connsiteY12" fmla="*/ 353695 h 706754"/>
                <a:gd name="connsiteX13" fmla="*/ 1641475 w 2967990"/>
                <a:gd name="connsiteY13" fmla="*/ 149860 h 706754"/>
                <a:gd name="connsiteX14" fmla="*/ 2045336 w 2967990"/>
                <a:gd name="connsiteY14" fmla="*/ 149860 h 706754"/>
                <a:gd name="connsiteX15" fmla="*/ 2221865 w 2967990"/>
                <a:gd name="connsiteY15" fmla="*/ 326390 h 706754"/>
                <a:gd name="connsiteX16" fmla="*/ 2601596 w 2967990"/>
                <a:gd name="connsiteY16" fmla="*/ 326390 h 706754"/>
                <a:gd name="connsiteX17" fmla="*/ 2967990 w 2967990"/>
                <a:gd name="connsiteY17" fmla="*/ 692785 h 7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67990" h="706754">
                  <a:moveTo>
                    <a:pt x="2954021" y="706755"/>
                  </a:moveTo>
                  <a:lnTo>
                    <a:pt x="2593340" y="346075"/>
                  </a:lnTo>
                  <a:lnTo>
                    <a:pt x="2213611" y="346075"/>
                  </a:lnTo>
                  <a:lnTo>
                    <a:pt x="2037080" y="169545"/>
                  </a:lnTo>
                  <a:lnTo>
                    <a:pt x="1649096" y="169545"/>
                  </a:lnTo>
                  <a:lnTo>
                    <a:pt x="1445896" y="372745"/>
                  </a:lnTo>
                  <a:lnTo>
                    <a:pt x="924561" y="372745"/>
                  </a:lnTo>
                  <a:lnTo>
                    <a:pt x="571500" y="19685"/>
                  </a:lnTo>
                  <a:lnTo>
                    <a:pt x="0" y="19685"/>
                  </a:lnTo>
                  <a:lnTo>
                    <a:pt x="0" y="0"/>
                  </a:lnTo>
                  <a:lnTo>
                    <a:pt x="579120" y="0"/>
                  </a:lnTo>
                  <a:lnTo>
                    <a:pt x="932180" y="353695"/>
                  </a:lnTo>
                  <a:lnTo>
                    <a:pt x="1437640" y="353695"/>
                  </a:lnTo>
                  <a:lnTo>
                    <a:pt x="1641475" y="149860"/>
                  </a:lnTo>
                  <a:lnTo>
                    <a:pt x="2045336" y="149860"/>
                  </a:lnTo>
                  <a:lnTo>
                    <a:pt x="2221865" y="326390"/>
                  </a:lnTo>
                  <a:lnTo>
                    <a:pt x="2601596" y="326390"/>
                  </a:lnTo>
                  <a:lnTo>
                    <a:pt x="2967990" y="692785"/>
                  </a:lnTo>
                  <a:close/>
                </a:path>
              </a:pathLst>
            </a:custGeom>
            <a:grpFill/>
            <a:ln w="635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C67C62FA-E8C0-6840-6FE1-1A644B76F891}"/>
                </a:ext>
              </a:extLst>
            </p:cNvPr>
            <p:cNvSpPr/>
            <p:nvPr/>
          </p:nvSpPr>
          <p:spPr>
            <a:xfrm>
              <a:off x="8602980" y="3950334"/>
              <a:ext cx="72389" cy="72390"/>
            </a:xfrm>
            <a:custGeom>
              <a:avLst/>
              <a:gdLst>
                <a:gd name="connsiteX0" fmla="*/ 36195 w 72389"/>
                <a:gd name="connsiteY0" fmla="*/ 72390 h 72390"/>
                <a:gd name="connsiteX1" fmla="*/ 0 w 72389"/>
                <a:gd name="connsiteY1" fmla="*/ 36195 h 72390"/>
                <a:gd name="connsiteX2" fmla="*/ 36195 w 72389"/>
                <a:gd name="connsiteY2" fmla="*/ 0 h 72390"/>
                <a:gd name="connsiteX3" fmla="*/ 72389 w 72389"/>
                <a:gd name="connsiteY3" fmla="*/ 36195 h 72390"/>
                <a:gd name="connsiteX4" fmla="*/ 36195 w 72389"/>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36195" y="72390"/>
                  </a:moveTo>
                  <a:cubicBezTo>
                    <a:pt x="15875" y="72390"/>
                    <a:pt x="0" y="55880"/>
                    <a:pt x="0" y="36195"/>
                  </a:cubicBezTo>
                  <a:cubicBezTo>
                    <a:pt x="0" y="15875"/>
                    <a:pt x="16510" y="0"/>
                    <a:pt x="36195" y="0"/>
                  </a:cubicBezTo>
                  <a:cubicBezTo>
                    <a:pt x="55880" y="0"/>
                    <a:pt x="72389" y="16510"/>
                    <a:pt x="72389" y="36195"/>
                  </a:cubicBezTo>
                  <a:cubicBezTo>
                    <a:pt x="72389" y="55880"/>
                    <a:pt x="55880" y="72390"/>
                    <a:pt x="36195" y="72390"/>
                  </a:cubicBezTo>
                  <a:close/>
                </a:path>
              </a:pathLst>
            </a:custGeom>
            <a:grpFill/>
            <a:ln w="635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4D70F5C-7FEA-AEDE-F5D2-69F44AF0547F}"/>
                </a:ext>
              </a:extLst>
            </p:cNvPr>
            <p:cNvSpPr/>
            <p:nvPr/>
          </p:nvSpPr>
          <p:spPr>
            <a:xfrm>
              <a:off x="11560492" y="4638357"/>
              <a:ext cx="72390" cy="72390"/>
            </a:xfrm>
            <a:custGeom>
              <a:avLst/>
              <a:gdLst>
                <a:gd name="connsiteX0" fmla="*/ 10477 w 72390"/>
                <a:gd name="connsiteY0" fmla="*/ 61913 h 72390"/>
                <a:gd name="connsiteX1" fmla="*/ 61913 w 72390"/>
                <a:gd name="connsiteY1" fmla="*/ 61913 h 72390"/>
                <a:gd name="connsiteX2" fmla="*/ 61913 w 72390"/>
                <a:gd name="connsiteY2" fmla="*/ 10477 h 72390"/>
                <a:gd name="connsiteX3" fmla="*/ 10477 w 72390"/>
                <a:gd name="connsiteY3" fmla="*/ 10477 h 72390"/>
                <a:gd name="connsiteX4" fmla="*/ 10477 w 72390"/>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10477" y="61913"/>
                  </a:moveTo>
                  <a:cubicBezTo>
                    <a:pt x="24448" y="75883"/>
                    <a:pt x="47942" y="75883"/>
                    <a:pt x="61913" y="61913"/>
                  </a:cubicBezTo>
                  <a:cubicBezTo>
                    <a:pt x="75883" y="47942"/>
                    <a:pt x="75883" y="25083"/>
                    <a:pt x="61913" y="10477"/>
                  </a:cubicBezTo>
                  <a:cubicBezTo>
                    <a:pt x="47942" y="-3492"/>
                    <a:pt x="24448" y="-3492"/>
                    <a:pt x="10477" y="10477"/>
                  </a:cubicBezTo>
                  <a:cubicBezTo>
                    <a:pt x="-3492" y="25083"/>
                    <a:pt x="-3492" y="47942"/>
                    <a:pt x="10477" y="61913"/>
                  </a:cubicBezTo>
                  <a:close/>
                </a:path>
              </a:pathLst>
            </a:custGeom>
            <a:grpFill/>
            <a:ln w="635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69C26CC-E9F6-C938-3AB2-B22B1F29A66D}"/>
                </a:ext>
              </a:extLst>
            </p:cNvPr>
            <p:cNvSpPr/>
            <p:nvPr/>
          </p:nvSpPr>
          <p:spPr>
            <a:xfrm>
              <a:off x="8823325" y="3420109"/>
              <a:ext cx="2077719" cy="466090"/>
            </a:xfrm>
            <a:custGeom>
              <a:avLst/>
              <a:gdLst>
                <a:gd name="connsiteX0" fmla="*/ 1270635 w 2077719"/>
                <a:gd name="connsiteY0" fmla="*/ 466090 h 466090"/>
                <a:gd name="connsiteX1" fmla="*/ 955040 w 2077719"/>
                <a:gd name="connsiteY1" fmla="*/ 466090 h 466090"/>
                <a:gd name="connsiteX2" fmla="*/ 695325 w 2077719"/>
                <a:gd name="connsiteY2" fmla="*/ 207010 h 466090"/>
                <a:gd name="connsiteX3" fmla="*/ 227330 w 2077719"/>
                <a:gd name="connsiteY3" fmla="*/ 207010 h 466090"/>
                <a:gd name="connsiteX4" fmla="*/ 13970 w 2077719"/>
                <a:gd name="connsiteY4" fmla="*/ 420370 h 466090"/>
                <a:gd name="connsiteX5" fmla="*/ 0 w 2077719"/>
                <a:gd name="connsiteY5" fmla="*/ 406400 h 466090"/>
                <a:gd name="connsiteX6" fmla="*/ 219075 w 2077719"/>
                <a:gd name="connsiteY6" fmla="*/ 187325 h 466090"/>
                <a:gd name="connsiteX7" fmla="*/ 703580 w 2077719"/>
                <a:gd name="connsiteY7" fmla="*/ 187325 h 466090"/>
                <a:gd name="connsiteX8" fmla="*/ 962660 w 2077719"/>
                <a:gd name="connsiteY8" fmla="*/ 447040 h 466090"/>
                <a:gd name="connsiteX9" fmla="*/ 1262380 w 2077719"/>
                <a:gd name="connsiteY9" fmla="*/ 447040 h 466090"/>
                <a:gd name="connsiteX10" fmla="*/ 1507490 w 2077719"/>
                <a:gd name="connsiteY10" fmla="*/ 201930 h 466090"/>
                <a:gd name="connsiteX11" fmla="*/ 1861820 w 2077719"/>
                <a:gd name="connsiteY11" fmla="*/ 201930 h 466090"/>
                <a:gd name="connsiteX12" fmla="*/ 2063750 w 2077719"/>
                <a:gd name="connsiteY12" fmla="*/ 0 h 466090"/>
                <a:gd name="connsiteX13" fmla="*/ 2077720 w 2077719"/>
                <a:gd name="connsiteY13" fmla="*/ 13335 h 466090"/>
                <a:gd name="connsiteX14" fmla="*/ 1869440 w 2077719"/>
                <a:gd name="connsiteY14" fmla="*/ 221615 h 466090"/>
                <a:gd name="connsiteX15" fmla="*/ 1515110 w 2077719"/>
                <a:gd name="connsiteY15" fmla="*/ 221615 h 46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77719" h="466090">
                  <a:moveTo>
                    <a:pt x="1270635" y="466090"/>
                  </a:moveTo>
                  <a:lnTo>
                    <a:pt x="955040" y="466090"/>
                  </a:lnTo>
                  <a:lnTo>
                    <a:pt x="695325" y="207010"/>
                  </a:lnTo>
                  <a:lnTo>
                    <a:pt x="227330" y="207010"/>
                  </a:lnTo>
                  <a:lnTo>
                    <a:pt x="13970" y="420370"/>
                  </a:lnTo>
                  <a:lnTo>
                    <a:pt x="0" y="406400"/>
                  </a:lnTo>
                  <a:lnTo>
                    <a:pt x="219075" y="187325"/>
                  </a:lnTo>
                  <a:lnTo>
                    <a:pt x="703580" y="187325"/>
                  </a:lnTo>
                  <a:lnTo>
                    <a:pt x="962660" y="447040"/>
                  </a:lnTo>
                  <a:lnTo>
                    <a:pt x="1262380" y="447040"/>
                  </a:lnTo>
                  <a:lnTo>
                    <a:pt x="1507490" y="201930"/>
                  </a:lnTo>
                  <a:lnTo>
                    <a:pt x="1861820" y="201930"/>
                  </a:lnTo>
                  <a:lnTo>
                    <a:pt x="2063750" y="0"/>
                  </a:lnTo>
                  <a:lnTo>
                    <a:pt x="2077720" y="13335"/>
                  </a:lnTo>
                  <a:lnTo>
                    <a:pt x="1869440" y="221615"/>
                  </a:lnTo>
                  <a:lnTo>
                    <a:pt x="1515110" y="221615"/>
                  </a:lnTo>
                  <a:close/>
                </a:path>
              </a:pathLst>
            </a:custGeom>
            <a:grpFill/>
            <a:ln w="635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A953370-BD94-D21A-3FAF-C1C0C4EF9B4F}"/>
                </a:ext>
              </a:extLst>
            </p:cNvPr>
            <p:cNvSpPr/>
            <p:nvPr/>
          </p:nvSpPr>
          <p:spPr>
            <a:xfrm>
              <a:off x="8795067" y="3795712"/>
              <a:ext cx="72866" cy="72389"/>
            </a:xfrm>
            <a:custGeom>
              <a:avLst/>
              <a:gdLst>
                <a:gd name="connsiteX0" fmla="*/ 61913 w 72866"/>
                <a:gd name="connsiteY0" fmla="*/ 61912 h 72389"/>
                <a:gd name="connsiteX1" fmla="*/ 10477 w 72866"/>
                <a:gd name="connsiteY1" fmla="*/ 61912 h 72389"/>
                <a:gd name="connsiteX2" fmla="*/ 10477 w 72866"/>
                <a:gd name="connsiteY2" fmla="*/ 10478 h 72389"/>
                <a:gd name="connsiteX3" fmla="*/ 61913 w 72866"/>
                <a:gd name="connsiteY3" fmla="*/ 10478 h 72389"/>
                <a:gd name="connsiteX4" fmla="*/ 61913 w 72866"/>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 h="72389">
                  <a:moveTo>
                    <a:pt x="61913" y="61912"/>
                  </a:moveTo>
                  <a:cubicBezTo>
                    <a:pt x="47942" y="75882"/>
                    <a:pt x="24448" y="75882"/>
                    <a:pt x="10477" y="61912"/>
                  </a:cubicBezTo>
                  <a:cubicBezTo>
                    <a:pt x="-3492" y="47942"/>
                    <a:pt x="-3492" y="25082"/>
                    <a:pt x="10477" y="10478"/>
                  </a:cubicBezTo>
                  <a:cubicBezTo>
                    <a:pt x="24448" y="-3493"/>
                    <a:pt x="47942" y="-3493"/>
                    <a:pt x="61913" y="10478"/>
                  </a:cubicBezTo>
                  <a:cubicBezTo>
                    <a:pt x="76517" y="25082"/>
                    <a:pt x="76517" y="47942"/>
                    <a:pt x="61913" y="61912"/>
                  </a:cubicBezTo>
                  <a:close/>
                </a:path>
              </a:pathLst>
            </a:custGeom>
            <a:grpFill/>
            <a:ln w="635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A4FDC9F-01FC-2771-F882-11F11BAE40EB}"/>
                </a:ext>
              </a:extLst>
            </p:cNvPr>
            <p:cNvSpPr/>
            <p:nvPr/>
          </p:nvSpPr>
          <p:spPr>
            <a:xfrm>
              <a:off x="10856277" y="3391852"/>
              <a:ext cx="72389" cy="72390"/>
            </a:xfrm>
            <a:custGeom>
              <a:avLst/>
              <a:gdLst>
                <a:gd name="connsiteX0" fmla="*/ 61913 w 72389"/>
                <a:gd name="connsiteY0" fmla="*/ 61913 h 72390"/>
                <a:gd name="connsiteX1" fmla="*/ 61913 w 72389"/>
                <a:gd name="connsiteY1" fmla="*/ 10478 h 72390"/>
                <a:gd name="connsiteX2" fmla="*/ 10478 w 72389"/>
                <a:gd name="connsiteY2" fmla="*/ 10478 h 72390"/>
                <a:gd name="connsiteX3" fmla="*/ 10478 w 72389"/>
                <a:gd name="connsiteY3" fmla="*/ 61913 h 72390"/>
                <a:gd name="connsiteX4" fmla="*/ 61913 w 72389"/>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90">
                  <a:moveTo>
                    <a:pt x="61913" y="61913"/>
                  </a:moveTo>
                  <a:cubicBezTo>
                    <a:pt x="75882" y="47943"/>
                    <a:pt x="75882" y="24448"/>
                    <a:pt x="61913" y="10478"/>
                  </a:cubicBezTo>
                  <a:cubicBezTo>
                    <a:pt x="47942" y="-3493"/>
                    <a:pt x="24448" y="-3493"/>
                    <a:pt x="10478" y="10478"/>
                  </a:cubicBezTo>
                  <a:cubicBezTo>
                    <a:pt x="-3493" y="24448"/>
                    <a:pt x="-3493" y="47943"/>
                    <a:pt x="10478" y="61913"/>
                  </a:cubicBezTo>
                  <a:cubicBezTo>
                    <a:pt x="25082" y="75882"/>
                    <a:pt x="47942" y="75882"/>
                    <a:pt x="61913" y="61913"/>
                  </a:cubicBezTo>
                  <a:close/>
                </a:path>
              </a:pathLst>
            </a:custGeom>
            <a:grpFill/>
            <a:ln w="635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E8EDD6B-3C39-C796-0513-45DFB241483D}"/>
                </a:ext>
              </a:extLst>
            </p:cNvPr>
            <p:cNvSpPr/>
            <p:nvPr/>
          </p:nvSpPr>
          <p:spPr>
            <a:xfrm>
              <a:off x="9974580" y="3083560"/>
              <a:ext cx="996314" cy="441324"/>
            </a:xfrm>
            <a:custGeom>
              <a:avLst/>
              <a:gdLst>
                <a:gd name="connsiteX0" fmla="*/ 568960 w 996314"/>
                <a:gd name="connsiteY0" fmla="*/ 441325 h 441324"/>
                <a:gd name="connsiteX1" fmla="*/ 0 w 996314"/>
                <a:gd name="connsiteY1" fmla="*/ 441325 h 441324"/>
                <a:gd name="connsiteX2" fmla="*/ 0 w 996314"/>
                <a:gd name="connsiteY2" fmla="*/ 422275 h 441324"/>
                <a:gd name="connsiteX3" fmla="*/ 560705 w 996314"/>
                <a:gd name="connsiteY3" fmla="*/ 422275 h 441324"/>
                <a:gd name="connsiteX4" fmla="*/ 982980 w 996314"/>
                <a:gd name="connsiteY4" fmla="*/ 0 h 441324"/>
                <a:gd name="connsiteX5" fmla="*/ 996314 w 996314"/>
                <a:gd name="connsiteY5" fmla="*/ 13970 h 4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314" h="441324">
                  <a:moveTo>
                    <a:pt x="568960" y="441325"/>
                  </a:moveTo>
                  <a:lnTo>
                    <a:pt x="0" y="441325"/>
                  </a:lnTo>
                  <a:lnTo>
                    <a:pt x="0" y="422275"/>
                  </a:lnTo>
                  <a:lnTo>
                    <a:pt x="560705" y="422275"/>
                  </a:lnTo>
                  <a:lnTo>
                    <a:pt x="982980" y="0"/>
                  </a:lnTo>
                  <a:lnTo>
                    <a:pt x="996314" y="13970"/>
                  </a:lnTo>
                  <a:close/>
                </a:path>
              </a:pathLst>
            </a:custGeom>
            <a:grpFill/>
            <a:ln w="635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548EB340-2E22-3D1B-053C-9A04F7CA2355}"/>
                </a:ext>
              </a:extLst>
            </p:cNvPr>
            <p:cNvSpPr/>
            <p:nvPr/>
          </p:nvSpPr>
          <p:spPr>
            <a:xfrm>
              <a:off x="9940290" y="3479165"/>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5875" y="0"/>
                    <a:pt x="36195" y="0"/>
                  </a:cubicBezTo>
                  <a:cubicBezTo>
                    <a:pt x="55880" y="0"/>
                    <a:pt x="72390" y="16510"/>
                    <a:pt x="72390" y="36195"/>
                  </a:cubicBezTo>
                  <a:cubicBezTo>
                    <a:pt x="72390" y="56515"/>
                    <a:pt x="55880" y="72390"/>
                    <a:pt x="36195" y="72390"/>
                  </a:cubicBezTo>
                  <a:close/>
                </a:path>
              </a:pathLst>
            </a:custGeom>
            <a:grpFill/>
            <a:ln w="635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29F5DA5-9730-1A41-FEA0-32781C2D741E}"/>
                </a:ext>
              </a:extLst>
            </p:cNvPr>
            <p:cNvSpPr/>
            <p:nvPr/>
          </p:nvSpPr>
          <p:spPr>
            <a:xfrm>
              <a:off x="10926762" y="3055302"/>
              <a:ext cx="72389" cy="72866"/>
            </a:xfrm>
            <a:custGeom>
              <a:avLst/>
              <a:gdLst>
                <a:gd name="connsiteX0" fmla="*/ 61913 w 72389"/>
                <a:gd name="connsiteY0" fmla="*/ 61912 h 72866"/>
                <a:gd name="connsiteX1" fmla="*/ 61913 w 72389"/>
                <a:gd name="connsiteY1" fmla="*/ 10477 h 72866"/>
                <a:gd name="connsiteX2" fmla="*/ 10478 w 72389"/>
                <a:gd name="connsiteY2" fmla="*/ 10477 h 72866"/>
                <a:gd name="connsiteX3" fmla="*/ 10478 w 72389"/>
                <a:gd name="connsiteY3" fmla="*/ 61912 h 72866"/>
                <a:gd name="connsiteX4" fmla="*/ 61913 w 72389"/>
                <a:gd name="connsiteY4" fmla="*/ 61912 h 72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866">
                  <a:moveTo>
                    <a:pt x="61913" y="61912"/>
                  </a:moveTo>
                  <a:cubicBezTo>
                    <a:pt x="75882" y="47943"/>
                    <a:pt x="75882" y="24447"/>
                    <a:pt x="61913" y="10477"/>
                  </a:cubicBezTo>
                  <a:cubicBezTo>
                    <a:pt x="47943" y="-3492"/>
                    <a:pt x="25082" y="-3492"/>
                    <a:pt x="10478" y="10477"/>
                  </a:cubicBezTo>
                  <a:cubicBezTo>
                    <a:pt x="-3493" y="24447"/>
                    <a:pt x="-3493" y="47943"/>
                    <a:pt x="10478" y="61912"/>
                  </a:cubicBezTo>
                  <a:cubicBezTo>
                    <a:pt x="24448" y="76518"/>
                    <a:pt x="47943" y="76518"/>
                    <a:pt x="61913" y="61912"/>
                  </a:cubicBezTo>
                  <a:close/>
                </a:path>
              </a:pathLst>
            </a:custGeom>
            <a:grpFill/>
            <a:ln w="635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960EB40-0F23-0853-E465-CE4A728E8ADA}"/>
                </a:ext>
              </a:extLst>
            </p:cNvPr>
            <p:cNvSpPr/>
            <p:nvPr/>
          </p:nvSpPr>
          <p:spPr>
            <a:xfrm>
              <a:off x="9032875" y="3240404"/>
              <a:ext cx="2372994" cy="760729"/>
            </a:xfrm>
            <a:custGeom>
              <a:avLst/>
              <a:gdLst>
                <a:gd name="connsiteX0" fmla="*/ 1242695 w 2372994"/>
                <a:gd name="connsiteY0" fmla="*/ 760730 h 760729"/>
                <a:gd name="connsiteX1" fmla="*/ 480695 w 2372994"/>
                <a:gd name="connsiteY1" fmla="*/ 760730 h 760729"/>
                <a:gd name="connsiteX2" fmla="*/ 325120 w 2372994"/>
                <a:gd name="connsiteY2" fmla="*/ 605790 h 760729"/>
                <a:gd name="connsiteX3" fmla="*/ 0 w 2372994"/>
                <a:gd name="connsiteY3" fmla="*/ 605790 h 760729"/>
                <a:gd name="connsiteX4" fmla="*/ 0 w 2372994"/>
                <a:gd name="connsiteY4" fmla="*/ 586740 h 760729"/>
                <a:gd name="connsiteX5" fmla="*/ 333375 w 2372994"/>
                <a:gd name="connsiteY5" fmla="*/ 586740 h 760729"/>
                <a:gd name="connsiteX6" fmla="*/ 488315 w 2372994"/>
                <a:gd name="connsiteY6" fmla="*/ 741680 h 760729"/>
                <a:gd name="connsiteX7" fmla="*/ 1235075 w 2372994"/>
                <a:gd name="connsiteY7" fmla="*/ 741680 h 760729"/>
                <a:gd name="connsiteX8" fmla="*/ 1419225 w 2372994"/>
                <a:gd name="connsiteY8" fmla="*/ 556895 h 760729"/>
                <a:gd name="connsiteX9" fmla="*/ 1802130 w 2372994"/>
                <a:gd name="connsiteY9" fmla="*/ 556895 h 760729"/>
                <a:gd name="connsiteX10" fmla="*/ 2359025 w 2372994"/>
                <a:gd name="connsiteY10" fmla="*/ 0 h 760729"/>
                <a:gd name="connsiteX11" fmla="*/ 2372995 w 2372994"/>
                <a:gd name="connsiteY11" fmla="*/ 13335 h 760729"/>
                <a:gd name="connsiteX12" fmla="*/ 1809750 w 2372994"/>
                <a:gd name="connsiteY12" fmla="*/ 576580 h 760729"/>
                <a:gd name="connsiteX13" fmla="*/ 1427480 w 2372994"/>
                <a:gd name="connsiteY13" fmla="*/ 576580 h 76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2994" h="760729">
                  <a:moveTo>
                    <a:pt x="1242695" y="760730"/>
                  </a:moveTo>
                  <a:lnTo>
                    <a:pt x="480695" y="760730"/>
                  </a:lnTo>
                  <a:lnTo>
                    <a:pt x="325120" y="605790"/>
                  </a:lnTo>
                  <a:lnTo>
                    <a:pt x="0" y="605790"/>
                  </a:lnTo>
                  <a:lnTo>
                    <a:pt x="0" y="586740"/>
                  </a:lnTo>
                  <a:lnTo>
                    <a:pt x="333375" y="586740"/>
                  </a:lnTo>
                  <a:lnTo>
                    <a:pt x="488315" y="741680"/>
                  </a:lnTo>
                  <a:lnTo>
                    <a:pt x="1235075" y="741680"/>
                  </a:lnTo>
                  <a:lnTo>
                    <a:pt x="1419225" y="556895"/>
                  </a:lnTo>
                  <a:lnTo>
                    <a:pt x="1802130" y="556895"/>
                  </a:lnTo>
                  <a:lnTo>
                    <a:pt x="2359025" y="0"/>
                  </a:lnTo>
                  <a:lnTo>
                    <a:pt x="2372995" y="13335"/>
                  </a:lnTo>
                  <a:lnTo>
                    <a:pt x="1809750" y="576580"/>
                  </a:lnTo>
                  <a:lnTo>
                    <a:pt x="1427480" y="576580"/>
                  </a:lnTo>
                  <a:close/>
                </a:path>
              </a:pathLst>
            </a:custGeom>
            <a:grpFill/>
            <a:ln w="635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5F3CBCA-2509-5528-9B2D-4E38EECA0364}"/>
                </a:ext>
              </a:extLst>
            </p:cNvPr>
            <p:cNvSpPr/>
            <p:nvPr/>
          </p:nvSpPr>
          <p:spPr>
            <a:xfrm>
              <a:off x="8998584" y="3800475"/>
              <a:ext cx="72390" cy="72390"/>
            </a:xfrm>
            <a:custGeom>
              <a:avLst/>
              <a:gdLst>
                <a:gd name="connsiteX0" fmla="*/ 36195 w 72390"/>
                <a:gd name="connsiteY0" fmla="*/ 72390 h 72390"/>
                <a:gd name="connsiteX1" fmla="*/ 0 w 72390"/>
                <a:gd name="connsiteY1" fmla="*/ 36195 h 72390"/>
                <a:gd name="connsiteX2" fmla="*/ 36195 w 72390"/>
                <a:gd name="connsiteY2" fmla="*/ 0 h 72390"/>
                <a:gd name="connsiteX3" fmla="*/ 7239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16510" y="72390"/>
                    <a:pt x="0" y="55880"/>
                    <a:pt x="0" y="36195"/>
                  </a:cubicBezTo>
                  <a:cubicBezTo>
                    <a:pt x="0" y="15875"/>
                    <a:pt x="16510" y="0"/>
                    <a:pt x="36195" y="0"/>
                  </a:cubicBezTo>
                  <a:cubicBezTo>
                    <a:pt x="56515" y="0"/>
                    <a:pt x="72390" y="16510"/>
                    <a:pt x="72390" y="36195"/>
                  </a:cubicBezTo>
                  <a:cubicBezTo>
                    <a:pt x="72390" y="55880"/>
                    <a:pt x="56515" y="72390"/>
                    <a:pt x="36195" y="72390"/>
                  </a:cubicBezTo>
                  <a:close/>
                </a:path>
              </a:pathLst>
            </a:custGeom>
            <a:grpFill/>
            <a:ln w="635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4471DD8-713D-72F9-FB54-ADFE56311DA2}"/>
                </a:ext>
              </a:extLst>
            </p:cNvPr>
            <p:cNvSpPr/>
            <p:nvPr/>
          </p:nvSpPr>
          <p:spPr>
            <a:xfrm>
              <a:off x="11361102" y="3212147"/>
              <a:ext cx="72389" cy="72389"/>
            </a:xfrm>
            <a:custGeom>
              <a:avLst/>
              <a:gdLst>
                <a:gd name="connsiteX0" fmla="*/ 61913 w 72389"/>
                <a:gd name="connsiteY0" fmla="*/ 61912 h 72389"/>
                <a:gd name="connsiteX1" fmla="*/ 61913 w 72389"/>
                <a:gd name="connsiteY1" fmla="*/ 10478 h 72389"/>
                <a:gd name="connsiteX2" fmla="*/ 10478 w 72389"/>
                <a:gd name="connsiteY2" fmla="*/ 10478 h 72389"/>
                <a:gd name="connsiteX3" fmla="*/ 10478 w 72389"/>
                <a:gd name="connsiteY3" fmla="*/ 61912 h 72389"/>
                <a:gd name="connsiteX4" fmla="*/ 61913 w 72389"/>
                <a:gd name="connsiteY4" fmla="*/ 61912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9" h="72389">
                  <a:moveTo>
                    <a:pt x="61913" y="61912"/>
                  </a:moveTo>
                  <a:cubicBezTo>
                    <a:pt x="75882" y="47943"/>
                    <a:pt x="75882" y="24448"/>
                    <a:pt x="61913" y="10478"/>
                  </a:cubicBezTo>
                  <a:cubicBezTo>
                    <a:pt x="47942" y="-3493"/>
                    <a:pt x="25082" y="-3493"/>
                    <a:pt x="10478" y="10478"/>
                  </a:cubicBezTo>
                  <a:cubicBezTo>
                    <a:pt x="-3493" y="24448"/>
                    <a:pt x="-3493" y="47943"/>
                    <a:pt x="10478" y="61912"/>
                  </a:cubicBezTo>
                  <a:cubicBezTo>
                    <a:pt x="25082" y="75882"/>
                    <a:pt x="47942" y="75882"/>
                    <a:pt x="61913" y="61912"/>
                  </a:cubicBezTo>
                  <a:close/>
                </a:path>
              </a:pathLst>
            </a:custGeom>
            <a:grpFill/>
            <a:ln w="635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FD353E8-AC47-F0F4-B426-027E5D1C190D}"/>
                </a:ext>
              </a:extLst>
            </p:cNvPr>
            <p:cNvSpPr/>
            <p:nvPr/>
          </p:nvSpPr>
          <p:spPr>
            <a:xfrm>
              <a:off x="9369425" y="4003675"/>
              <a:ext cx="621665" cy="190500"/>
            </a:xfrm>
            <a:custGeom>
              <a:avLst/>
              <a:gdLst>
                <a:gd name="connsiteX0" fmla="*/ 621665 w 621665"/>
                <a:gd name="connsiteY0" fmla="*/ 190500 h 190500"/>
                <a:gd name="connsiteX1" fmla="*/ 175895 w 621665"/>
                <a:gd name="connsiteY1" fmla="*/ 190500 h 190500"/>
                <a:gd name="connsiteX2" fmla="*/ 0 w 621665"/>
                <a:gd name="connsiteY2" fmla="*/ 13970 h 190500"/>
                <a:gd name="connsiteX3" fmla="*/ 13335 w 621665"/>
                <a:gd name="connsiteY3" fmla="*/ 0 h 190500"/>
                <a:gd name="connsiteX4" fmla="*/ 184150 w 621665"/>
                <a:gd name="connsiteY4" fmla="*/ 170815 h 190500"/>
                <a:gd name="connsiteX5" fmla="*/ 621665 w 621665"/>
                <a:gd name="connsiteY5" fmla="*/ 17081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665" h="190500">
                  <a:moveTo>
                    <a:pt x="621665" y="190500"/>
                  </a:moveTo>
                  <a:lnTo>
                    <a:pt x="175895" y="190500"/>
                  </a:lnTo>
                  <a:lnTo>
                    <a:pt x="0" y="13970"/>
                  </a:lnTo>
                  <a:lnTo>
                    <a:pt x="13335" y="0"/>
                  </a:lnTo>
                  <a:lnTo>
                    <a:pt x="184150" y="170815"/>
                  </a:lnTo>
                  <a:lnTo>
                    <a:pt x="621665" y="170815"/>
                  </a:lnTo>
                  <a:close/>
                </a:path>
              </a:pathLst>
            </a:custGeom>
            <a:grpFill/>
            <a:ln w="635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0DFEEAA-5E2D-FEBE-D8BC-B8CD0CD8CF8A}"/>
                </a:ext>
              </a:extLst>
            </p:cNvPr>
            <p:cNvSpPr/>
            <p:nvPr/>
          </p:nvSpPr>
          <p:spPr>
            <a:xfrm>
              <a:off x="9341167" y="3976052"/>
              <a:ext cx="72390" cy="72390"/>
            </a:xfrm>
            <a:custGeom>
              <a:avLst/>
              <a:gdLst>
                <a:gd name="connsiteX0" fmla="*/ 10477 w 72390"/>
                <a:gd name="connsiteY0" fmla="*/ 61913 h 72390"/>
                <a:gd name="connsiteX1" fmla="*/ 10477 w 72390"/>
                <a:gd name="connsiteY1" fmla="*/ 10478 h 72390"/>
                <a:gd name="connsiteX2" fmla="*/ 61913 w 72390"/>
                <a:gd name="connsiteY2" fmla="*/ 10478 h 72390"/>
                <a:gd name="connsiteX3" fmla="*/ 61913 w 72390"/>
                <a:gd name="connsiteY3" fmla="*/ 61913 h 72390"/>
                <a:gd name="connsiteX4" fmla="*/ 10477 w 72390"/>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10477" y="61913"/>
                  </a:moveTo>
                  <a:cubicBezTo>
                    <a:pt x="-3492" y="47943"/>
                    <a:pt x="-3492" y="24448"/>
                    <a:pt x="10477" y="10478"/>
                  </a:cubicBezTo>
                  <a:cubicBezTo>
                    <a:pt x="24448" y="-3493"/>
                    <a:pt x="47942" y="-3493"/>
                    <a:pt x="61913" y="10478"/>
                  </a:cubicBezTo>
                  <a:cubicBezTo>
                    <a:pt x="75883" y="24448"/>
                    <a:pt x="75883" y="47943"/>
                    <a:pt x="61913" y="61913"/>
                  </a:cubicBezTo>
                  <a:cubicBezTo>
                    <a:pt x="47308" y="75882"/>
                    <a:pt x="24448" y="75882"/>
                    <a:pt x="10477" y="61913"/>
                  </a:cubicBezTo>
                  <a:close/>
                </a:path>
              </a:pathLst>
            </a:custGeom>
            <a:grpFill/>
            <a:ln w="635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9455657-FDB2-7576-495F-8C8E69C04793}"/>
                </a:ext>
              </a:extLst>
            </p:cNvPr>
            <p:cNvSpPr/>
            <p:nvPr/>
          </p:nvSpPr>
          <p:spPr>
            <a:xfrm>
              <a:off x="9952990" y="4148454"/>
              <a:ext cx="72390" cy="72390"/>
            </a:xfrm>
            <a:custGeom>
              <a:avLst/>
              <a:gdLst>
                <a:gd name="connsiteX0" fmla="*/ 36195 w 72390"/>
                <a:gd name="connsiteY0" fmla="*/ 72390 h 72390"/>
                <a:gd name="connsiteX1" fmla="*/ 72390 w 72390"/>
                <a:gd name="connsiteY1" fmla="*/ 36195 h 72390"/>
                <a:gd name="connsiteX2" fmla="*/ 36195 w 72390"/>
                <a:gd name="connsiteY2" fmla="*/ 0 h 72390"/>
                <a:gd name="connsiteX3" fmla="*/ 0 w 72390"/>
                <a:gd name="connsiteY3" fmla="*/ 36195 h 72390"/>
                <a:gd name="connsiteX4" fmla="*/ 36195 w 72390"/>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36195" y="72390"/>
                  </a:moveTo>
                  <a:cubicBezTo>
                    <a:pt x="55880" y="72390"/>
                    <a:pt x="72390" y="55880"/>
                    <a:pt x="72390" y="36195"/>
                  </a:cubicBezTo>
                  <a:cubicBezTo>
                    <a:pt x="72390" y="15875"/>
                    <a:pt x="55880" y="0"/>
                    <a:pt x="36195" y="0"/>
                  </a:cubicBezTo>
                  <a:cubicBezTo>
                    <a:pt x="15875" y="0"/>
                    <a:pt x="0" y="16510"/>
                    <a:pt x="0" y="36195"/>
                  </a:cubicBezTo>
                  <a:cubicBezTo>
                    <a:pt x="0" y="55880"/>
                    <a:pt x="16510" y="72390"/>
                    <a:pt x="36195" y="72390"/>
                  </a:cubicBezTo>
                  <a:close/>
                </a:path>
              </a:pathLst>
            </a:custGeom>
            <a:grpFill/>
            <a:ln w="635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ACFF91D-B776-8081-8AE6-D837D53426EB}"/>
                </a:ext>
              </a:extLst>
            </p:cNvPr>
            <p:cNvSpPr/>
            <p:nvPr/>
          </p:nvSpPr>
          <p:spPr>
            <a:xfrm>
              <a:off x="9118600" y="5036184"/>
              <a:ext cx="2135505" cy="559435"/>
            </a:xfrm>
            <a:custGeom>
              <a:avLst/>
              <a:gdLst>
                <a:gd name="connsiteX0" fmla="*/ 2135505 w 2135505"/>
                <a:gd name="connsiteY0" fmla="*/ 559435 h 559435"/>
                <a:gd name="connsiteX1" fmla="*/ 1593215 w 2135505"/>
                <a:gd name="connsiteY1" fmla="*/ 559435 h 559435"/>
                <a:gd name="connsiteX2" fmla="*/ 1491615 w 2135505"/>
                <a:gd name="connsiteY2" fmla="*/ 457835 h 559435"/>
                <a:gd name="connsiteX3" fmla="*/ 902970 w 2135505"/>
                <a:gd name="connsiteY3" fmla="*/ 457835 h 559435"/>
                <a:gd name="connsiteX4" fmla="*/ 464185 w 2135505"/>
                <a:gd name="connsiteY4" fmla="*/ 19050 h 559435"/>
                <a:gd name="connsiteX5" fmla="*/ 0 w 2135505"/>
                <a:gd name="connsiteY5" fmla="*/ 19050 h 559435"/>
                <a:gd name="connsiteX6" fmla="*/ 0 w 2135505"/>
                <a:gd name="connsiteY6" fmla="*/ 0 h 559435"/>
                <a:gd name="connsiteX7" fmla="*/ 472440 w 2135505"/>
                <a:gd name="connsiteY7" fmla="*/ 0 h 559435"/>
                <a:gd name="connsiteX8" fmla="*/ 911225 w 2135505"/>
                <a:gd name="connsiteY8" fmla="*/ 438785 h 559435"/>
                <a:gd name="connsiteX9" fmla="*/ 1499870 w 2135505"/>
                <a:gd name="connsiteY9" fmla="*/ 438785 h 559435"/>
                <a:gd name="connsiteX10" fmla="*/ 1601470 w 2135505"/>
                <a:gd name="connsiteY10" fmla="*/ 540385 h 559435"/>
                <a:gd name="connsiteX11" fmla="*/ 2135505 w 2135505"/>
                <a:gd name="connsiteY11" fmla="*/ 540385 h 55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5505" h="559435">
                  <a:moveTo>
                    <a:pt x="2135505" y="559435"/>
                  </a:moveTo>
                  <a:lnTo>
                    <a:pt x="1593215" y="559435"/>
                  </a:lnTo>
                  <a:lnTo>
                    <a:pt x="1491615" y="457835"/>
                  </a:lnTo>
                  <a:lnTo>
                    <a:pt x="902970" y="457835"/>
                  </a:lnTo>
                  <a:lnTo>
                    <a:pt x="464185" y="19050"/>
                  </a:lnTo>
                  <a:lnTo>
                    <a:pt x="0" y="19050"/>
                  </a:lnTo>
                  <a:lnTo>
                    <a:pt x="0" y="0"/>
                  </a:lnTo>
                  <a:lnTo>
                    <a:pt x="472440" y="0"/>
                  </a:lnTo>
                  <a:lnTo>
                    <a:pt x="911225" y="438785"/>
                  </a:lnTo>
                  <a:lnTo>
                    <a:pt x="1499870" y="438785"/>
                  </a:lnTo>
                  <a:lnTo>
                    <a:pt x="1601470" y="540385"/>
                  </a:lnTo>
                  <a:lnTo>
                    <a:pt x="2135505" y="540385"/>
                  </a:lnTo>
                  <a:close/>
                </a:path>
              </a:pathLst>
            </a:custGeom>
            <a:grpFill/>
            <a:ln w="635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72B0BEE-A84F-30EA-FDA7-5C992D922B07}"/>
                </a:ext>
              </a:extLst>
            </p:cNvPr>
            <p:cNvSpPr/>
            <p:nvPr/>
          </p:nvSpPr>
          <p:spPr>
            <a:xfrm>
              <a:off x="9084309" y="5009515"/>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5875" y="0"/>
                    <a:pt x="36195" y="0"/>
                  </a:cubicBezTo>
                  <a:cubicBezTo>
                    <a:pt x="55880"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517A71C9-606A-CE20-D079-11CBE5C0AFB2}"/>
                </a:ext>
              </a:extLst>
            </p:cNvPr>
            <p:cNvSpPr/>
            <p:nvPr/>
          </p:nvSpPr>
          <p:spPr>
            <a:xfrm>
              <a:off x="11215987" y="5549900"/>
              <a:ext cx="72407" cy="72390"/>
            </a:xfrm>
            <a:custGeom>
              <a:avLst/>
              <a:gdLst>
                <a:gd name="connsiteX0" fmla="*/ 36212 w 72407"/>
                <a:gd name="connsiteY0" fmla="*/ 72390 h 72390"/>
                <a:gd name="connsiteX1" fmla="*/ 72407 w 72407"/>
                <a:gd name="connsiteY1" fmla="*/ 36195 h 72390"/>
                <a:gd name="connsiteX2" fmla="*/ 36212 w 72407"/>
                <a:gd name="connsiteY2" fmla="*/ 0 h 72390"/>
                <a:gd name="connsiteX3" fmla="*/ 18 w 72407"/>
                <a:gd name="connsiteY3" fmla="*/ 36195 h 72390"/>
                <a:gd name="connsiteX4" fmla="*/ 36212 w 72407"/>
                <a:gd name="connsiteY4" fmla="*/ 72390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07" h="72390">
                  <a:moveTo>
                    <a:pt x="36212" y="72390"/>
                  </a:moveTo>
                  <a:cubicBezTo>
                    <a:pt x="55897" y="72390"/>
                    <a:pt x="72407" y="55880"/>
                    <a:pt x="72407" y="36195"/>
                  </a:cubicBezTo>
                  <a:cubicBezTo>
                    <a:pt x="72407" y="15875"/>
                    <a:pt x="55897" y="0"/>
                    <a:pt x="36212" y="0"/>
                  </a:cubicBezTo>
                  <a:cubicBezTo>
                    <a:pt x="15893" y="0"/>
                    <a:pt x="18" y="16510"/>
                    <a:pt x="18" y="36195"/>
                  </a:cubicBezTo>
                  <a:cubicBezTo>
                    <a:pt x="-618" y="55880"/>
                    <a:pt x="15893" y="72390"/>
                    <a:pt x="36212" y="72390"/>
                  </a:cubicBezTo>
                  <a:close/>
                </a:path>
              </a:pathLst>
            </a:custGeom>
            <a:grpFill/>
            <a:ln w="635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FD7BE2C-FA2B-8B3A-B788-1E8D548006F9}"/>
                </a:ext>
              </a:extLst>
            </p:cNvPr>
            <p:cNvSpPr/>
            <p:nvPr/>
          </p:nvSpPr>
          <p:spPr>
            <a:xfrm>
              <a:off x="9236075" y="4907279"/>
              <a:ext cx="2349500" cy="487679"/>
            </a:xfrm>
            <a:custGeom>
              <a:avLst/>
              <a:gdLst>
                <a:gd name="connsiteX0" fmla="*/ 2349500 w 2349500"/>
                <a:gd name="connsiteY0" fmla="*/ 487680 h 487679"/>
                <a:gd name="connsiteX1" fmla="*/ 1494790 w 2349500"/>
                <a:gd name="connsiteY1" fmla="*/ 487680 h 487679"/>
                <a:gd name="connsiteX2" fmla="*/ 1405890 w 2349500"/>
                <a:gd name="connsiteY2" fmla="*/ 399415 h 487679"/>
                <a:gd name="connsiteX3" fmla="*/ 919480 w 2349500"/>
                <a:gd name="connsiteY3" fmla="*/ 399415 h 487679"/>
                <a:gd name="connsiteX4" fmla="*/ 539750 w 2349500"/>
                <a:gd name="connsiteY4" fmla="*/ 19685 h 487679"/>
                <a:gd name="connsiteX5" fmla="*/ 0 w 2349500"/>
                <a:gd name="connsiteY5" fmla="*/ 19685 h 487679"/>
                <a:gd name="connsiteX6" fmla="*/ 0 w 2349500"/>
                <a:gd name="connsiteY6" fmla="*/ 0 h 487679"/>
                <a:gd name="connsiteX7" fmla="*/ 547370 w 2349500"/>
                <a:gd name="connsiteY7" fmla="*/ 0 h 487679"/>
                <a:gd name="connsiteX8" fmla="*/ 927100 w 2349500"/>
                <a:gd name="connsiteY8" fmla="*/ 380365 h 487679"/>
                <a:gd name="connsiteX9" fmla="*/ 1414145 w 2349500"/>
                <a:gd name="connsiteY9" fmla="*/ 380365 h 487679"/>
                <a:gd name="connsiteX10" fmla="*/ 1502410 w 2349500"/>
                <a:gd name="connsiteY10" fmla="*/ 468630 h 487679"/>
                <a:gd name="connsiteX11" fmla="*/ 2349500 w 2349500"/>
                <a:gd name="connsiteY11" fmla="*/ 468630 h 4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9500" h="487679">
                  <a:moveTo>
                    <a:pt x="2349500" y="487680"/>
                  </a:moveTo>
                  <a:lnTo>
                    <a:pt x="1494790" y="487680"/>
                  </a:lnTo>
                  <a:lnTo>
                    <a:pt x="1405890" y="399415"/>
                  </a:lnTo>
                  <a:lnTo>
                    <a:pt x="919480" y="399415"/>
                  </a:lnTo>
                  <a:lnTo>
                    <a:pt x="539750" y="19685"/>
                  </a:lnTo>
                  <a:lnTo>
                    <a:pt x="0" y="19685"/>
                  </a:lnTo>
                  <a:lnTo>
                    <a:pt x="0" y="0"/>
                  </a:lnTo>
                  <a:lnTo>
                    <a:pt x="547370" y="0"/>
                  </a:lnTo>
                  <a:lnTo>
                    <a:pt x="927100" y="380365"/>
                  </a:lnTo>
                  <a:lnTo>
                    <a:pt x="1414145" y="380365"/>
                  </a:lnTo>
                  <a:lnTo>
                    <a:pt x="1502410" y="468630"/>
                  </a:lnTo>
                  <a:lnTo>
                    <a:pt x="2349500" y="468630"/>
                  </a:lnTo>
                  <a:close/>
                </a:path>
              </a:pathLst>
            </a:custGeom>
            <a:grpFill/>
            <a:ln w="635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F50F7A3-5546-89BA-86B3-3D77EF12355B}"/>
                </a:ext>
              </a:extLst>
            </p:cNvPr>
            <p:cNvSpPr/>
            <p:nvPr/>
          </p:nvSpPr>
          <p:spPr>
            <a:xfrm>
              <a:off x="9201784" y="4881245"/>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5875" y="0"/>
                    <a:pt x="36195" y="0"/>
                  </a:cubicBezTo>
                  <a:cubicBezTo>
                    <a:pt x="56515" y="0"/>
                    <a:pt x="72390" y="16510"/>
                    <a:pt x="72390" y="36195"/>
                  </a:cubicBezTo>
                  <a:cubicBezTo>
                    <a:pt x="72390" y="55880"/>
                    <a:pt x="56515" y="72390"/>
                    <a:pt x="36195" y="72390"/>
                  </a:cubicBezTo>
                  <a:close/>
                </a:path>
              </a:pathLst>
            </a:custGeom>
            <a:grpFill/>
            <a:ln w="635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8D91B355-83CC-95B3-6850-9BBFA584A9B9}"/>
                </a:ext>
              </a:extLst>
            </p:cNvPr>
            <p:cNvSpPr/>
            <p:nvPr/>
          </p:nvSpPr>
          <p:spPr>
            <a:xfrm>
              <a:off x="11547475" y="5349240"/>
              <a:ext cx="72390" cy="72389"/>
            </a:xfrm>
            <a:custGeom>
              <a:avLst/>
              <a:gdLst>
                <a:gd name="connsiteX0" fmla="*/ 36195 w 72390"/>
                <a:gd name="connsiteY0" fmla="*/ 72390 h 72389"/>
                <a:gd name="connsiteX1" fmla="*/ 72390 w 72390"/>
                <a:gd name="connsiteY1" fmla="*/ 36195 h 72389"/>
                <a:gd name="connsiteX2" fmla="*/ 36195 w 72390"/>
                <a:gd name="connsiteY2" fmla="*/ 0 h 72389"/>
                <a:gd name="connsiteX3" fmla="*/ 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56515" y="72390"/>
                    <a:pt x="72390" y="55880"/>
                    <a:pt x="72390" y="36195"/>
                  </a:cubicBezTo>
                  <a:cubicBezTo>
                    <a:pt x="72390" y="15875"/>
                    <a:pt x="55880" y="0"/>
                    <a:pt x="36195" y="0"/>
                  </a:cubicBezTo>
                  <a:cubicBezTo>
                    <a:pt x="15875" y="0"/>
                    <a:pt x="0" y="16510"/>
                    <a:pt x="0" y="36195"/>
                  </a:cubicBezTo>
                  <a:cubicBezTo>
                    <a:pt x="0" y="55880"/>
                    <a:pt x="15875" y="72390"/>
                    <a:pt x="36195" y="72390"/>
                  </a:cubicBezTo>
                  <a:close/>
                </a:path>
              </a:pathLst>
            </a:custGeom>
            <a:grpFill/>
            <a:ln w="635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BE21828-FD16-9643-E460-BAD7E5E6FC16}"/>
                </a:ext>
              </a:extLst>
            </p:cNvPr>
            <p:cNvSpPr/>
            <p:nvPr/>
          </p:nvSpPr>
          <p:spPr>
            <a:xfrm>
              <a:off x="10177780" y="4993004"/>
              <a:ext cx="868044" cy="270510"/>
            </a:xfrm>
            <a:custGeom>
              <a:avLst/>
              <a:gdLst>
                <a:gd name="connsiteX0" fmla="*/ 854710 w 868044"/>
                <a:gd name="connsiteY0" fmla="*/ 270510 h 270510"/>
                <a:gd name="connsiteX1" fmla="*/ 603885 w 868044"/>
                <a:gd name="connsiteY1" fmla="*/ 19685 h 270510"/>
                <a:gd name="connsiteX2" fmla="*/ 0 w 868044"/>
                <a:gd name="connsiteY2" fmla="*/ 19685 h 270510"/>
                <a:gd name="connsiteX3" fmla="*/ 0 w 868044"/>
                <a:gd name="connsiteY3" fmla="*/ 0 h 270510"/>
                <a:gd name="connsiteX4" fmla="*/ 611505 w 868044"/>
                <a:gd name="connsiteY4" fmla="*/ 0 h 270510"/>
                <a:gd name="connsiteX5" fmla="*/ 868045 w 868044"/>
                <a:gd name="connsiteY5" fmla="*/ 257175 h 2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8044" h="270510">
                  <a:moveTo>
                    <a:pt x="854710" y="270510"/>
                  </a:moveTo>
                  <a:lnTo>
                    <a:pt x="603885" y="19685"/>
                  </a:lnTo>
                  <a:lnTo>
                    <a:pt x="0" y="19685"/>
                  </a:lnTo>
                  <a:lnTo>
                    <a:pt x="0" y="0"/>
                  </a:lnTo>
                  <a:lnTo>
                    <a:pt x="611505" y="0"/>
                  </a:lnTo>
                  <a:lnTo>
                    <a:pt x="868045" y="257175"/>
                  </a:lnTo>
                  <a:close/>
                </a:path>
              </a:pathLst>
            </a:custGeom>
            <a:grpFill/>
            <a:ln w="635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6B5AD27-04D7-E038-BE4D-5150CEFE8A9C}"/>
                </a:ext>
              </a:extLst>
            </p:cNvPr>
            <p:cNvSpPr/>
            <p:nvPr/>
          </p:nvSpPr>
          <p:spPr>
            <a:xfrm>
              <a:off x="10143490" y="4966970"/>
              <a:ext cx="72390" cy="72389"/>
            </a:xfrm>
            <a:custGeom>
              <a:avLst/>
              <a:gdLst>
                <a:gd name="connsiteX0" fmla="*/ 36195 w 72390"/>
                <a:gd name="connsiteY0" fmla="*/ 72390 h 72389"/>
                <a:gd name="connsiteX1" fmla="*/ 0 w 72390"/>
                <a:gd name="connsiteY1" fmla="*/ 36195 h 72389"/>
                <a:gd name="connsiteX2" fmla="*/ 36195 w 72390"/>
                <a:gd name="connsiteY2" fmla="*/ 0 h 72389"/>
                <a:gd name="connsiteX3" fmla="*/ 72390 w 72390"/>
                <a:gd name="connsiteY3" fmla="*/ 36195 h 72389"/>
                <a:gd name="connsiteX4" fmla="*/ 36195 w 72390"/>
                <a:gd name="connsiteY4" fmla="*/ 72390 h 72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89">
                  <a:moveTo>
                    <a:pt x="36195" y="72390"/>
                  </a:moveTo>
                  <a:cubicBezTo>
                    <a:pt x="15875" y="72390"/>
                    <a:pt x="0" y="55880"/>
                    <a:pt x="0" y="36195"/>
                  </a:cubicBezTo>
                  <a:cubicBezTo>
                    <a:pt x="0" y="15875"/>
                    <a:pt x="16510" y="0"/>
                    <a:pt x="36195" y="0"/>
                  </a:cubicBezTo>
                  <a:cubicBezTo>
                    <a:pt x="55880" y="0"/>
                    <a:pt x="72390" y="16510"/>
                    <a:pt x="72390" y="36195"/>
                  </a:cubicBezTo>
                  <a:cubicBezTo>
                    <a:pt x="72390" y="55880"/>
                    <a:pt x="55880" y="72390"/>
                    <a:pt x="36195" y="72390"/>
                  </a:cubicBezTo>
                  <a:close/>
                </a:path>
              </a:pathLst>
            </a:custGeom>
            <a:grpFill/>
            <a:ln w="635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3B6A13A-C63E-EF16-DC07-92C69EB84D23}"/>
                </a:ext>
              </a:extLst>
            </p:cNvPr>
            <p:cNvSpPr/>
            <p:nvPr/>
          </p:nvSpPr>
          <p:spPr>
            <a:xfrm>
              <a:off x="11001692" y="5219382"/>
              <a:ext cx="72390" cy="72390"/>
            </a:xfrm>
            <a:custGeom>
              <a:avLst/>
              <a:gdLst>
                <a:gd name="connsiteX0" fmla="*/ 10477 w 72390"/>
                <a:gd name="connsiteY0" fmla="*/ 61913 h 72390"/>
                <a:gd name="connsiteX1" fmla="*/ 61913 w 72390"/>
                <a:gd name="connsiteY1" fmla="*/ 61913 h 72390"/>
                <a:gd name="connsiteX2" fmla="*/ 61913 w 72390"/>
                <a:gd name="connsiteY2" fmla="*/ 10477 h 72390"/>
                <a:gd name="connsiteX3" fmla="*/ 10477 w 72390"/>
                <a:gd name="connsiteY3" fmla="*/ 10477 h 72390"/>
                <a:gd name="connsiteX4" fmla="*/ 10477 w 72390"/>
                <a:gd name="connsiteY4" fmla="*/ 61913 h 7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2390">
                  <a:moveTo>
                    <a:pt x="10477" y="61913"/>
                  </a:moveTo>
                  <a:cubicBezTo>
                    <a:pt x="24448" y="75883"/>
                    <a:pt x="47308" y="75883"/>
                    <a:pt x="61913" y="61913"/>
                  </a:cubicBezTo>
                  <a:cubicBezTo>
                    <a:pt x="75883" y="47942"/>
                    <a:pt x="75883" y="25083"/>
                    <a:pt x="61913" y="10477"/>
                  </a:cubicBezTo>
                  <a:cubicBezTo>
                    <a:pt x="47942" y="-3492"/>
                    <a:pt x="24448" y="-3492"/>
                    <a:pt x="10477" y="10477"/>
                  </a:cubicBezTo>
                  <a:cubicBezTo>
                    <a:pt x="-3492" y="24447"/>
                    <a:pt x="-3492" y="47308"/>
                    <a:pt x="10477" y="61913"/>
                  </a:cubicBezTo>
                  <a:close/>
                </a:path>
              </a:pathLst>
            </a:custGeom>
            <a:grpFill/>
            <a:ln w="635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10428C46-B07F-3E75-8C3D-083F9EE652DE}"/>
                </a:ext>
              </a:extLst>
            </p:cNvPr>
            <p:cNvSpPr/>
            <p:nvPr/>
          </p:nvSpPr>
          <p:spPr>
            <a:xfrm>
              <a:off x="1619885" y="2089150"/>
              <a:ext cx="5606414" cy="702945"/>
            </a:xfrm>
            <a:custGeom>
              <a:avLst/>
              <a:gdLst>
                <a:gd name="connsiteX0" fmla="*/ 3145155 w 5606414"/>
                <a:gd name="connsiteY0" fmla="*/ 702945 h 702945"/>
                <a:gd name="connsiteX1" fmla="*/ 2233930 w 5606414"/>
                <a:gd name="connsiteY1" fmla="*/ 702945 h 702945"/>
                <a:gd name="connsiteX2" fmla="*/ 1543050 w 5606414"/>
                <a:gd name="connsiteY2" fmla="*/ 12065 h 702945"/>
                <a:gd name="connsiteX3" fmla="*/ 1110615 w 5606414"/>
                <a:gd name="connsiteY3" fmla="*/ 12065 h 702945"/>
                <a:gd name="connsiteX4" fmla="*/ 889000 w 5606414"/>
                <a:gd name="connsiteY4" fmla="*/ 234315 h 702945"/>
                <a:gd name="connsiteX5" fmla="*/ 0 w 5606414"/>
                <a:gd name="connsiteY5" fmla="*/ 234315 h 702945"/>
                <a:gd name="connsiteX6" fmla="*/ 0 w 5606414"/>
                <a:gd name="connsiteY6" fmla="*/ 221615 h 702945"/>
                <a:gd name="connsiteX7" fmla="*/ 883285 w 5606414"/>
                <a:gd name="connsiteY7" fmla="*/ 221615 h 702945"/>
                <a:gd name="connsiteX8" fmla="*/ 1105535 w 5606414"/>
                <a:gd name="connsiteY8" fmla="*/ 0 h 702945"/>
                <a:gd name="connsiteX9" fmla="*/ 1548130 w 5606414"/>
                <a:gd name="connsiteY9" fmla="*/ 0 h 702945"/>
                <a:gd name="connsiteX10" fmla="*/ 2239010 w 5606414"/>
                <a:gd name="connsiteY10" fmla="*/ 690245 h 702945"/>
                <a:gd name="connsiteX11" fmla="*/ 3140075 w 5606414"/>
                <a:gd name="connsiteY11" fmla="*/ 690245 h 702945"/>
                <a:gd name="connsiteX12" fmla="*/ 3469640 w 5606414"/>
                <a:gd name="connsiteY12" fmla="*/ 360680 h 702945"/>
                <a:gd name="connsiteX13" fmla="*/ 4440555 w 5606414"/>
                <a:gd name="connsiteY13" fmla="*/ 360680 h 702945"/>
                <a:gd name="connsiteX14" fmla="*/ 4750435 w 5606414"/>
                <a:gd name="connsiteY14" fmla="*/ 50800 h 702945"/>
                <a:gd name="connsiteX15" fmla="*/ 5606415 w 5606414"/>
                <a:gd name="connsiteY15" fmla="*/ 50800 h 702945"/>
                <a:gd name="connsiteX16" fmla="*/ 5606415 w 5606414"/>
                <a:gd name="connsiteY16" fmla="*/ 62865 h 702945"/>
                <a:gd name="connsiteX17" fmla="*/ 4755515 w 5606414"/>
                <a:gd name="connsiteY17" fmla="*/ 62865 h 702945"/>
                <a:gd name="connsiteX18" fmla="*/ 4445635 w 5606414"/>
                <a:gd name="connsiteY18" fmla="*/ 372745 h 702945"/>
                <a:gd name="connsiteX19" fmla="*/ 3474720 w 5606414"/>
                <a:gd name="connsiteY19" fmla="*/ 372745 h 70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06414" h="702945">
                  <a:moveTo>
                    <a:pt x="3145155" y="702945"/>
                  </a:moveTo>
                  <a:lnTo>
                    <a:pt x="2233930" y="702945"/>
                  </a:lnTo>
                  <a:lnTo>
                    <a:pt x="1543050" y="12065"/>
                  </a:lnTo>
                  <a:lnTo>
                    <a:pt x="1110615" y="12065"/>
                  </a:lnTo>
                  <a:lnTo>
                    <a:pt x="889000" y="234315"/>
                  </a:lnTo>
                  <a:lnTo>
                    <a:pt x="0" y="234315"/>
                  </a:lnTo>
                  <a:lnTo>
                    <a:pt x="0" y="221615"/>
                  </a:lnTo>
                  <a:lnTo>
                    <a:pt x="883285" y="221615"/>
                  </a:lnTo>
                  <a:lnTo>
                    <a:pt x="1105535" y="0"/>
                  </a:lnTo>
                  <a:lnTo>
                    <a:pt x="1548130" y="0"/>
                  </a:lnTo>
                  <a:lnTo>
                    <a:pt x="2239010" y="690245"/>
                  </a:lnTo>
                  <a:lnTo>
                    <a:pt x="3140075" y="690245"/>
                  </a:lnTo>
                  <a:lnTo>
                    <a:pt x="3469640" y="360680"/>
                  </a:lnTo>
                  <a:lnTo>
                    <a:pt x="4440555" y="360680"/>
                  </a:lnTo>
                  <a:lnTo>
                    <a:pt x="4750435" y="50800"/>
                  </a:lnTo>
                  <a:lnTo>
                    <a:pt x="5606415" y="50800"/>
                  </a:lnTo>
                  <a:lnTo>
                    <a:pt x="5606415" y="62865"/>
                  </a:lnTo>
                  <a:lnTo>
                    <a:pt x="4755515" y="62865"/>
                  </a:lnTo>
                  <a:lnTo>
                    <a:pt x="4445635" y="372745"/>
                  </a:lnTo>
                  <a:lnTo>
                    <a:pt x="3474720" y="372745"/>
                  </a:lnTo>
                  <a:close/>
                </a:path>
              </a:pathLst>
            </a:custGeom>
            <a:grpFill/>
            <a:ln w="635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0B16259-2613-607E-26BC-A2E7236A2E83}"/>
                </a:ext>
              </a:extLst>
            </p:cNvPr>
            <p:cNvSpPr/>
            <p:nvPr/>
          </p:nvSpPr>
          <p:spPr>
            <a:xfrm>
              <a:off x="1593214" y="2289175"/>
              <a:ext cx="55880" cy="55879"/>
            </a:xfrm>
            <a:custGeom>
              <a:avLst/>
              <a:gdLst>
                <a:gd name="connsiteX0" fmla="*/ 27940 w 55880"/>
                <a:gd name="connsiteY0" fmla="*/ 55880 h 55879"/>
                <a:gd name="connsiteX1" fmla="*/ 0 w 55880"/>
                <a:gd name="connsiteY1" fmla="*/ 27940 h 55879"/>
                <a:gd name="connsiteX2" fmla="*/ 27940 w 55880"/>
                <a:gd name="connsiteY2" fmla="*/ 0 h 55879"/>
                <a:gd name="connsiteX3" fmla="*/ 55880 w 55880"/>
                <a:gd name="connsiteY3" fmla="*/ 27940 h 55879"/>
                <a:gd name="connsiteX4" fmla="*/ 27940 w 55880"/>
                <a:gd name="connsiteY4" fmla="*/ 55880 h 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 h="55879">
                  <a:moveTo>
                    <a:pt x="27940" y="55880"/>
                  </a:moveTo>
                  <a:cubicBezTo>
                    <a:pt x="12700" y="55880"/>
                    <a:pt x="0" y="43180"/>
                    <a:pt x="0" y="27940"/>
                  </a:cubicBezTo>
                  <a:cubicBezTo>
                    <a:pt x="0" y="12700"/>
                    <a:pt x="12700" y="0"/>
                    <a:pt x="27940" y="0"/>
                  </a:cubicBezTo>
                  <a:cubicBezTo>
                    <a:pt x="43180" y="0"/>
                    <a:pt x="55880" y="12700"/>
                    <a:pt x="55880" y="27940"/>
                  </a:cubicBezTo>
                  <a:cubicBezTo>
                    <a:pt x="55880" y="43180"/>
                    <a:pt x="43815" y="55880"/>
                    <a:pt x="27940" y="55880"/>
                  </a:cubicBezTo>
                  <a:close/>
                </a:path>
              </a:pathLst>
            </a:custGeom>
            <a:grpFill/>
            <a:ln w="635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E4107D5-62A9-1704-15C3-AE9DAAEA614C}"/>
                </a:ext>
              </a:extLst>
            </p:cNvPr>
            <p:cNvSpPr/>
            <p:nvPr/>
          </p:nvSpPr>
          <p:spPr>
            <a:xfrm>
              <a:off x="7197090" y="2118360"/>
              <a:ext cx="55879" cy="55879"/>
            </a:xfrm>
            <a:custGeom>
              <a:avLst/>
              <a:gdLst>
                <a:gd name="connsiteX0" fmla="*/ 27940 w 55879"/>
                <a:gd name="connsiteY0" fmla="*/ 55880 h 55879"/>
                <a:gd name="connsiteX1" fmla="*/ 55880 w 55879"/>
                <a:gd name="connsiteY1" fmla="*/ 27940 h 55879"/>
                <a:gd name="connsiteX2" fmla="*/ 27940 w 55879"/>
                <a:gd name="connsiteY2" fmla="*/ 0 h 55879"/>
                <a:gd name="connsiteX3" fmla="*/ 0 w 55879"/>
                <a:gd name="connsiteY3" fmla="*/ 27940 h 55879"/>
                <a:gd name="connsiteX4" fmla="*/ 27940 w 55879"/>
                <a:gd name="connsiteY4" fmla="*/ 55880 h 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9" h="55879">
                  <a:moveTo>
                    <a:pt x="27940" y="55880"/>
                  </a:moveTo>
                  <a:cubicBezTo>
                    <a:pt x="43180" y="55880"/>
                    <a:pt x="55880" y="43180"/>
                    <a:pt x="55880" y="27940"/>
                  </a:cubicBezTo>
                  <a:cubicBezTo>
                    <a:pt x="55880" y="12700"/>
                    <a:pt x="43180" y="0"/>
                    <a:pt x="27940" y="0"/>
                  </a:cubicBezTo>
                  <a:cubicBezTo>
                    <a:pt x="12700" y="0"/>
                    <a:pt x="0" y="12700"/>
                    <a:pt x="0" y="27940"/>
                  </a:cubicBezTo>
                  <a:cubicBezTo>
                    <a:pt x="0" y="43180"/>
                    <a:pt x="12700" y="55880"/>
                    <a:pt x="27940" y="55880"/>
                  </a:cubicBezTo>
                  <a:close/>
                </a:path>
              </a:pathLst>
            </a:custGeom>
            <a:grpFill/>
            <a:ln w="635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686894C-864E-AFF7-1A74-73435FF111AA}"/>
                </a:ext>
              </a:extLst>
            </p:cNvPr>
            <p:cNvSpPr/>
            <p:nvPr/>
          </p:nvSpPr>
          <p:spPr>
            <a:xfrm>
              <a:off x="3006089" y="4309109"/>
              <a:ext cx="7468235" cy="558165"/>
            </a:xfrm>
            <a:custGeom>
              <a:avLst/>
              <a:gdLst>
                <a:gd name="connsiteX0" fmla="*/ 2146300 w 7468235"/>
                <a:gd name="connsiteY0" fmla="*/ 558165 h 558165"/>
                <a:gd name="connsiteX1" fmla="*/ 1379855 w 7468235"/>
                <a:gd name="connsiteY1" fmla="*/ 558165 h 558165"/>
                <a:gd name="connsiteX2" fmla="*/ 834390 w 7468235"/>
                <a:gd name="connsiteY2" fmla="*/ 12700 h 558165"/>
                <a:gd name="connsiteX3" fmla="*/ 500380 w 7468235"/>
                <a:gd name="connsiteY3" fmla="*/ 12700 h 558165"/>
                <a:gd name="connsiteX4" fmla="*/ 383540 w 7468235"/>
                <a:gd name="connsiteY4" fmla="*/ 129540 h 558165"/>
                <a:gd name="connsiteX5" fmla="*/ 0 w 7468235"/>
                <a:gd name="connsiteY5" fmla="*/ 129540 h 558165"/>
                <a:gd name="connsiteX6" fmla="*/ 0 w 7468235"/>
                <a:gd name="connsiteY6" fmla="*/ 117475 h 558165"/>
                <a:gd name="connsiteX7" fmla="*/ 378460 w 7468235"/>
                <a:gd name="connsiteY7" fmla="*/ 117475 h 558165"/>
                <a:gd name="connsiteX8" fmla="*/ 495300 w 7468235"/>
                <a:gd name="connsiteY8" fmla="*/ 0 h 558165"/>
                <a:gd name="connsiteX9" fmla="*/ 839470 w 7468235"/>
                <a:gd name="connsiteY9" fmla="*/ 0 h 558165"/>
                <a:gd name="connsiteX10" fmla="*/ 1384935 w 7468235"/>
                <a:gd name="connsiteY10" fmla="*/ 545465 h 558165"/>
                <a:gd name="connsiteX11" fmla="*/ 2141220 w 7468235"/>
                <a:gd name="connsiteY11" fmla="*/ 545465 h 558165"/>
                <a:gd name="connsiteX12" fmla="*/ 2324735 w 7468235"/>
                <a:gd name="connsiteY12" fmla="*/ 362585 h 558165"/>
                <a:gd name="connsiteX13" fmla="*/ 3448050 w 7468235"/>
                <a:gd name="connsiteY13" fmla="*/ 362585 h 558165"/>
                <a:gd name="connsiteX14" fmla="*/ 3786505 w 7468235"/>
                <a:gd name="connsiteY14" fmla="*/ 24130 h 558165"/>
                <a:gd name="connsiteX15" fmla="*/ 4760595 w 7468235"/>
                <a:gd name="connsiteY15" fmla="*/ 24130 h 558165"/>
                <a:gd name="connsiteX16" fmla="*/ 5096510 w 7468235"/>
                <a:gd name="connsiteY16" fmla="*/ 360680 h 558165"/>
                <a:gd name="connsiteX17" fmla="*/ 7468235 w 7468235"/>
                <a:gd name="connsiteY17" fmla="*/ 360680 h 558165"/>
                <a:gd name="connsiteX18" fmla="*/ 7468235 w 7468235"/>
                <a:gd name="connsiteY18" fmla="*/ 372745 h 558165"/>
                <a:gd name="connsiteX19" fmla="*/ 5091430 w 7468235"/>
                <a:gd name="connsiteY19" fmla="*/ 372745 h 558165"/>
                <a:gd name="connsiteX20" fmla="*/ 4754880 w 7468235"/>
                <a:gd name="connsiteY20" fmla="*/ 36195 h 558165"/>
                <a:gd name="connsiteX21" fmla="*/ 3791585 w 7468235"/>
                <a:gd name="connsiteY21" fmla="*/ 36195 h 558165"/>
                <a:gd name="connsiteX22" fmla="*/ 3453130 w 7468235"/>
                <a:gd name="connsiteY22" fmla="*/ 374650 h 558165"/>
                <a:gd name="connsiteX23" fmla="*/ 2329815 w 7468235"/>
                <a:gd name="connsiteY23" fmla="*/ 374650 h 55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68235" h="558165">
                  <a:moveTo>
                    <a:pt x="2146300" y="558165"/>
                  </a:moveTo>
                  <a:lnTo>
                    <a:pt x="1379855" y="558165"/>
                  </a:lnTo>
                  <a:lnTo>
                    <a:pt x="834390" y="12700"/>
                  </a:lnTo>
                  <a:lnTo>
                    <a:pt x="500380" y="12700"/>
                  </a:lnTo>
                  <a:lnTo>
                    <a:pt x="383540" y="129540"/>
                  </a:lnTo>
                  <a:lnTo>
                    <a:pt x="0" y="129540"/>
                  </a:lnTo>
                  <a:lnTo>
                    <a:pt x="0" y="117475"/>
                  </a:lnTo>
                  <a:lnTo>
                    <a:pt x="378460" y="117475"/>
                  </a:lnTo>
                  <a:lnTo>
                    <a:pt x="495300" y="0"/>
                  </a:lnTo>
                  <a:lnTo>
                    <a:pt x="839470" y="0"/>
                  </a:lnTo>
                  <a:lnTo>
                    <a:pt x="1384935" y="545465"/>
                  </a:lnTo>
                  <a:lnTo>
                    <a:pt x="2141220" y="545465"/>
                  </a:lnTo>
                  <a:lnTo>
                    <a:pt x="2324735" y="362585"/>
                  </a:lnTo>
                  <a:lnTo>
                    <a:pt x="3448050" y="362585"/>
                  </a:lnTo>
                  <a:lnTo>
                    <a:pt x="3786505" y="24130"/>
                  </a:lnTo>
                  <a:lnTo>
                    <a:pt x="4760595" y="24130"/>
                  </a:lnTo>
                  <a:lnTo>
                    <a:pt x="5096510" y="360680"/>
                  </a:lnTo>
                  <a:lnTo>
                    <a:pt x="7468235" y="360680"/>
                  </a:lnTo>
                  <a:lnTo>
                    <a:pt x="7468235" y="372745"/>
                  </a:lnTo>
                  <a:lnTo>
                    <a:pt x="5091430" y="372745"/>
                  </a:lnTo>
                  <a:lnTo>
                    <a:pt x="4754880" y="36195"/>
                  </a:lnTo>
                  <a:lnTo>
                    <a:pt x="3791585" y="36195"/>
                  </a:lnTo>
                  <a:lnTo>
                    <a:pt x="3453130" y="374650"/>
                  </a:lnTo>
                  <a:lnTo>
                    <a:pt x="2329815" y="374650"/>
                  </a:lnTo>
                  <a:close/>
                </a:path>
              </a:pathLst>
            </a:custGeom>
            <a:grpFill/>
            <a:ln w="635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E53DF4E-A8CE-5D32-2FDC-A6AF259711EE}"/>
                </a:ext>
              </a:extLst>
            </p:cNvPr>
            <p:cNvSpPr/>
            <p:nvPr/>
          </p:nvSpPr>
          <p:spPr>
            <a:xfrm>
              <a:off x="2980054" y="4404359"/>
              <a:ext cx="55880" cy="55880"/>
            </a:xfrm>
            <a:custGeom>
              <a:avLst/>
              <a:gdLst>
                <a:gd name="connsiteX0" fmla="*/ 27940 w 55880"/>
                <a:gd name="connsiteY0" fmla="*/ 55880 h 55880"/>
                <a:gd name="connsiteX1" fmla="*/ 0 w 55880"/>
                <a:gd name="connsiteY1" fmla="*/ 27940 h 55880"/>
                <a:gd name="connsiteX2" fmla="*/ 27940 w 55880"/>
                <a:gd name="connsiteY2" fmla="*/ 0 h 55880"/>
                <a:gd name="connsiteX3" fmla="*/ 55880 w 55880"/>
                <a:gd name="connsiteY3" fmla="*/ 27940 h 55880"/>
                <a:gd name="connsiteX4" fmla="*/ 27940 w 55880"/>
                <a:gd name="connsiteY4" fmla="*/ 55880 h 55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 h="55880">
                  <a:moveTo>
                    <a:pt x="27940" y="55880"/>
                  </a:moveTo>
                  <a:cubicBezTo>
                    <a:pt x="12700" y="55880"/>
                    <a:pt x="0" y="43180"/>
                    <a:pt x="0" y="27940"/>
                  </a:cubicBezTo>
                  <a:cubicBezTo>
                    <a:pt x="0" y="12700"/>
                    <a:pt x="12700" y="0"/>
                    <a:pt x="27940" y="0"/>
                  </a:cubicBezTo>
                  <a:cubicBezTo>
                    <a:pt x="43180" y="0"/>
                    <a:pt x="55880" y="12700"/>
                    <a:pt x="55880" y="27940"/>
                  </a:cubicBezTo>
                  <a:cubicBezTo>
                    <a:pt x="55245" y="43815"/>
                    <a:pt x="43180" y="55880"/>
                    <a:pt x="27940" y="55880"/>
                  </a:cubicBezTo>
                  <a:close/>
                </a:path>
              </a:pathLst>
            </a:custGeom>
            <a:grpFill/>
            <a:ln w="635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E904C1FA-2CA4-53C6-DE56-D2132EB2FCBF}"/>
                </a:ext>
              </a:extLst>
            </p:cNvPr>
            <p:cNvSpPr/>
            <p:nvPr/>
          </p:nvSpPr>
          <p:spPr>
            <a:xfrm>
              <a:off x="10445115" y="4647565"/>
              <a:ext cx="55879" cy="55879"/>
            </a:xfrm>
            <a:custGeom>
              <a:avLst/>
              <a:gdLst>
                <a:gd name="connsiteX0" fmla="*/ 27940 w 55879"/>
                <a:gd name="connsiteY0" fmla="*/ 55880 h 55879"/>
                <a:gd name="connsiteX1" fmla="*/ 55880 w 55879"/>
                <a:gd name="connsiteY1" fmla="*/ 27940 h 55879"/>
                <a:gd name="connsiteX2" fmla="*/ 27940 w 55879"/>
                <a:gd name="connsiteY2" fmla="*/ 0 h 55879"/>
                <a:gd name="connsiteX3" fmla="*/ 0 w 55879"/>
                <a:gd name="connsiteY3" fmla="*/ 27940 h 55879"/>
                <a:gd name="connsiteX4" fmla="*/ 27940 w 55879"/>
                <a:gd name="connsiteY4" fmla="*/ 55880 h 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9" h="55879">
                  <a:moveTo>
                    <a:pt x="27940" y="55880"/>
                  </a:moveTo>
                  <a:cubicBezTo>
                    <a:pt x="43180" y="55880"/>
                    <a:pt x="55880" y="43180"/>
                    <a:pt x="55880" y="27940"/>
                  </a:cubicBezTo>
                  <a:cubicBezTo>
                    <a:pt x="55880" y="12700"/>
                    <a:pt x="43180" y="0"/>
                    <a:pt x="27940" y="0"/>
                  </a:cubicBezTo>
                  <a:cubicBezTo>
                    <a:pt x="12700" y="0"/>
                    <a:pt x="0" y="12700"/>
                    <a:pt x="0" y="27940"/>
                  </a:cubicBezTo>
                  <a:cubicBezTo>
                    <a:pt x="0" y="43180"/>
                    <a:pt x="12700" y="55880"/>
                    <a:pt x="27940" y="55880"/>
                  </a:cubicBezTo>
                  <a:close/>
                </a:path>
              </a:pathLst>
            </a:custGeom>
            <a:grpFill/>
            <a:ln w="635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35C1A4F-C0EF-40B4-3528-22F5B13A1DD8}"/>
                </a:ext>
              </a:extLst>
            </p:cNvPr>
            <p:cNvSpPr/>
            <p:nvPr/>
          </p:nvSpPr>
          <p:spPr>
            <a:xfrm>
              <a:off x="6708775" y="4860290"/>
              <a:ext cx="3115944" cy="530225"/>
            </a:xfrm>
            <a:custGeom>
              <a:avLst/>
              <a:gdLst>
                <a:gd name="connsiteX0" fmla="*/ 3115945 w 3115944"/>
                <a:gd name="connsiteY0" fmla="*/ 530225 h 530225"/>
                <a:gd name="connsiteX1" fmla="*/ 1734185 w 3115944"/>
                <a:gd name="connsiteY1" fmla="*/ 530225 h 530225"/>
                <a:gd name="connsiteX2" fmla="*/ 1216660 w 3115944"/>
                <a:gd name="connsiteY2" fmla="*/ 12065 h 530225"/>
                <a:gd name="connsiteX3" fmla="*/ 0 w 3115944"/>
                <a:gd name="connsiteY3" fmla="*/ 12065 h 530225"/>
                <a:gd name="connsiteX4" fmla="*/ 0 w 3115944"/>
                <a:gd name="connsiteY4" fmla="*/ 0 h 530225"/>
                <a:gd name="connsiteX5" fmla="*/ 1221740 w 3115944"/>
                <a:gd name="connsiteY5" fmla="*/ 0 h 530225"/>
                <a:gd name="connsiteX6" fmla="*/ 1739265 w 3115944"/>
                <a:gd name="connsiteY6" fmla="*/ 518160 h 530225"/>
                <a:gd name="connsiteX7" fmla="*/ 3115945 w 3115944"/>
                <a:gd name="connsiteY7" fmla="*/ 518160 h 53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5944" h="530225">
                  <a:moveTo>
                    <a:pt x="3115945" y="530225"/>
                  </a:moveTo>
                  <a:lnTo>
                    <a:pt x="1734185" y="530225"/>
                  </a:lnTo>
                  <a:lnTo>
                    <a:pt x="1216660" y="12065"/>
                  </a:lnTo>
                  <a:lnTo>
                    <a:pt x="0" y="12065"/>
                  </a:lnTo>
                  <a:lnTo>
                    <a:pt x="0" y="0"/>
                  </a:lnTo>
                  <a:lnTo>
                    <a:pt x="1221740" y="0"/>
                  </a:lnTo>
                  <a:lnTo>
                    <a:pt x="1739265" y="518160"/>
                  </a:lnTo>
                  <a:lnTo>
                    <a:pt x="3115945" y="518160"/>
                  </a:lnTo>
                  <a:close/>
                </a:path>
              </a:pathLst>
            </a:custGeom>
            <a:grpFill/>
            <a:ln w="635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3702C72-4471-DF18-0396-D741DD88E99E}"/>
                </a:ext>
              </a:extLst>
            </p:cNvPr>
            <p:cNvSpPr/>
            <p:nvPr/>
          </p:nvSpPr>
          <p:spPr>
            <a:xfrm>
              <a:off x="6682740" y="4838700"/>
              <a:ext cx="55879" cy="55879"/>
            </a:xfrm>
            <a:custGeom>
              <a:avLst/>
              <a:gdLst>
                <a:gd name="connsiteX0" fmla="*/ 27940 w 55879"/>
                <a:gd name="connsiteY0" fmla="*/ 55880 h 55879"/>
                <a:gd name="connsiteX1" fmla="*/ 0 w 55879"/>
                <a:gd name="connsiteY1" fmla="*/ 27940 h 55879"/>
                <a:gd name="connsiteX2" fmla="*/ 27940 w 55879"/>
                <a:gd name="connsiteY2" fmla="*/ 0 h 55879"/>
                <a:gd name="connsiteX3" fmla="*/ 55880 w 55879"/>
                <a:gd name="connsiteY3" fmla="*/ 27940 h 55879"/>
                <a:gd name="connsiteX4" fmla="*/ 27940 w 55879"/>
                <a:gd name="connsiteY4" fmla="*/ 55880 h 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9" h="55879">
                  <a:moveTo>
                    <a:pt x="27940" y="55880"/>
                  </a:moveTo>
                  <a:cubicBezTo>
                    <a:pt x="12700" y="55880"/>
                    <a:pt x="0" y="43180"/>
                    <a:pt x="0" y="27940"/>
                  </a:cubicBezTo>
                  <a:cubicBezTo>
                    <a:pt x="0" y="12700"/>
                    <a:pt x="12700" y="0"/>
                    <a:pt x="27940" y="0"/>
                  </a:cubicBezTo>
                  <a:cubicBezTo>
                    <a:pt x="43180" y="0"/>
                    <a:pt x="55880" y="12700"/>
                    <a:pt x="55880" y="27940"/>
                  </a:cubicBezTo>
                  <a:cubicBezTo>
                    <a:pt x="55880" y="43180"/>
                    <a:pt x="43180" y="55880"/>
                    <a:pt x="27940" y="55880"/>
                  </a:cubicBezTo>
                  <a:close/>
                </a:path>
              </a:pathLst>
            </a:custGeom>
            <a:grpFill/>
            <a:ln w="635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49825B82-D2DB-A55B-71BF-885B5F5B8858}"/>
                </a:ext>
              </a:extLst>
            </p:cNvPr>
            <p:cNvSpPr/>
            <p:nvPr/>
          </p:nvSpPr>
          <p:spPr>
            <a:xfrm>
              <a:off x="9795509" y="5356225"/>
              <a:ext cx="55880" cy="55879"/>
            </a:xfrm>
            <a:custGeom>
              <a:avLst/>
              <a:gdLst>
                <a:gd name="connsiteX0" fmla="*/ 27940 w 55880"/>
                <a:gd name="connsiteY0" fmla="*/ 55880 h 55879"/>
                <a:gd name="connsiteX1" fmla="*/ 55880 w 55880"/>
                <a:gd name="connsiteY1" fmla="*/ 27940 h 55879"/>
                <a:gd name="connsiteX2" fmla="*/ 27940 w 55880"/>
                <a:gd name="connsiteY2" fmla="*/ 0 h 55879"/>
                <a:gd name="connsiteX3" fmla="*/ 0 w 55880"/>
                <a:gd name="connsiteY3" fmla="*/ 27940 h 55879"/>
                <a:gd name="connsiteX4" fmla="*/ 27940 w 55880"/>
                <a:gd name="connsiteY4" fmla="*/ 55880 h 5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 h="55879">
                  <a:moveTo>
                    <a:pt x="27940" y="55880"/>
                  </a:moveTo>
                  <a:cubicBezTo>
                    <a:pt x="43180" y="55880"/>
                    <a:pt x="55880" y="43180"/>
                    <a:pt x="55880" y="27940"/>
                  </a:cubicBezTo>
                  <a:cubicBezTo>
                    <a:pt x="55880" y="12700"/>
                    <a:pt x="43180" y="0"/>
                    <a:pt x="27940" y="0"/>
                  </a:cubicBezTo>
                  <a:cubicBezTo>
                    <a:pt x="12700" y="0"/>
                    <a:pt x="0" y="12700"/>
                    <a:pt x="0" y="27940"/>
                  </a:cubicBezTo>
                  <a:cubicBezTo>
                    <a:pt x="0" y="43180"/>
                    <a:pt x="12700" y="55880"/>
                    <a:pt x="27940" y="55880"/>
                  </a:cubicBezTo>
                  <a:close/>
                </a:path>
              </a:pathLst>
            </a:custGeom>
            <a:grpFill/>
            <a:ln w="635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C8CDF63-55C1-E544-4429-001949CA75E7}"/>
                </a:ext>
              </a:extLst>
            </p:cNvPr>
            <p:cNvSpPr/>
            <p:nvPr/>
          </p:nvSpPr>
          <p:spPr>
            <a:xfrm>
              <a:off x="673734" y="2987039"/>
              <a:ext cx="4471035" cy="1057910"/>
            </a:xfrm>
            <a:custGeom>
              <a:avLst/>
              <a:gdLst>
                <a:gd name="connsiteX0" fmla="*/ 1076325 w 4471035"/>
                <a:gd name="connsiteY0" fmla="*/ 1057910 h 1057910"/>
                <a:gd name="connsiteX1" fmla="*/ 0 w 4471035"/>
                <a:gd name="connsiteY1" fmla="*/ 1057910 h 1057910"/>
                <a:gd name="connsiteX2" fmla="*/ 0 w 4471035"/>
                <a:gd name="connsiteY2" fmla="*/ 1035050 h 1057910"/>
                <a:gd name="connsiteX3" fmla="*/ 1066800 w 4471035"/>
                <a:gd name="connsiteY3" fmla="*/ 1035050 h 1057910"/>
                <a:gd name="connsiteX4" fmla="*/ 1191260 w 4471035"/>
                <a:gd name="connsiteY4" fmla="*/ 910590 h 1057910"/>
                <a:gd name="connsiteX5" fmla="*/ 1574800 w 4471035"/>
                <a:gd name="connsiteY5" fmla="*/ 910590 h 1057910"/>
                <a:gd name="connsiteX6" fmla="*/ 1983105 w 4471035"/>
                <a:gd name="connsiteY6" fmla="*/ 502285 h 1057910"/>
                <a:gd name="connsiteX7" fmla="*/ 3952875 w 4471035"/>
                <a:gd name="connsiteY7" fmla="*/ 502285 h 1057910"/>
                <a:gd name="connsiteX8" fmla="*/ 4455160 w 4471035"/>
                <a:gd name="connsiteY8" fmla="*/ 0 h 1057910"/>
                <a:gd name="connsiteX9" fmla="*/ 4471035 w 4471035"/>
                <a:gd name="connsiteY9" fmla="*/ 16510 h 1057910"/>
                <a:gd name="connsiteX10" fmla="*/ 3962400 w 4471035"/>
                <a:gd name="connsiteY10" fmla="*/ 525780 h 1057910"/>
                <a:gd name="connsiteX11" fmla="*/ 1992630 w 4471035"/>
                <a:gd name="connsiteY11" fmla="*/ 525780 h 1057910"/>
                <a:gd name="connsiteX12" fmla="*/ 1584325 w 4471035"/>
                <a:gd name="connsiteY12" fmla="*/ 933450 h 1057910"/>
                <a:gd name="connsiteX13" fmla="*/ 1200785 w 4471035"/>
                <a:gd name="connsiteY13" fmla="*/ 933450 h 105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1035" h="1057910">
                  <a:moveTo>
                    <a:pt x="1076325" y="1057910"/>
                  </a:moveTo>
                  <a:lnTo>
                    <a:pt x="0" y="1057910"/>
                  </a:lnTo>
                  <a:lnTo>
                    <a:pt x="0" y="1035050"/>
                  </a:lnTo>
                  <a:lnTo>
                    <a:pt x="1066800" y="1035050"/>
                  </a:lnTo>
                  <a:lnTo>
                    <a:pt x="1191260" y="910590"/>
                  </a:lnTo>
                  <a:lnTo>
                    <a:pt x="1574800" y="910590"/>
                  </a:lnTo>
                  <a:lnTo>
                    <a:pt x="1983105" y="502285"/>
                  </a:lnTo>
                  <a:lnTo>
                    <a:pt x="3952875" y="502285"/>
                  </a:lnTo>
                  <a:lnTo>
                    <a:pt x="4455160" y="0"/>
                  </a:lnTo>
                  <a:lnTo>
                    <a:pt x="4471035" y="16510"/>
                  </a:lnTo>
                  <a:lnTo>
                    <a:pt x="3962400" y="525780"/>
                  </a:lnTo>
                  <a:lnTo>
                    <a:pt x="1992630" y="525780"/>
                  </a:lnTo>
                  <a:lnTo>
                    <a:pt x="1584325" y="933450"/>
                  </a:lnTo>
                  <a:lnTo>
                    <a:pt x="1200785" y="933450"/>
                  </a:lnTo>
                  <a:close/>
                </a:path>
              </a:pathLst>
            </a:custGeom>
            <a:grpFill/>
            <a:ln w="635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4B929750-D8BF-A9D2-499A-2956247209BC}"/>
                </a:ext>
              </a:extLst>
            </p:cNvPr>
            <p:cNvSpPr/>
            <p:nvPr/>
          </p:nvSpPr>
          <p:spPr>
            <a:xfrm>
              <a:off x="5091906" y="2953226"/>
              <a:ext cx="86677" cy="86677"/>
            </a:xfrm>
            <a:custGeom>
              <a:avLst/>
              <a:gdLst>
                <a:gd name="connsiteX0" fmla="*/ 12859 w 86677"/>
                <a:gd name="connsiteY0" fmla="*/ 12859 h 86677"/>
                <a:gd name="connsiteX1" fmla="*/ 73819 w 86677"/>
                <a:gd name="connsiteY1" fmla="*/ 12859 h 86677"/>
                <a:gd name="connsiteX2" fmla="*/ 73819 w 86677"/>
                <a:gd name="connsiteY2" fmla="*/ 73819 h 86677"/>
                <a:gd name="connsiteX3" fmla="*/ 12859 w 86677"/>
                <a:gd name="connsiteY3" fmla="*/ 73819 h 86677"/>
                <a:gd name="connsiteX4" fmla="*/ 12859 w 86677"/>
                <a:gd name="connsiteY4" fmla="*/ 1285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 h="86677">
                  <a:moveTo>
                    <a:pt x="12859" y="12859"/>
                  </a:moveTo>
                  <a:cubicBezTo>
                    <a:pt x="30003" y="-4286"/>
                    <a:pt x="57309" y="-4286"/>
                    <a:pt x="73819" y="12859"/>
                  </a:cubicBezTo>
                  <a:cubicBezTo>
                    <a:pt x="90964" y="30004"/>
                    <a:pt x="90964" y="57309"/>
                    <a:pt x="73819" y="73819"/>
                  </a:cubicBezTo>
                  <a:cubicBezTo>
                    <a:pt x="56674" y="90964"/>
                    <a:pt x="29369" y="90964"/>
                    <a:pt x="12859" y="73819"/>
                  </a:cubicBezTo>
                  <a:cubicBezTo>
                    <a:pt x="-4286" y="57309"/>
                    <a:pt x="-4286" y="30004"/>
                    <a:pt x="12859" y="12859"/>
                  </a:cubicBezTo>
                  <a:close/>
                </a:path>
              </a:pathLst>
            </a:custGeom>
            <a:grpFill/>
            <a:ln w="635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FF782D5-0763-FE25-5831-AEC49CC60776}"/>
                </a:ext>
              </a:extLst>
            </p:cNvPr>
            <p:cNvSpPr/>
            <p:nvPr/>
          </p:nvSpPr>
          <p:spPr>
            <a:xfrm>
              <a:off x="633094" y="3990340"/>
              <a:ext cx="86360" cy="86359"/>
            </a:xfrm>
            <a:custGeom>
              <a:avLst/>
              <a:gdLst>
                <a:gd name="connsiteX0" fmla="*/ 43180 w 86360"/>
                <a:gd name="connsiteY0" fmla="*/ 0 h 86359"/>
                <a:gd name="connsiteX1" fmla="*/ 0 w 86360"/>
                <a:gd name="connsiteY1" fmla="*/ 43180 h 86359"/>
                <a:gd name="connsiteX2" fmla="*/ 43180 w 86360"/>
                <a:gd name="connsiteY2" fmla="*/ 86360 h 86359"/>
                <a:gd name="connsiteX3" fmla="*/ 86360 w 86360"/>
                <a:gd name="connsiteY3" fmla="*/ 43180 h 86359"/>
                <a:gd name="connsiteX4" fmla="*/ 43180 w 86360"/>
                <a:gd name="connsiteY4" fmla="*/ 0 h 86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 h="86359">
                  <a:moveTo>
                    <a:pt x="43180" y="0"/>
                  </a:moveTo>
                  <a:cubicBezTo>
                    <a:pt x="19050" y="0"/>
                    <a:pt x="0" y="19685"/>
                    <a:pt x="0" y="43180"/>
                  </a:cubicBezTo>
                  <a:cubicBezTo>
                    <a:pt x="0" y="67310"/>
                    <a:pt x="19685" y="86360"/>
                    <a:pt x="43180" y="86360"/>
                  </a:cubicBezTo>
                  <a:cubicBezTo>
                    <a:pt x="66675" y="86360"/>
                    <a:pt x="86360" y="66675"/>
                    <a:pt x="86360" y="43180"/>
                  </a:cubicBezTo>
                  <a:cubicBezTo>
                    <a:pt x="86360" y="19050"/>
                    <a:pt x="66675" y="0"/>
                    <a:pt x="43180" y="0"/>
                  </a:cubicBezTo>
                  <a:close/>
                </a:path>
              </a:pathLst>
            </a:custGeom>
            <a:grpFill/>
            <a:ln w="635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C8EEEBB-A36B-E05C-972A-86FCC1FA5787}"/>
                </a:ext>
              </a:extLst>
            </p:cNvPr>
            <p:cNvSpPr/>
            <p:nvPr/>
          </p:nvSpPr>
          <p:spPr>
            <a:xfrm>
              <a:off x="2023745" y="3259454"/>
              <a:ext cx="7162799" cy="1285240"/>
            </a:xfrm>
            <a:custGeom>
              <a:avLst/>
              <a:gdLst>
                <a:gd name="connsiteX0" fmla="*/ 1148715 w 7162799"/>
                <a:gd name="connsiteY0" fmla="*/ 1285240 h 1285240"/>
                <a:gd name="connsiteX1" fmla="*/ 0 w 7162799"/>
                <a:gd name="connsiteY1" fmla="*/ 1285240 h 1285240"/>
                <a:gd name="connsiteX2" fmla="*/ 0 w 7162799"/>
                <a:gd name="connsiteY2" fmla="*/ 1261745 h 1285240"/>
                <a:gd name="connsiteX3" fmla="*/ 1139190 w 7162799"/>
                <a:gd name="connsiteY3" fmla="*/ 1261745 h 1285240"/>
                <a:gd name="connsiteX4" fmla="*/ 1655445 w 7162799"/>
                <a:gd name="connsiteY4" fmla="*/ 746125 h 1285240"/>
                <a:gd name="connsiteX5" fmla="*/ 3615690 w 7162799"/>
                <a:gd name="connsiteY5" fmla="*/ 746125 h 1285240"/>
                <a:gd name="connsiteX6" fmla="*/ 4361815 w 7162799"/>
                <a:gd name="connsiteY6" fmla="*/ 0 h 1285240"/>
                <a:gd name="connsiteX7" fmla="*/ 7162800 w 7162799"/>
                <a:gd name="connsiteY7" fmla="*/ 0 h 1285240"/>
                <a:gd name="connsiteX8" fmla="*/ 7162800 w 7162799"/>
                <a:gd name="connsiteY8" fmla="*/ 23495 h 1285240"/>
                <a:gd name="connsiteX9" fmla="*/ 4371340 w 7162799"/>
                <a:gd name="connsiteY9" fmla="*/ 23495 h 1285240"/>
                <a:gd name="connsiteX10" fmla="*/ 3625215 w 7162799"/>
                <a:gd name="connsiteY10" fmla="*/ 768985 h 1285240"/>
                <a:gd name="connsiteX11" fmla="*/ 1664970 w 7162799"/>
                <a:gd name="connsiteY11" fmla="*/ 768985 h 128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62799" h="1285240">
                  <a:moveTo>
                    <a:pt x="1148715" y="1285240"/>
                  </a:moveTo>
                  <a:lnTo>
                    <a:pt x="0" y="1285240"/>
                  </a:lnTo>
                  <a:lnTo>
                    <a:pt x="0" y="1261745"/>
                  </a:lnTo>
                  <a:lnTo>
                    <a:pt x="1139190" y="1261745"/>
                  </a:lnTo>
                  <a:lnTo>
                    <a:pt x="1655445" y="746125"/>
                  </a:lnTo>
                  <a:lnTo>
                    <a:pt x="3615690" y="746125"/>
                  </a:lnTo>
                  <a:lnTo>
                    <a:pt x="4361815" y="0"/>
                  </a:lnTo>
                  <a:lnTo>
                    <a:pt x="7162800" y="0"/>
                  </a:lnTo>
                  <a:lnTo>
                    <a:pt x="7162800" y="23495"/>
                  </a:lnTo>
                  <a:lnTo>
                    <a:pt x="4371340" y="23495"/>
                  </a:lnTo>
                  <a:lnTo>
                    <a:pt x="3625215" y="768985"/>
                  </a:lnTo>
                  <a:lnTo>
                    <a:pt x="1664970" y="768985"/>
                  </a:lnTo>
                  <a:close/>
                </a:path>
              </a:pathLst>
            </a:custGeom>
            <a:grpFill/>
            <a:ln w="635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97043BA-A116-76D1-0C13-DFD4CFC92A3E}"/>
                </a:ext>
              </a:extLst>
            </p:cNvPr>
            <p:cNvSpPr/>
            <p:nvPr/>
          </p:nvSpPr>
          <p:spPr>
            <a:xfrm>
              <a:off x="9141459" y="3228339"/>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6675" y="0"/>
                    <a:pt x="43180" y="0"/>
                  </a:cubicBezTo>
                  <a:cubicBezTo>
                    <a:pt x="19685" y="0"/>
                    <a:pt x="0" y="19685"/>
                    <a:pt x="0" y="43180"/>
                  </a:cubicBezTo>
                  <a:cubicBezTo>
                    <a:pt x="0" y="66675"/>
                    <a:pt x="19050" y="86360"/>
                    <a:pt x="43180" y="86360"/>
                  </a:cubicBezTo>
                  <a:close/>
                </a:path>
              </a:pathLst>
            </a:custGeom>
            <a:grpFill/>
            <a:ln w="635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983FC04-2A28-19BF-4BB1-8CAD02BC87A4}"/>
                </a:ext>
              </a:extLst>
            </p:cNvPr>
            <p:cNvSpPr/>
            <p:nvPr/>
          </p:nvSpPr>
          <p:spPr>
            <a:xfrm>
              <a:off x="3239770" y="2605404"/>
              <a:ext cx="4624070" cy="908050"/>
            </a:xfrm>
            <a:custGeom>
              <a:avLst/>
              <a:gdLst>
                <a:gd name="connsiteX0" fmla="*/ 16510 w 4624070"/>
                <a:gd name="connsiteY0" fmla="*/ 908050 h 908050"/>
                <a:gd name="connsiteX1" fmla="*/ 0 w 4624070"/>
                <a:gd name="connsiteY1" fmla="*/ 892175 h 908050"/>
                <a:gd name="connsiteX2" fmla="*/ 556895 w 4624070"/>
                <a:gd name="connsiteY2" fmla="*/ 335280 h 908050"/>
                <a:gd name="connsiteX3" fmla="*/ 1527810 w 4624070"/>
                <a:gd name="connsiteY3" fmla="*/ 335280 h 908050"/>
                <a:gd name="connsiteX4" fmla="*/ 1863090 w 4624070"/>
                <a:gd name="connsiteY4" fmla="*/ 0 h 908050"/>
                <a:gd name="connsiteX5" fmla="*/ 4624070 w 4624070"/>
                <a:gd name="connsiteY5" fmla="*/ 0 h 908050"/>
                <a:gd name="connsiteX6" fmla="*/ 4624070 w 4624070"/>
                <a:gd name="connsiteY6" fmla="*/ 22860 h 908050"/>
                <a:gd name="connsiteX7" fmla="*/ 1872615 w 4624070"/>
                <a:gd name="connsiteY7" fmla="*/ 22860 h 908050"/>
                <a:gd name="connsiteX8" fmla="*/ 1537335 w 4624070"/>
                <a:gd name="connsiteY8" fmla="*/ 358140 h 908050"/>
                <a:gd name="connsiteX9" fmla="*/ 566420 w 4624070"/>
                <a:gd name="connsiteY9" fmla="*/ 358140 h 90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070" h="908050">
                  <a:moveTo>
                    <a:pt x="16510" y="908050"/>
                  </a:moveTo>
                  <a:lnTo>
                    <a:pt x="0" y="892175"/>
                  </a:lnTo>
                  <a:lnTo>
                    <a:pt x="556895" y="335280"/>
                  </a:lnTo>
                  <a:lnTo>
                    <a:pt x="1527810" y="335280"/>
                  </a:lnTo>
                  <a:lnTo>
                    <a:pt x="1863090" y="0"/>
                  </a:lnTo>
                  <a:lnTo>
                    <a:pt x="4624070" y="0"/>
                  </a:lnTo>
                  <a:lnTo>
                    <a:pt x="4624070" y="22860"/>
                  </a:lnTo>
                  <a:lnTo>
                    <a:pt x="1872615" y="22860"/>
                  </a:lnTo>
                  <a:lnTo>
                    <a:pt x="1537335" y="358140"/>
                  </a:lnTo>
                  <a:lnTo>
                    <a:pt x="566420" y="358140"/>
                  </a:lnTo>
                  <a:close/>
                </a:path>
              </a:pathLst>
            </a:custGeom>
            <a:grpFill/>
            <a:ln w="635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895DD8A-1ABD-009D-4340-42168A9499CB}"/>
                </a:ext>
              </a:extLst>
            </p:cNvPr>
            <p:cNvSpPr/>
            <p:nvPr/>
          </p:nvSpPr>
          <p:spPr>
            <a:xfrm>
              <a:off x="7818755" y="2573654"/>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6675" y="0"/>
                    <a:pt x="43180" y="0"/>
                  </a:cubicBezTo>
                  <a:cubicBezTo>
                    <a:pt x="19685" y="0"/>
                    <a:pt x="0" y="19685"/>
                    <a:pt x="0" y="43180"/>
                  </a:cubicBezTo>
                  <a:cubicBezTo>
                    <a:pt x="0" y="67310"/>
                    <a:pt x="19050" y="86360"/>
                    <a:pt x="43180" y="86360"/>
                  </a:cubicBezTo>
                  <a:close/>
                </a:path>
              </a:pathLst>
            </a:custGeom>
            <a:grpFill/>
            <a:ln w="635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867D730B-F148-73E0-0F64-A4F65AA42F28}"/>
                </a:ext>
              </a:extLst>
            </p:cNvPr>
            <p:cNvSpPr/>
            <p:nvPr/>
          </p:nvSpPr>
          <p:spPr>
            <a:xfrm>
              <a:off x="3827145" y="3259454"/>
              <a:ext cx="603884" cy="248285"/>
            </a:xfrm>
            <a:custGeom>
              <a:avLst/>
              <a:gdLst>
                <a:gd name="connsiteX0" fmla="*/ 16510 w 603884"/>
                <a:gd name="connsiteY0" fmla="*/ 248285 h 248285"/>
                <a:gd name="connsiteX1" fmla="*/ 0 w 603884"/>
                <a:gd name="connsiteY1" fmla="*/ 232410 h 248285"/>
                <a:gd name="connsiteX2" fmla="*/ 231775 w 603884"/>
                <a:gd name="connsiteY2" fmla="*/ 0 h 248285"/>
                <a:gd name="connsiteX3" fmla="*/ 603885 w 603884"/>
                <a:gd name="connsiteY3" fmla="*/ 0 h 248285"/>
                <a:gd name="connsiteX4" fmla="*/ 603885 w 603884"/>
                <a:gd name="connsiteY4" fmla="*/ 23495 h 248285"/>
                <a:gd name="connsiteX5" fmla="*/ 241300 w 603884"/>
                <a:gd name="connsiteY5" fmla="*/ 23495 h 24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84" h="248285">
                  <a:moveTo>
                    <a:pt x="16510" y="248285"/>
                  </a:moveTo>
                  <a:lnTo>
                    <a:pt x="0" y="232410"/>
                  </a:lnTo>
                  <a:lnTo>
                    <a:pt x="231775" y="0"/>
                  </a:lnTo>
                  <a:lnTo>
                    <a:pt x="603885" y="0"/>
                  </a:lnTo>
                  <a:lnTo>
                    <a:pt x="603885" y="23495"/>
                  </a:lnTo>
                  <a:lnTo>
                    <a:pt x="241300" y="23495"/>
                  </a:lnTo>
                  <a:close/>
                </a:path>
              </a:pathLst>
            </a:custGeom>
            <a:grpFill/>
            <a:ln w="635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9A0A9C4-6057-E13C-14AF-EFE89E51519C}"/>
                </a:ext>
              </a:extLst>
            </p:cNvPr>
            <p:cNvSpPr/>
            <p:nvPr/>
          </p:nvSpPr>
          <p:spPr>
            <a:xfrm>
              <a:off x="4385309" y="3228339"/>
              <a:ext cx="86360" cy="86360"/>
            </a:xfrm>
            <a:custGeom>
              <a:avLst/>
              <a:gdLst>
                <a:gd name="connsiteX0" fmla="*/ 43180 w 86360"/>
                <a:gd name="connsiteY0" fmla="*/ 86360 h 86360"/>
                <a:gd name="connsiteX1" fmla="*/ 86360 w 86360"/>
                <a:gd name="connsiteY1" fmla="*/ 43180 h 86360"/>
                <a:gd name="connsiteX2" fmla="*/ 43180 w 86360"/>
                <a:gd name="connsiteY2" fmla="*/ 0 h 86360"/>
                <a:gd name="connsiteX3" fmla="*/ 0 w 86360"/>
                <a:gd name="connsiteY3" fmla="*/ 43180 h 86360"/>
                <a:gd name="connsiteX4" fmla="*/ 43180 w 86360"/>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 h="86360">
                  <a:moveTo>
                    <a:pt x="43180" y="86360"/>
                  </a:moveTo>
                  <a:cubicBezTo>
                    <a:pt x="67310" y="86360"/>
                    <a:pt x="86360" y="66675"/>
                    <a:pt x="86360" y="43180"/>
                  </a:cubicBezTo>
                  <a:cubicBezTo>
                    <a:pt x="86360" y="19050"/>
                    <a:pt x="66675" y="0"/>
                    <a:pt x="43180" y="0"/>
                  </a:cubicBezTo>
                  <a:cubicBezTo>
                    <a:pt x="19050" y="0"/>
                    <a:pt x="0" y="19685"/>
                    <a:pt x="0" y="43180"/>
                  </a:cubicBezTo>
                  <a:cubicBezTo>
                    <a:pt x="0" y="66675"/>
                    <a:pt x="19050" y="86360"/>
                    <a:pt x="43180" y="86360"/>
                  </a:cubicBezTo>
                  <a:close/>
                </a:path>
              </a:pathLst>
            </a:custGeom>
            <a:grpFill/>
            <a:ln w="635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9511665-4812-1B9E-9393-6458E1AAE46F}"/>
                </a:ext>
              </a:extLst>
            </p:cNvPr>
            <p:cNvSpPr/>
            <p:nvPr/>
          </p:nvSpPr>
          <p:spPr>
            <a:xfrm>
              <a:off x="5210175" y="3432809"/>
              <a:ext cx="782954" cy="248920"/>
            </a:xfrm>
            <a:custGeom>
              <a:avLst/>
              <a:gdLst>
                <a:gd name="connsiteX0" fmla="*/ 782955 w 782954"/>
                <a:gd name="connsiteY0" fmla="*/ 248920 h 248920"/>
                <a:gd name="connsiteX1" fmla="*/ 232410 w 782954"/>
                <a:gd name="connsiteY1" fmla="*/ 248920 h 248920"/>
                <a:gd name="connsiteX2" fmla="*/ 0 w 782954"/>
                <a:gd name="connsiteY2" fmla="*/ 16510 h 248920"/>
                <a:gd name="connsiteX3" fmla="*/ 16510 w 782954"/>
                <a:gd name="connsiteY3" fmla="*/ 0 h 248920"/>
                <a:gd name="connsiteX4" fmla="*/ 241935 w 782954"/>
                <a:gd name="connsiteY4" fmla="*/ 225425 h 248920"/>
                <a:gd name="connsiteX5" fmla="*/ 782955 w 782954"/>
                <a:gd name="connsiteY5" fmla="*/ 225425 h 24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954" h="248920">
                  <a:moveTo>
                    <a:pt x="782955" y="248920"/>
                  </a:moveTo>
                  <a:lnTo>
                    <a:pt x="232410" y="248920"/>
                  </a:lnTo>
                  <a:lnTo>
                    <a:pt x="0" y="16510"/>
                  </a:lnTo>
                  <a:lnTo>
                    <a:pt x="16510" y="0"/>
                  </a:lnTo>
                  <a:lnTo>
                    <a:pt x="241935" y="225425"/>
                  </a:lnTo>
                  <a:lnTo>
                    <a:pt x="782955" y="225425"/>
                  </a:lnTo>
                  <a:close/>
                </a:path>
              </a:pathLst>
            </a:custGeom>
            <a:grpFill/>
            <a:ln w="635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A3F455F-72C2-25CF-FAC7-43088F790A22}"/>
                </a:ext>
              </a:extLst>
            </p:cNvPr>
            <p:cNvSpPr/>
            <p:nvPr/>
          </p:nvSpPr>
          <p:spPr>
            <a:xfrm>
              <a:off x="5176996" y="3398996"/>
              <a:ext cx="86677" cy="87312"/>
            </a:xfrm>
            <a:custGeom>
              <a:avLst/>
              <a:gdLst>
                <a:gd name="connsiteX0" fmla="*/ 73819 w 86677"/>
                <a:gd name="connsiteY0" fmla="*/ 12859 h 87312"/>
                <a:gd name="connsiteX1" fmla="*/ 12859 w 86677"/>
                <a:gd name="connsiteY1" fmla="*/ 12859 h 87312"/>
                <a:gd name="connsiteX2" fmla="*/ 12859 w 86677"/>
                <a:gd name="connsiteY2" fmla="*/ 74454 h 87312"/>
                <a:gd name="connsiteX3" fmla="*/ 73819 w 86677"/>
                <a:gd name="connsiteY3" fmla="*/ 74454 h 87312"/>
                <a:gd name="connsiteX4" fmla="*/ 73819 w 86677"/>
                <a:gd name="connsiteY4" fmla="*/ 12859 h 87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 h="87312">
                  <a:moveTo>
                    <a:pt x="73819" y="12859"/>
                  </a:moveTo>
                  <a:cubicBezTo>
                    <a:pt x="56674" y="-4286"/>
                    <a:pt x="29369" y="-4286"/>
                    <a:pt x="12859" y="12859"/>
                  </a:cubicBezTo>
                  <a:cubicBezTo>
                    <a:pt x="-4286" y="30004"/>
                    <a:pt x="-4286" y="57309"/>
                    <a:pt x="12859" y="74454"/>
                  </a:cubicBezTo>
                  <a:cubicBezTo>
                    <a:pt x="30004" y="91599"/>
                    <a:pt x="57309" y="91599"/>
                    <a:pt x="73819" y="74454"/>
                  </a:cubicBezTo>
                  <a:cubicBezTo>
                    <a:pt x="90964" y="57309"/>
                    <a:pt x="90964" y="30004"/>
                    <a:pt x="73819" y="12859"/>
                  </a:cubicBezTo>
                  <a:close/>
                </a:path>
              </a:pathLst>
            </a:custGeom>
            <a:grpFill/>
            <a:ln w="635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9621CDD-EE64-EAD1-A300-3CA0A196E8F1}"/>
                </a:ext>
              </a:extLst>
            </p:cNvPr>
            <p:cNvSpPr/>
            <p:nvPr/>
          </p:nvSpPr>
          <p:spPr>
            <a:xfrm>
              <a:off x="4570729" y="3508375"/>
              <a:ext cx="3105785" cy="735965"/>
            </a:xfrm>
            <a:custGeom>
              <a:avLst/>
              <a:gdLst>
                <a:gd name="connsiteX0" fmla="*/ 1360170 w 3105785"/>
                <a:gd name="connsiteY0" fmla="*/ 735965 h 735965"/>
                <a:gd name="connsiteX1" fmla="*/ 215265 w 3105785"/>
                <a:gd name="connsiteY1" fmla="*/ 735965 h 735965"/>
                <a:gd name="connsiteX2" fmla="*/ 0 w 3105785"/>
                <a:gd name="connsiteY2" fmla="*/ 520700 h 735965"/>
                <a:gd name="connsiteX3" fmla="*/ 16510 w 3105785"/>
                <a:gd name="connsiteY3" fmla="*/ 504190 h 735965"/>
                <a:gd name="connsiteX4" fmla="*/ 224790 w 3105785"/>
                <a:gd name="connsiteY4" fmla="*/ 713105 h 735965"/>
                <a:gd name="connsiteX5" fmla="*/ 1350645 w 3105785"/>
                <a:gd name="connsiteY5" fmla="*/ 713105 h 735965"/>
                <a:gd name="connsiteX6" fmla="*/ 2063115 w 3105785"/>
                <a:gd name="connsiteY6" fmla="*/ 0 h 735965"/>
                <a:gd name="connsiteX7" fmla="*/ 3105785 w 3105785"/>
                <a:gd name="connsiteY7" fmla="*/ 0 h 735965"/>
                <a:gd name="connsiteX8" fmla="*/ 3105785 w 3105785"/>
                <a:gd name="connsiteY8" fmla="*/ 22860 h 735965"/>
                <a:gd name="connsiteX9" fmla="*/ 2072640 w 3105785"/>
                <a:gd name="connsiteY9" fmla="*/ 22860 h 73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5785" h="735965">
                  <a:moveTo>
                    <a:pt x="1360170" y="735965"/>
                  </a:moveTo>
                  <a:lnTo>
                    <a:pt x="215265" y="735965"/>
                  </a:lnTo>
                  <a:lnTo>
                    <a:pt x="0" y="520700"/>
                  </a:lnTo>
                  <a:lnTo>
                    <a:pt x="16510" y="504190"/>
                  </a:lnTo>
                  <a:lnTo>
                    <a:pt x="224790" y="713105"/>
                  </a:lnTo>
                  <a:lnTo>
                    <a:pt x="1350645" y="713105"/>
                  </a:lnTo>
                  <a:lnTo>
                    <a:pt x="2063115" y="0"/>
                  </a:lnTo>
                  <a:lnTo>
                    <a:pt x="3105785" y="0"/>
                  </a:lnTo>
                  <a:lnTo>
                    <a:pt x="3105785" y="22860"/>
                  </a:lnTo>
                  <a:lnTo>
                    <a:pt x="2072640" y="22860"/>
                  </a:lnTo>
                  <a:close/>
                </a:path>
              </a:pathLst>
            </a:custGeom>
            <a:grpFill/>
            <a:ln w="635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47950C3-DC0F-AF64-B52B-0257D4948BEE}"/>
                </a:ext>
              </a:extLst>
            </p:cNvPr>
            <p:cNvSpPr/>
            <p:nvPr/>
          </p:nvSpPr>
          <p:spPr>
            <a:xfrm>
              <a:off x="7630794" y="3476625"/>
              <a:ext cx="86360" cy="86359"/>
            </a:xfrm>
            <a:custGeom>
              <a:avLst/>
              <a:gdLst>
                <a:gd name="connsiteX0" fmla="*/ 43180 w 86360"/>
                <a:gd name="connsiteY0" fmla="*/ 86360 h 86359"/>
                <a:gd name="connsiteX1" fmla="*/ 86361 w 86360"/>
                <a:gd name="connsiteY1" fmla="*/ 43180 h 86359"/>
                <a:gd name="connsiteX2" fmla="*/ 43180 w 86360"/>
                <a:gd name="connsiteY2" fmla="*/ 0 h 86359"/>
                <a:gd name="connsiteX3" fmla="*/ 0 w 86360"/>
                <a:gd name="connsiteY3" fmla="*/ 43180 h 86359"/>
                <a:gd name="connsiteX4" fmla="*/ 43180 w 86360"/>
                <a:gd name="connsiteY4" fmla="*/ 86360 h 86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 h="86359">
                  <a:moveTo>
                    <a:pt x="43180" y="86360"/>
                  </a:moveTo>
                  <a:cubicBezTo>
                    <a:pt x="67311" y="86360"/>
                    <a:pt x="86361" y="66675"/>
                    <a:pt x="86361" y="43180"/>
                  </a:cubicBezTo>
                  <a:cubicBezTo>
                    <a:pt x="86361" y="19050"/>
                    <a:pt x="67311" y="0"/>
                    <a:pt x="43180" y="0"/>
                  </a:cubicBezTo>
                  <a:cubicBezTo>
                    <a:pt x="19050" y="0"/>
                    <a:pt x="0" y="19685"/>
                    <a:pt x="0" y="43180"/>
                  </a:cubicBezTo>
                  <a:cubicBezTo>
                    <a:pt x="0" y="67310"/>
                    <a:pt x="19686" y="86360"/>
                    <a:pt x="43180" y="86360"/>
                  </a:cubicBezTo>
                  <a:close/>
                </a:path>
              </a:pathLst>
            </a:custGeom>
            <a:grpFill/>
            <a:ln w="635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524C680-629C-CACD-13EF-01C98616C19F}"/>
                </a:ext>
              </a:extLst>
            </p:cNvPr>
            <p:cNvSpPr/>
            <p:nvPr/>
          </p:nvSpPr>
          <p:spPr>
            <a:xfrm>
              <a:off x="5448934" y="2611120"/>
              <a:ext cx="1777365" cy="320039"/>
            </a:xfrm>
            <a:custGeom>
              <a:avLst/>
              <a:gdLst>
                <a:gd name="connsiteX0" fmla="*/ 1777365 w 1777365"/>
                <a:gd name="connsiteY0" fmla="*/ 320040 h 320039"/>
                <a:gd name="connsiteX1" fmla="*/ 303530 w 1777365"/>
                <a:gd name="connsiteY1" fmla="*/ 320040 h 320039"/>
                <a:gd name="connsiteX2" fmla="*/ 0 w 1777365"/>
                <a:gd name="connsiteY2" fmla="*/ 16510 h 320039"/>
                <a:gd name="connsiteX3" fmla="*/ 15875 w 1777365"/>
                <a:gd name="connsiteY3" fmla="*/ 0 h 320039"/>
                <a:gd name="connsiteX4" fmla="*/ 313055 w 1777365"/>
                <a:gd name="connsiteY4" fmla="*/ 296545 h 320039"/>
                <a:gd name="connsiteX5" fmla="*/ 1777365 w 1777365"/>
                <a:gd name="connsiteY5" fmla="*/ 296545 h 32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7365" h="320039">
                  <a:moveTo>
                    <a:pt x="1777365" y="320040"/>
                  </a:moveTo>
                  <a:lnTo>
                    <a:pt x="303530" y="320040"/>
                  </a:lnTo>
                  <a:lnTo>
                    <a:pt x="0" y="16510"/>
                  </a:lnTo>
                  <a:lnTo>
                    <a:pt x="15875" y="0"/>
                  </a:lnTo>
                  <a:lnTo>
                    <a:pt x="313055" y="296545"/>
                  </a:lnTo>
                  <a:lnTo>
                    <a:pt x="1777365" y="296545"/>
                  </a:lnTo>
                  <a:close/>
                </a:path>
              </a:pathLst>
            </a:custGeom>
            <a:grpFill/>
            <a:ln w="635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2BED09A-77BF-A342-ED71-6A3B0F87BCBA}"/>
                </a:ext>
              </a:extLst>
            </p:cNvPr>
            <p:cNvSpPr/>
            <p:nvPr/>
          </p:nvSpPr>
          <p:spPr>
            <a:xfrm>
              <a:off x="7180580" y="2876550"/>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6675" y="0"/>
                    <a:pt x="43180" y="0"/>
                  </a:cubicBezTo>
                  <a:cubicBezTo>
                    <a:pt x="19050" y="0"/>
                    <a:pt x="0" y="19685"/>
                    <a:pt x="0" y="43180"/>
                  </a:cubicBezTo>
                  <a:cubicBezTo>
                    <a:pt x="0" y="66675"/>
                    <a:pt x="19685" y="86360"/>
                    <a:pt x="43180" y="86360"/>
                  </a:cubicBezTo>
                  <a:close/>
                </a:path>
              </a:pathLst>
            </a:custGeom>
            <a:grpFill/>
            <a:ln w="635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47EA228-E79E-7D5A-F461-9ED7863E2495}"/>
                </a:ext>
              </a:extLst>
            </p:cNvPr>
            <p:cNvSpPr/>
            <p:nvPr/>
          </p:nvSpPr>
          <p:spPr>
            <a:xfrm>
              <a:off x="7362190" y="3048635"/>
              <a:ext cx="1346200" cy="226060"/>
            </a:xfrm>
            <a:custGeom>
              <a:avLst/>
              <a:gdLst>
                <a:gd name="connsiteX0" fmla="*/ 16510 w 1346200"/>
                <a:gd name="connsiteY0" fmla="*/ 226060 h 226060"/>
                <a:gd name="connsiteX1" fmla="*/ 0 w 1346200"/>
                <a:gd name="connsiteY1" fmla="*/ 209550 h 226060"/>
                <a:gd name="connsiteX2" fmla="*/ 210185 w 1346200"/>
                <a:gd name="connsiteY2" fmla="*/ 0 h 226060"/>
                <a:gd name="connsiteX3" fmla="*/ 1346200 w 1346200"/>
                <a:gd name="connsiteY3" fmla="*/ 0 h 226060"/>
                <a:gd name="connsiteX4" fmla="*/ 1346200 w 1346200"/>
                <a:gd name="connsiteY4" fmla="*/ 22860 h 226060"/>
                <a:gd name="connsiteX5" fmla="*/ 219710 w 1346200"/>
                <a:gd name="connsiteY5" fmla="*/ 22860 h 22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00" h="226060">
                  <a:moveTo>
                    <a:pt x="16510" y="226060"/>
                  </a:moveTo>
                  <a:lnTo>
                    <a:pt x="0" y="209550"/>
                  </a:lnTo>
                  <a:lnTo>
                    <a:pt x="210185" y="0"/>
                  </a:lnTo>
                  <a:lnTo>
                    <a:pt x="1346200" y="0"/>
                  </a:lnTo>
                  <a:lnTo>
                    <a:pt x="1346200" y="22860"/>
                  </a:lnTo>
                  <a:lnTo>
                    <a:pt x="219710" y="22860"/>
                  </a:lnTo>
                  <a:close/>
                </a:path>
              </a:pathLst>
            </a:custGeom>
            <a:grpFill/>
            <a:ln w="635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93B99ABC-C949-1235-FAAD-3858D36C1640}"/>
                </a:ext>
              </a:extLst>
            </p:cNvPr>
            <p:cNvSpPr/>
            <p:nvPr/>
          </p:nvSpPr>
          <p:spPr>
            <a:xfrm>
              <a:off x="8663290" y="3016885"/>
              <a:ext cx="86374" cy="86360"/>
            </a:xfrm>
            <a:custGeom>
              <a:avLst/>
              <a:gdLst>
                <a:gd name="connsiteX0" fmla="*/ 43195 w 86374"/>
                <a:gd name="connsiteY0" fmla="*/ 86360 h 86360"/>
                <a:gd name="connsiteX1" fmla="*/ 86375 w 86374"/>
                <a:gd name="connsiteY1" fmla="*/ 43180 h 86360"/>
                <a:gd name="connsiteX2" fmla="*/ 43195 w 86374"/>
                <a:gd name="connsiteY2" fmla="*/ 0 h 86360"/>
                <a:gd name="connsiteX3" fmla="*/ 15 w 86374"/>
                <a:gd name="connsiteY3" fmla="*/ 43180 h 86360"/>
                <a:gd name="connsiteX4" fmla="*/ 43195 w 86374"/>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4" h="86360">
                  <a:moveTo>
                    <a:pt x="43195" y="86360"/>
                  </a:moveTo>
                  <a:cubicBezTo>
                    <a:pt x="67325" y="86360"/>
                    <a:pt x="86375" y="66675"/>
                    <a:pt x="86375" y="43180"/>
                  </a:cubicBezTo>
                  <a:cubicBezTo>
                    <a:pt x="86375" y="19050"/>
                    <a:pt x="67325" y="0"/>
                    <a:pt x="43195" y="0"/>
                  </a:cubicBezTo>
                  <a:cubicBezTo>
                    <a:pt x="19065" y="0"/>
                    <a:pt x="15" y="19685"/>
                    <a:pt x="15" y="43180"/>
                  </a:cubicBezTo>
                  <a:cubicBezTo>
                    <a:pt x="-621" y="67310"/>
                    <a:pt x="19065" y="86360"/>
                    <a:pt x="43195" y="86360"/>
                  </a:cubicBezTo>
                  <a:close/>
                </a:path>
              </a:pathLst>
            </a:custGeom>
            <a:grpFill/>
            <a:ln w="635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E17EFFC-4CA9-20A9-1BC2-13B8A758A980}"/>
                </a:ext>
              </a:extLst>
            </p:cNvPr>
            <p:cNvSpPr/>
            <p:nvPr/>
          </p:nvSpPr>
          <p:spPr>
            <a:xfrm>
              <a:off x="6893559" y="3511550"/>
              <a:ext cx="2188845" cy="533400"/>
            </a:xfrm>
            <a:custGeom>
              <a:avLst/>
              <a:gdLst>
                <a:gd name="connsiteX0" fmla="*/ 2172971 w 2188845"/>
                <a:gd name="connsiteY0" fmla="*/ 533400 h 533400"/>
                <a:gd name="connsiteX1" fmla="*/ 1917065 w 2188845"/>
                <a:gd name="connsiteY1" fmla="*/ 277495 h 533400"/>
                <a:gd name="connsiteX2" fmla="*/ 260985 w 2188845"/>
                <a:gd name="connsiteY2" fmla="*/ 277495 h 533400"/>
                <a:gd name="connsiteX3" fmla="*/ 0 w 2188845"/>
                <a:gd name="connsiteY3" fmla="*/ 16510 h 533400"/>
                <a:gd name="connsiteX4" fmla="*/ 15875 w 2188845"/>
                <a:gd name="connsiteY4" fmla="*/ 0 h 533400"/>
                <a:gd name="connsiteX5" fmla="*/ 270510 w 2188845"/>
                <a:gd name="connsiteY5" fmla="*/ 254635 h 533400"/>
                <a:gd name="connsiteX6" fmla="*/ 1926590 w 2188845"/>
                <a:gd name="connsiteY6" fmla="*/ 254635 h 533400"/>
                <a:gd name="connsiteX7" fmla="*/ 2188846 w 2188845"/>
                <a:gd name="connsiteY7" fmla="*/ 517525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8845" h="533400">
                  <a:moveTo>
                    <a:pt x="2172971" y="533400"/>
                  </a:moveTo>
                  <a:lnTo>
                    <a:pt x="1917065" y="277495"/>
                  </a:lnTo>
                  <a:lnTo>
                    <a:pt x="260985" y="277495"/>
                  </a:lnTo>
                  <a:lnTo>
                    <a:pt x="0" y="16510"/>
                  </a:lnTo>
                  <a:lnTo>
                    <a:pt x="15875" y="0"/>
                  </a:lnTo>
                  <a:lnTo>
                    <a:pt x="270510" y="254635"/>
                  </a:lnTo>
                  <a:lnTo>
                    <a:pt x="1926590" y="254635"/>
                  </a:lnTo>
                  <a:lnTo>
                    <a:pt x="2188846" y="517525"/>
                  </a:lnTo>
                  <a:close/>
                </a:path>
              </a:pathLst>
            </a:custGeom>
            <a:grpFill/>
            <a:ln w="635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5E6EB9E2-DC25-A985-E89F-78F97CA7C254}"/>
                </a:ext>
              </a:extLst>
            </p:cNvPr>
            <p:cNvSpPr/>
            <p:nvPr/>
          </p:nvSpPr>
          <p:spPr>
            <a:xfrm>
              <a:off x="9029541" y="3992086"/>
              <a:ext cx="87312" cy="86677"/>
            </a:xfrm>
            <a:custGeom>
              <a:avLst/>
              <a:gdLst>
                <a:gd name="connsiteX0" fmla="*/ 12859 w 87312"/>
                <a:gd name="connsiteY0" fmla="*/ 73819 h 86677"/>
                <a:gd name="connsiteX1" fmla="*/ 74453 w 87312"/>
                <a:gd name="connsiteY1" fmla="*/ 73819 h 86677"/>
                <a:gd name="connsiteX2" fmla="*/ 74453 w 87312"/>
                <a:gd name="connsiteY2" fmla="*/ 12859 h 86677"/>
                <a:gd name="connsiteX3" fmla="*/ 12859 w 87312"/>
                <a:gd name="connsiteY3" fmla="*/ 12859 h 86677"/>
                <a:gd name="connsiteX4" fmla="*/ 12859 w 87312"/>
                <a:gd name="connsiteY4" fmla="*/ 7381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12" h="86677">
                  <a:moveTo>
                    <a:pt x="12859" y="73819"/>
                  </a:moveTo>
                  <a:cubicBezTo>
                    <a:pt x="30003" y="90964"/>
                    <a:pt x="57309" y="90964"/>
                    <a:pt x="74453" y="73819"/>
                  </a:cubicBezTo>
                  <a:cubicBezTo>
                    <a:pt x="91599" y="56674"/>
                    <a:pt x="91599" y="29369"/>
                    <a:pt x="74453" y="12859"/>
                  </a:cubicBezTo>
                  <a:cubicBezTo>
                    <a:pt x="57309" y="-4286"/>
                    <a:pt x="30003" y="-4286"/>
                    <a:pt x="12859" y="12859"/>
                  </a:cubicBezTo>
                  <a:cubicBezTo>
                    <a:pt x="-4286" y="30004"/>
                    <a:pt x="-4286" y="57309"/>
                    <a:pt x="12859" y="73819"/>
                  </a:cubicBezTo>
                  <a:close/>
                </a:path>
              </a:pathLst>
            </a:custGeom>
            <a:grpFill/>
            <a:ln w="635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349C740-18CF-7FE4-B6E6-C1334D1EAB6A}"/>
                </a:ext>
              </a:extLst>
            </p:cNvPr>
            <p:cNvSpPr/>
            <p:nvPr/>
          </p:nvSpPr>
          <p:spPr>
            <a:xfrm>
              <a:off x="589915" y="2321560"/>
              <a:ext cx="3822064" cy="1598930"/>
            </a:xfrm>
            <a:custGeom>
              <a:avLst/>
              <a:gdLst>
                <a:gd name="connsiteX0" fmla="*/ 692785 w 3822064"/>
                <a:gd name="connsiteY0" fmla="*/ 1598930 h 1598930"/>
                <a:gd name="connsiteX1" fmla="*/ 237490 w 3822064"/>
                <a:gd name="connsiteY1" fmla="*/ 1598930 h 1598930"/>
                <a:gd name="connsiteX2" fmla="*/ 0 w 3822064"/>
                <a:gd name="connsiteY2" fmla="*/ 1360805 h 1598930"/>
                <a:gd name="connsiteX3" fmla="*/ 15875 w 3822064"/>
                <a:gd name="connsiteY3" fmla="*/ 1344930 h 1598930"/>
                <a:gd name="connsiteX4" fmla="*/ 247015 w 3822064"/>
                <a:gd name="connsiteY4" fmla="*/ 1576070 h 1598930"/>
                <a:gd name="connsiteX5" fmla="*/ 683260 w 3822064"/>
                <a:gd name="connsiteY5" fmla="*/ 1576070 h 1598930"/>
                <a:gd name="connsiteX6" fmla="*/ 1569720 w 3822064"/>
                <a:gd name="connsiteY6" fmla="*/ 689610 h 1598930"/>
                <a:gd name="connsiteX7" fmla="*/ 2216785 w 3822064"/>
                <a:gd name="connsiteY7" fmla="*/ 689610 h 1598930"/>
                <a:gd name="connsiteX8" fmla="*/ 2906395 w 3822064"/>
                <a:gd name="connsiteY8" fmla="*/ 0 h 1598930"/>
                <a:gd name="connsiteX9" fmla="*/ 3822065 w 3822064"/>
                <a:gd name="connsiteY9" fmla="*/ 0 h 1598930"/>
                <a:gd name="connsiteX10" fmla="*/ 3822065 w 3822064"/>
                <a:gd name="connsiteY10" fmla="*/ 22860 h 1598930"/>
                <a:gd name="connsiteX11" fmla="*/ 2915920 w 3822064"/>
                <a:gd name="connsiteY11" fmla="*/ 22860 h 1598930"/>
                <a:gd name="connsiteX12" fmla="*/ 2226310 w 3822064"/>
                <a:gd name="connsiteY12" fmla="*/ 712470 h 1598930"/>
                <a:gd name="connsiteX13" fmla="*/ 1579245 w 3822064"/>
                <a:gd name="connsiteY13" fmla="*/ 712470 h 159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22064" h="1598930">
                  <a:moveTo>
                    <a:pt x="692785" y="1598930"/>
                  </a:moveTo>
                  <a:lnTo>
                    <a:pt x="237490" y="1598930"/>
                  </a:lnTo>
                  <a:lnTo>
                    <a:pt x="0" y="1360805"/>
                  </a:lnTo>
                  <a:lnTo>
                    <a:pt x="15875" y="1344930"/>
                  </a:lnTo>
                  <a:lnTo>
                    <a:pt x="247015" y="1576070"/>
                  </a:lnTo>
                  <a:lnTo>
                    <a:pt x="683260" y="1576070"/>
                  </a:lnTo>
                  <a:lnTo>
                    <a:pt x="1569720" y="689610"/>
                  </a:lnTo>
                  <a:lnTo>
                    <a:pt x="2216785" y="689610"/>
                  </a:lnTo>
                  <a:lnTo>
                    <a:pt x="2906395" y="0"/>
                  </a:lnTo>
                  <a:lnTo>
                    <a:pt x="3822065" y="0"/>
                  </a:lnTo>
                  <a:lnTo>
                    <a:pt x="3822065" y="22860"/>
                  </a:lnTo>
                  <a:lnTo>
                    <a:pt x="2915920" y="22860"/>
                  </a:lnTo>
                  <a:lnTo>
                    <a:pt x="2226310" y="712470"/>
                  </a:lnTo>
                  <a:lnTo>
                    <a:pt x="1579245" y="712470"/>
                  </a:lnTo>
                  <a:close/>
                </a:path>
              </a:pathLst>
            </a:custGeom>
            <a:grpFill/>
            <a:ln w="635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7C95E8D-1F30-E34E-FCC8-6E37764B66F2}"/>
                </a:ext>
              </a:extLst>
            </p:cNvPr>
            <p:cNvSpPr/>
            <p:nvPr/>
          </p:nvSpPr>
          <p:spPr>
            <a:xfrm>
              <a:off x="4366880" y="2289810"/>
              <a:ext cx="86374" cy="86360"/>
            </a:xfrm>
            <a:custGeom>
              <a:avLst/>
              <a:gdLst>
                <a:gd name="connsiteX0" fmla="*/ 43195 w 86374"/>
                <a:gd name="connsiteY0" fmla="*/ 0 h 86360"/>
                <a:gd name="connsiteX1" fmla="*/ 86375 w 86374"/>
                <a:gd name="connsiteY1" fmla="*/ 43180 h 86360"/>
                <a:gd name="connsiteX2" fmla="*/ 43195 w 86374"/>
                <a:gd name="connsiteY2" fmla="*/ 86360 h 86360"/>
                <a:gd name="connsiteX3" fmla="*/ 15 w 86374"/>
                <a:gd name="connsiteY3" fmla="*/ 43180 h 86360"/>
                <a:gd name="connsiteX4" fmla="*/ 43195 w 86374"/>
                <a:gd name="connsiteY4" fmla="*/ 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4" h="86360">
                  <a:moveTo>
                    <a:pt x="43195" y="0"/>
                  </a:moveTo>
                  <a:cubicBezTo>
                    <a:pt x="67325" y="0"/>
                    <a:pt x="86375" y="19685"/>
                    <a:pt x="86375" y="43180"/>
                  </a:cubicBezTo>
                  <a:cubicBezTo>
                    <a:pt x="86375" y="67310"/>
                    <a:pt x="66690" y="86360"/>
                    <a:pt x="43195" y="86360"/>
                  </a:cubicBezTo>
                  <a:cubicBezTo>
                    <a:pt x="19065" y="86360"/>
                    <a:pt x="15" y="66675"/>
                    <a:pt x="15" y="43180"/>
                  </a:cubicBezTo>
                  <a:cubicBezTo>
                    <a:pt x="-620" y="19685"/>
                    <a:pt x="19065" y="0"/>
                    <a:pt x="43195" y="0"/>
                  </a:cubicBezTo>
                  <a:close/>
                </a:path>
              </a:pathLst>
            </a:custGeom>
            <a:grpFill/>
            <a:ln w="635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7983AAC-E17F-BDEA-790C-AD7DA09A32A8}"/>
                </a:ext>
              </a:extLst>
            </p:cNvPr>
            <p:cNvSpPr/>
            <p:nvPr/>
          </p:nvSpPr>
          <p:spPr>
            <a:xfrm>
              <a:off x="556101" y="3632676"/>
              <a:ext cx="86677" cy="86677"/>
            </a:xfrm>
            <a:custGeom>
              <a:avLst/>
              <a:gdLst>
                <a:gd name="connsiteX0" fmla="*/ 73819 w 86677"/>
                <a:gd name="connsiteY0" fmla="*/ 12859 h 86677"/>
                <a:gd name="connsiteX1" fmla="*/ 12859 w 86677"/>
                <a:gd name="connsiteY1" fmla="*/ 12859 h 86677"/>
                <a:gd name="connsiteX2" fmla="*/ 12859 w 86677"/>
                <a:gd name="connsiteY2" fmla="*/ 73819 h 86677"/>
                <a:gd name="connsiteX3" fmla="*/ 73819 w 86677"/>
                <a:gd name="connsiteY3" fmla="*/ 73819 h 86677"/>
                <a:gd name="connsiteX4" fmla="*/ 73819 w 86677"/>
                <a:gd name="connsiteY4" fmla="*/ 1285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 h="86677">
                  <a:moveTo>
                    <a:pt x="73819" y="12859"/>
                  </a:moveTo>
                  <a:cubicBezTo>
                    <a:pt x="56674" y="-4286"/>
                    <a:pt x="29369" y="-4286"/>
                    <a:pt x="12859" y="12859"/>
                  </a:cubicBezTo>
                  <a:cubicBezTo>
                    <a:pt x="-4286" y="30004"/>
                    <a:pt x="-4286" y="57309"/>
                    <a:pt x="12859" y="73819"/>
                  </a:cubicBezTo>
                  <a:cubicBezTo>
                    <a:pt x="30004" y="90964"/>
                    <a:pt x="57309" y="90964"/>
                    <a:pt x="73819" y="73819"/>
                  </a:cubicBezTo>
                  <a:cubicBezTo>
                    <a:pt x="90964" y="57309"/>
                    <a:pt x="90964" y="29369"/>
                    <a:pt x="73819" y="12859"/>
                  </a:cubicBezTo>
                  <a:close/>
                </a:path>
              </a:pathLst>
            </a:custGeom>
            <a:grpFill/>
            <a:ln w="635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FB470A8-EE52-4037-5154-D460DDFAAA80}"/>
                </a:ext>
              </a:extLst>
            </p:cNvPr>
            <p:cNvSpPr/>
            <p:nvPr/>
          </p:nvSpPr>
          <p:spPr>
            <a:xfrm>
              <a:off x="1512569" y="3273425"/>
              <a:ext cx="1210944" cy="412750"/>
            </a:xfrm>
            <a:custGeom>
              <a:avLst/>
              <a:gdLst>
                <a:gd name="connsiteX0" fmla="*/ 440690 w 1210944"/>
                <a:gd name="connsiteY0" fmla="*/ 412750 h 412750"/>
                <a:gd name="connsiteX1" fmla="*/ 0 w 1210944"/>
                <a:gd name="connsiteY1" fmla="*/ 412750 h 412750"/>
                <a:gd name="connsiteX2" fmla="*/ 0 w 1210944"/>
                <a:gd name="connsiteY2" fmla="*/ 389890 h 412750"/>
                <a:gd name="connsiteX3" fmla="*/ 431165 w 1210944"/>
                <a:gd name="connsiteY3" fmla="*/ 389890 h 412750"/>
                <a:gd name="connsiteX4" fmla="*/ 820420 w 1210944"/>
                <a:gd name="connsiteY4" fmla="*/ 0 h 412750"/>
                <a:gd name="connsiteX5" fmla="*/ 1210945 w 1210944"/>
                <a:gd name="connsiteY5" fmla="*/ 0 h 412750"/>
                <a:gd name="connsiteX6" fmla="*/ 1210945 w 1210944"/>
                <a:gd name="connsiteY6" fmla="*/ 23495 h 412750"/>
                <a:gd name="connsiteX7" fmla="*/ 829945 w 1210944"/>
                <a:gd name="connsiteY7" fmla="*/ 2349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944" h="412750">
                  <a:moveTo>
                    <a:pt x="440690" y="412750"/>
                  </a:moveTo>
                  <a:lnTo>
                    <a:pt x="0" y="412750"/>
                  </a:lnTo>
                  <a:lnTo>
                    <a:pt x="0" y="389890"/>
                  </a:lnTo>
                  <a:lnTo>
                    <a:pt x="431165" y="389890"/>
                  </a:lnTo>
                  <a:lnTo>
                    <a:pt x="820420" y="0"/>
                  </a:lnTo>
                  <a:lnTo>
                    <a:pt x="1210945" y="0"/>
                  </a:lnTo>
                  <a:lnTo>
                    <a:pt x="1210945" y="23495"/>
                  </a:lnTo>
                  <a:lnTo>
                    <a:pt x="829945" y="23495"/>
                  </a:lnTo>
                  <a:close/>
                </a:path>
              </a:pathLst>
            </a:custGeom>
            <a:grpFill/>
            <a:ln w="6350"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FAFC4210-3A2C-1E4B-9B6C-32AA60D942DF}"/>
                </a:ext>
              </a:extLst>
            </p:cNvPr>
            <p:cNvSpPr/>
            <p:nvPr/>
          </p:nvSpPr>
          <p:spPr>
            <a:xfrm>
              <a:off x="2677795" y="3242310"/>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7310" y="0"/>
                    <a:pt x="43180" y="0"/>
                  </a:cubicBezTo>
                  <a:cubicBezTo>
                    <a:pt x="19050" y="0"/>
                    <a:pt x="0" y="19685"/>
                    <a:pt x="0" y="43180"/>
                  </a:cubicBezTo>
                  <a:cubicBezTo>
                    <a:pt x="0" y="66675"/>
                    <a:pt x="19685" y="86360"/>
                    <a:pt x="43180" y="86360"/>
                  </a:cubicBezTo>
                  <a:close/>
                </a:path>
              </a:pathLst>
            </a:custGeom>
            <a:grpFill/>
            <a:ln w="6350"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8BBD890-C748-BD43-5AF0-1116A57CB3DD}"/>
                </a:ext>
              </a:extLst>
            </p:cNvPr>
            <p:cNvSpPr/>
            <p:nvPr/>
          </p:nvSpPr>
          <p:spPr>
            <a:xfrm>
              <a:off x="3083560" y="2439670"/>
              <a:ext cx="1851660" cy="322579"/>
            </a:xfrm>
            <a:custGeom>
              <a:avLst/>
              <a:gdLst>
                <a:gd name="connsiteX0" fmla="*/ 984885 w 1851660"/>
                <a:gd name="connsiteY0" fmla="*/ 322580 h 322579"/>
                <a:gd name="connsiteX1" fmla="*/ 0 w 1851660"/>
                <a:gd name="connsiteY1" fmla="*/ 322580 h 322579"/>
                <a:gd name="connsiteX2" fmla="*/ 0 w 1851660"/>
                <a:gd name="connsiteY2" fmla="*/ 299720 h 322579"/>
                <a:gd name="connsiteX3" fmla="*/ 975360 w 1851660"/>
                <a:gd name="connsiteY3" fmla="*/ 299720 h 322579"/>
                <a:gd name="connsiteX4" fmla="*/ 1179830 w 1851660"/>
                <a:gd name="connsiteY4" fmla="*/ 95250 h 322579"/>
                <a:gd name="connsiteX5" fmla="*/ 1739900 w 1851660"/>
                <a:gd name="connsiteY5" fmla="*/ 95250 h 322579"/>
                <a:gd name="connsiteX6" fmla="*/ 1835150 w 1851660"/>
                <a:gd name="connsiteY6" fmla="*/ 0 h 322579"/>
                <a:gd name="connsiteX7" fmla="*/ 1851660 w 1851660"/>
                <a:gd name="connsiteY7" fmla="*/ 16510 h 322579"/>
                <a:gd name="connsiteX8" fmla="*/ 1749425 w 1851660"/>
                <a:gd name="connsiteY8" fmla="*/ 118110 h 322579"/>
                <a:gd name="connsiteX9" fmla="*/ 1189355 w 1851660"/>
                <a:gd name="connsiteY9" fmla="*/ 118110 h 32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1660" h="322579">
                  <a:moveTo>
                    <a:pt x="984885" y="322580"/>
                  </a:moveTo>
                  <a:lnTo>
                    <a:pt x="0" y="322580"/>
                  </a:lnTo>
                  <a:lnTo>
                    <a:pt x="0" y="299720"/>
                  </a:lnTo>
                  <a:lnTo>
                    <a:pt x="975360" y="299720"/>
                  </a:lnTo>
                  <a:lnTo>
                    <a:pt x="1179830" y="95250"/>
                  </a:lnTo>
                  <a:lnTo>
                    <a:pt x="1739900" y="95250"/>
                  </a:lnTo>
                  <a:lnTo>
                    <a:pt x="1835150" y="0"/>
                  </a:lnTo>
                  <a:lnTo>
                    <a:pt x="1851660" y="16510"/>
                  </a:lnTo>
                  <a:lnTo>
                    <a:pt x="1749425" y="118110"/>
                  </a:lnTo>
                  <a:lnTo>
                    <a:pt x="1189355" y="118110"/>
                  </a:lnTo>
                  <a:close/>
                </a:path>
              </a:pathLst>
            </a:custGeom>
            <a:grpFill/>
            <a:ln w="635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ED36FF25-42F0-C052-3380-2B62D8F6F8D3}"/>
                </a:ext>
              </a:extLst>
            </p:cNvPr>
            <p:cNvSpPr/>
            <p:nvPr/>
          </p:nvSpPr>
          <p:spPr>
            <a:xfrm>
              <a:off x="4882356" y="2405856"/>
              <a:ext cx="86677" cy="86836"/>
            </a:xfrm>
            <a:custGeom>
              <a:avLst/>
              <a:gdLst>
                <a:gd name="connsiteX0" fmla="*/ 73819 w 86677"/>
                <a:gd name="connsiteY0" fmla="*/ 74454 h 86836"/>
                <a:gd name="connsiteX1" fmla="*/ 73819 w 86677"/>
                <a:gd name="connsiteY1" fmla="*/ 12859 h 86836"/>
                <a:gd name="connsiteX2" fmla="*/ 12859 w 86677"/>
                <a:gd name="connsiteY2" fmla="*/ 12859 h 86836"/>
                <a:gd name="connsiteX3" fmla="*/ 12859 w 86677"/>
                <a:gd name="connsiteY3" fmla="*/ 74454 h 86836"/>
                <a:gd name="connsiteX4" fmla="*/ 73819 w 86677"/>
                <a:gd name="connsiteY4" fmla="*/ 74454 h 8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 h="86836">
                  <a:moveTo>
                    <a:pt x="73819" y="74454"/>
                  </a:moveTo>
                  <a:cubicBezTo>
                    <a:pt x="90964" y="57309"/>
                    <a:pt x="90964" y="30004"/>
                    <a:pt x="73819" y="12859"/>
                  </a:cubicBezTo>
                  <a:cubicBezTo>
                    <a:pt x="56674" y="-4286"/>
                    <a:pt x="29369" y="-4286"/>
                    <a:pt x="12859" y="12859"/>
                  </a:cubicBezTo>
                  <a:cubicBezTo>
                    <a:pt x="-4286" y="30004"/>
                    <a:pt x="-4286" y="57309"/>
                    <a:pt x="12859" y="74454"/>
                  </a:cubicBezTo>
                  <a:cubicBezTo>
                    <a:pt x="29369" y="90964"/>
                    <a:pt x="56674" y="90964"/>
                    <a:pt x="73819" y="74454"/>
                  </a:cubicBezTo>
                  <a:close/>
                </a:path>
              </a:pathLst>
            </a:custGeom>
            <a:grpFill/>
            <a:ln w="635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F135602-1C21-F985-BFFA-B44D01AC7213}"/>
                </a:ext>
              </a:extLst>
            </p:cNvPr>
            <p:cNvSpPr/>
            <p:nvPr/>
          </p:nvSpPr>
          <p:spPr>
            <a:xfrm>
              <a:off x="3034029" y="3090545"/>
              <a:ext cx="471804" cy="168909"/>
            </a:xfrm>
            <a:custGeom>
              <a:avLst/>
              <a:gdLst>
                <a:gd name="connsiteX0" fmla="*/ 471805 w 471804"/>
                <a:gd name="connsiteY0" fmla="*/ 168910 h 168909"/>
                <a:gd name="connsiteX1" fmla="*/ 152400 w 471804"/>
                <a:gd name="connsiteY1" fmla="*/ 168910 h 168909"/>
                <a:gd name="connsiteX2" fmla="*/ 0 w 471804"/>
                <a:gd name="connsiteY2" fmla="*/ 16510 h 168909"/>
                <a:gd name="connsiteX3" fmla="*/ 16510 w 471804"/>
                <a:gd name="connsiteY3" fmla="*/ 0 h 168909"/>
                <a:gd name="connsiteX4" fmla="*/ 161925 w 471804"/>
                <a:gd name="connsiteY4" fmla="*/ 145415 h 168909"/>
                <a:gd name="connsiteX5" fmla="*/ 471805 w 471804"/>
                <a:gd name="connsiteY5" fmla="*/ 145415 h 1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804" h="168909">
                  <a:moveTo>
                    <a:pt x="471805" y="168910"/>
                  </a:moveTo>
                  <a:lnTo>
                    <a:pt x="152400" y="168910"/>
                  </a:lnTo>
                  <a:lnTo>
                    <a:pt x="0" y="16510"/>
                  </a:lnTo>
                  <a:lnTo>
                    <a:pt x="16510" y="0"/>
                  </a:lnTo>
                  <a:lnTo>
                    <a:pt x="161925" y="145415"/>
                  </a:lnTo>
                  <a:lnTo>
                    <a:pt x="471805" y="145415"/>
                  </a:lnTo>
                  <a:close/>
                </a:path>
              </a:pathLst>
            </a:custGeom>
            <a:grpFill/>
            <a:ln w="635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59DDF70F-EFF2-4790-0EF3-501F0A7FD9EB}"/>
                </a:ext>
              </a:extLst>
            </p:cNvPr>
            <p:cNvSpPr/>
            <p:nvPr/>
          </p:nvSpPr>
          <p:spPr>
            <a:xfrm>
              <a:off x="3000851" y="3056731"/>
              <a:ext cx="86201" cy="86677"/>
            </a:xfrm>
            <a:custGeom>
              <a:avLst/>
              <a:gdLst>
                <a:gd name="connsiteX0" fmla="*/ 73819 w 86201"/>
                <a:gd name="connsiteY0" fmla="*/ 12859 h 86677"/>
                <a:gd name="connsiteX1" fmla="*/ 12859 w 86201"/>
                <a:gd name="connsiteY1" fmla="*/ 12859 h 86677"/>
                <a:gd name="connsiteX2" fmla="*/ 12859 w 86201"/>
                <a:gd name="connsiteY2" fmla="*/ 73819 h 86677"/>
                <a:gd name="connsiteX3" fmla="*/ 73819 w 86201"/>
                <a:gd name="connsiteY3" fmla="*/ 73819 h 86677"/>
                <a:gd name="connsiteX4" fmla="*/ 73819 w 86201"/>
                <a:gd name="connsiteY4" fmla="*/ 1285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1" h="86677">
                  <a:moveTo>
                    <a:pt x="73819" y="12859"/>
                  </a:moveTo>
                  <a:cubicBezTo>
                    <a:pt x="56674" y="-4286"/>
                    <a:pt x="29369" y="-4286"/>
                    <a:pt x="12859" y="12859"/>
                  </a:cubicBezTo>
                  <a:cubicBezTo>
                    <a:pt x="-4286" y="30004"/>
                    <a:pt x="-4286" y="57309"/>
                    <a:pt x="12859" y="73819"/>
                  </a:cubicBezTo>
                  <a:cubicBezTo>
                    <a:pt x="30004" y="90964"/>
                    <a:pt x="57309" y="90964"/>
                    <a:pt x="73819" y="73819"/>
                  </a:cubicBezTo>
                  <a:cubicBezTo>
                    <a:pt x="90329" y="57309"/>
                    <a:pt x="90329" y="30004"/>
                    <a:pt x="73819" y="12859"/>
                  </a:cubicBezTo>
                  <a:close/>
                </a:path>
              </a:pathLst>
            </a:custGeom>
            <a:grpFill/>
            <a:ln w="635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ECC9F10-A86B-AC7A-E79C-0F620E15E9CE}"/>
                </a:ext>
              </a:extLst>
            </p:cNvPr>
            <p:cNvSpPr/>
            <p:nvPr/>
          </p:nvSpPr>
          <p:spPr>
            <a:xfrm>
              <a:off x="4491990" y="2115185"/>
              <a:ext cx="3752215" cy="441960"/>
            </a:xfrm>
            <a:custGeom>
              <a:avLst/>
              <a:gdLst>
                <a:gd name="connsiteX0" fmla="*/ 3735705 w 3752215"/>
                <a:gd name="connsiteY0" fmla="*/ 441960 h 441960"/>
                <a:gd name="connsiteX1" fmla="*/ 3568065 w 3752215"/>
                <a:gd name="connsiteY1" fmla="*/ 274320 h 441960"/>
                <a:gd name="connsiteX2" fmla="*/ 1755140 w 3752215"/>
                <a:gd name="connsiteY2" fmla="*/ 274320 h 441960"/>
                <a:gd name="connsiteX3" fmla="*/ 1504315 w 3752215"/>
                <a:gd name="connsiteY3" fmla="*/ 22860 h 441960"/>
                <a:gd name="connsiteX4" fmla="*/ 430530 w 3752215"/>
                <a:gd name="connsiteY4" fmla="*/ 22860 h 441960"/>
                <a:gd name="connsiteX5" fmla="*/ 16510 w 3752215"/>
                <a:gd name="connsiteY5" fmla="*/ 436880 h 441960"/>
                <a:gd name="connsiteX6" fmla="*/ 0 w 3752215"/>
                <a:gd name="connsiteY6" fmla="*/ 421005 h 441960"/>
                <a:gd name="connsiteX7" fmla="*/ 421005 w 3752215"/>
                <a:gd name="connsiteY7" fmla="*/ 0 h 441960"/>
                <a:gd name="connsiteX8" fmla="*/ 1513840 w 3752215"/>
                <a:gd name="connsiteY8" fmla="*/ 0 h 441960"/>
                <a:gd name="connsiteX9" fmla="*/ 1764665 w 3752215"/>
                <a:gd name="connsiteY9" fmla="*/ 250825 h 441960"/>
                <a:gd name="connsiteX10" fmla="*/ 3577590 w 3752215"/>
                <a:gd name="connsiteY10" fmla="*/ 250825 h 441960"/>
                <a:gd name="connsiteX11" fmla="*/ 3752215 w 3752215"/>
                <a:gd name="connsiteY11" fmla="*/ 425450 h 44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2215" h="441960">
                  <a:moveTo>
                    <a:pt x="3735705" y="441960"/>
                  </a:moveTo>
                  <a:lnTo>
                    <a:pt x="3568065" y="274320"/>
                  </a:lnTo>
                  <a:lnTo>
                    <a:pt x="1755140" y="274320"/>
                  </a:lnTo>
                  <a:lnTo>
                    <a:pt x="1504315" y="22860"/>
                  </a:lnTo>
                  <a:lnTo>
                    <a:pt x="430530" y="22860"/>
                  </a:lnTo>
                  <a:lnTo>
                    <a:pt x="16510" y="436880"/>
                  </a:lnTo>
                  <a:lnTo>
                    <a:pt x="0" y="421005"/>
                  </a:lnTo>
                  <a:lnTo>
                    <a:pt x="421005" y="0"/>
                  </a:lnTo>
                  <a:lnTo>
                    <a:pt x="1513840" y="0"/>
                  </a:lnTo>
                  <a:lnTo>
                    <a:pt x="1764665" y="250825"/>
                  </a:lnTo>
                  <a:lnTo>
                    <a:pt x="3577590" y="250825"/>
                  </a:lnTo>
                  <a:lnTo>
                    <a:pt x="3752215" y="425450"/>
                  </a:lnTo>
                  <a:close/>
                </a:path>
              </a:pathLst>
            </a:custGeom>
            <a:grpFill/>
            <a:ln w="635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5C781EE-3B54-EBD5-080F-8D05641F9243}"/>
                </a:ext>
              </a:extLst>
            </p:cNvPr>
            <p:cNvSpPr/>
            <p:nvPr/>
          </p:nvSpPr>
          <p:spPr>
            <a:xfrm>
              <a:off x="8191341" y="2504281"/>
              <a:ext cx="86677" cy="86677"/>
            </a:xfrm>
            <a:custGeom>
              <a:avLst/>
              <a:gdLst>
                <a:gd name="connsiteX0" fmla="*/ 12859 w 86677"/>
                <a:gd name="connsiteY0" fmla="*/ 73819 h 86677"/>
                <a:gd name="connsiteX1" fmla="*/ 73818 w 86677"/>
                <a:gd name="connsiteY1" fmla="*/ 73819 h 86677"/>
                <a:gd name="connsiteX2" fmla="*/ 73818 w 86677"/>
                <a:gd name="connsiteY2" fmla="*/ 12859 h 86677"/>
                <a:gd name="connsiteX3" fmla="*/ 12859 w 86677"/>
                <a:gd name="connsiteY3" fmla="*/ 12859 h 86677"/>
                <a:gd name="connsiteX4" fmla="*/ 12859 w 86677"/>
                <a:gd name="connsiteY4" fmla="*/ 7381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77" h="86677">
                  <a:moveTo>
                    <a:pt x="12859" y="73819"/>
                  </a:moveTo>
                  <a:cubicBezTo>
                    <a:pt x="30003" y="90964"/>
                    <a:pt x="57309" y="90964"/>
                    <a:pt x="73818" y="73819"/>
                  </a:cubicBezTo>
                  <a:cubicBezTo>
                    <a:pt x="90964" y="56674"/>
                    <a:pt x="90964" y="29369"/>
                    <a:pt x="73818" y="12859"/>
                  </a:cubicBezTo>
                  <a:cubicBezTo>
                    <a:pt x="56674" y="-4286"/>
                    <a:pt x="29368" y="-4286"/>
                    <a:pt x="12859" y="12859"/>
                  </a:cubicBezTo>
                  <a:cubicBezTo>
                    <a:pt x="-4286" y="29369"/>
                    <a:pt x="-4286" y="56674"/>
                    <a:pt x="12859" y="73819"/>
                  </a:cubicBezTo>
                  <a:close/>
                </a:path>
              </a:pathLst>
            </a:custGeom>
            <a:grpFill/>
            <a:ln w="6350"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F626331-9F6D-D6E9-3FBA-95D5AF935839}"/>
                </a:ext>
              </a:extLst>
            </p:cNvPr>
            <p:cNvSpPr/>
            <p:nvPr/>
          </p:nvSpPr>
          <p:spPr>
            <a:xfrm>
              <a:off x="4922520" y="3198495"/>
              <a:ext cx="1024889" cy="127000"/>
            </a:xfrm>
            <a:custGeom>
              <a:avLst/>
              <a:gdLst>
                <a:gd name="connsiteX0" fmla="*/ 1008380 w 1024889"/>
                <a:gd name="connsiteY0" fmla="*/ 127000 h 127000"/>
                <a:gd name="connsiteX1" fmla="*/ 904875 w 1024889"/>
                <a:gd name="connsiteY1" fmla="*/ 23495 h 127000"/>
                <a:gd name="connsiteX2" fmla="*/ 0 w 1024889"/>
                <a:gd name="connsiteY2" fmla="*/ 23495 h 127000"/>
                <a:gd name="connsiteX3" fmla="*/ 0 w 1024889"/>
                <a:gd name="connsiteY3" fmla="*/ 0 h 127000"/>
                <a:gd name="connsiteX4" fmla="*/ 914400 w 1024889"/>
                <a:gd name="connsiteY4" fmla="*/ 0 h 127000"/>
                <a:gd name="connsiteX5" fmla="*/ 1024890 w 1024889"/>
                <a:gd name="connsiteY5" fmla="*/ 11049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889" h="127000">
                  <a:moveTo>
                    <a:pt x="1008380" y="127000"/>
                  </a:moveTo>
                  <a:lnTo>
                    <a:pt x="904875" y="23495"/>
                  </a:lnTo>
                  <a:lnTo>
                    <a:pt x="0" y="23495"/>
                  </a:lnTo>
                  <a:lnTo>
                    <a:pt x="0" y="0"/>
                  </a:lnTo>
                  <a:lnTo>
                    <a:pt x="914400" y="0"/>
                  </a:lnTo>
                  <a:lnTo>
                    <a:pt x="1024890" y="110490"/>
                  </a:lnTo>
                  <a:close/>
                </a:path>
              </a:pathLst>
            </a:custGeom>
            <a:grpFill/>
            <a:ln w="6350"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D401E944-DE87-E5F6-43B0-37E5B70F8139}"/>
                </a:ext>
              </a:extLst>
            </p:cNvPr>
            <p:cNvSpPr/>
            <p:nvPr/>
          </p:nvSpPr>
          <p:spPr>
            <a:xfrm>
              <a:off x="5894387" y="3272631"/>
              <a:ext cx="86836" cy="86677"/>
            </a:xfrm>
            <a:custGeom>
              <a:avLst/>
              <a:gdLst>
                <a:gd name="connsiteX0" fmla="*/ 12383 w 86836"/>
                <a:gd name="connsiteY0" fmla="*/ 73819 h 86677"/>
                <a:gd name="connsiteX1" fmla="*/ 73978 w 86836"/>
                <a:gd name="connsiteY1" fmla="*/ 73819 h 86677"/>
                <a:gd name="connsiteX2" fmla="*/ 73978 w 86836"/>
                <a:gd name="connsiteY2" fmla="*/ 12859 h 86677"/>
                <a:gd name="connsiteX3" fmla="*/ 12383 w 86836"/>
                <a:gd name="connsiteY3" fmla="*/ 12859 h 86677"/>
                <a:gd name="connsiteX4" fmla="*/ 12383 w 86836"/>
                <a:gd name="connsiteY4" fmla="*/ 7381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36" h="86677">
                  <a:moveTo>
                    <a:pt x="12383" y="73819"/>
                  </a:moveTo>
                  <a:cubicBezTo>
                    <a:pt x="29528" y="90964"/>
                    <a:pt x="56833" y="90964"/>
                    <a:pt x="73978" y="73819"/>
                  </a:cubicBezTo>
                  <a:cubicBezTo>
                    <a:pt x="91122" y="56674"/>
                    <a:pt x="91122" y="29369"/>
                    <a:pt x="73978" y="12859"/>
                  </a:cubicBezTo>
                  <a:cubicBezTo>
                    <a:pt x="56833" y="-4286"/>
                    <a:pt x="29528" y="-4286"/>
                    <a:pt x="12383" y="12859"/>
                  </a:cubicBezTo>
                  <a:cubicBezTo>
                    <a:pt x="-4128" y="29369"/>
                    <a:pt x="-4128" y="56674"/>
                    <a:pt x="12383" y="73819"/>
                  </a:cubicBezTo>
                  <a:close/>
                </a:path>
              </a:pathLst>
            </a:custGeom>
            <a:grpFill/>
            <a:ln w="635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8B0B11AD-E81F-0735-2CC2-E6C29F008421}"/>
                </a:ext>
              </a:extLst>
            </p:cNvPr>
            <p:cNvSpPr/>
            <p:nvPr/>
          </p:nvSpPr>
          <p:spPr>
            <a:xfrm>
              <a:off x="5201920" y="2119629"/>
              <a:ext cx="775334" cy="262890"/>
            </a:xfrm>
            <a:custGeom>
              <a:avLst/>
              <a:gdLst>
                <a:gd name="connsiteX0" fmla="*/ 775335 w 775334"/>
                <a:gd name="connsiteY0" fmla="*/ 262890 h 262890"/>
                <a:gd name="connsiteX1" fmla="*/ 247015 w 775334"/>
                <a:gd name="connsiteY1" fmla="*/ 262890 h 262890"/>
                <a:gd name="connsiteX2" fmla="*/ 0 w 775334"/>
                <a:gd name="connsiteY2" fmla="*/ 15875 h 262890"/>
                <a:gd name="connsiteX3" fmla="*/ 16510 w 775334"/>
                <a:gd name="connsiteY3" fmla="*/ 0 h 262890"/>
                <a:gd name="connsiteX4" fmla="*/ 256540 w 775334"/>
                <a:gd name="connsiteY4" fmla="*/ 240030 h 262890"/>
                <a:gd name="connsiteX5" fmla="*/ 775335 w 775334"/>
                <a:gd name="connsiteY5" fmla="*/ 240030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334" h="262890">
                  <a:moveTo>
                    <a:pt x="775335" y="262890"/>
                  </a:moveTo>
                  <a:lnTo>
                    <a:pt x="247015" y="262890"/>
                  </a:lnTo>
                  <a:lnTo>
                    <a:pt x="0" y="15875"/>
                  </a:lnTo>
                  <a:lnTo>
                    <a:pt x="16510" y="0"/>
                  </a:lnTo>
                  <a:lnTo>
                    <a:pt x="256540" y="240030"/>
                  </a:lnTo>
                  <a:lnTo>
                    <a:pt x="775335" y="240030"/>
                  </a:lnTo>
                  <a:close/>
                </a:path>
              </a:pathLst>
            </a:custGeom>
            <a:grpFill/>
            <a:ln w="635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73A016E-15C3-DB77-C4F6-7AF7ABA81C43}"/>
                </a:ext>
              </a:extLst>
            </p:cNvPr>
            <p:cNvSpPr/>
            <p:nvPr/>
          </p:nvSpPr>
          <p:spPr>
            <a:xfrm>
              <a:off x="5932170" y="2327910"/>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6675" y="0"/>
                    <a:pt x="43180" y="0"/>
                  </a:cubicBezTo>
                  <a:cubicBezTo>
                    <a:pt x="19050" y="0"/>
                    <a:pt x="0" y="19685"/>
                    <a:pt x="0" y="43180"/>
                  </a:cubicBezTo>
                  <a:cubicBezTo>
                    <a:pt x="0" y="67310"/>
                    <a:pt x="19050" y="86360"/>
                    <a:pt x="43180" y="86360"/>
                  </a:cubicBezTo>
                  <a:close/>
                </a:path>
              </a:pathLst>
            </a:custGeom>
            <a:grpFill/>
            <a:ln w="635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728C81-478D-F6E9-0BFE-C6568B0CE3AD}"/>
                </a:ext>
              </a:extLst>
            </p:cNvPr>
            <p:cNvSpPr/>
            <p:nvPr/>
          </p:nvSpPr>
          <p:spPr>
            <a:xfrm>
              <a:off x="6214745" y="2914650"/>
              <a:ext cx="821054" cy="177164"/>
            </a:xfrm>
            <a:custGeom>
              <a:avLst/>
              <a:gdLst>
                <a:gd name="connsiteX0" fmla="*/ 821055 w 821054"/>
                <a:gd name="connsiteY0" fmla="*/ 177165 h 177164"/>
                <a:gd name="connsiteX1" fmla="*/ 160655 w 821054"/>
                <a:gd name="connsiteY1" fmla="*/ 177165 h 177164"/>
                <a:gd name="connsiteX2" fmla="*/ 0 w 821054"/>
                <a:gd name="connsiteY2" fmla="*/ 16510 h 177164"/>
                <a:gd name="connsiteX3" fmla="*/ 16510 w 821054"/>
                <a:gd name="connsiteY3" fmla="*/ 0 h 177164"/>
                <a:gd name="connsiteX4" fmla="*/ 170180 w 821054"/>
                <a:gd name="connsiteY4" fmla="*/ 153670 h 177164"/>
                <a:gd name="connsiteX5" fmla="*/ 821055 w 821054"/>
                <a:gd name="connsiteY5" fmla="*/ 153670 h 17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054" h="177164">
                  <a:moveTo>
                    <a:pt x="821055" y="177165"/>
                  </a:moveTo>
                  <a:lnTo>
                    <a:pt x="160655" y="177165"/>
                  </a:lnTo>
                  <a:lnTo>
                    <a:pt x="0" y="16510"/>
                  </a:lnTo>
                  <a:lnTo>
                    <a:pt x="16510" y="0"/>
                  </a:lnTo>
                  <a:lnTo>
                    <a:pt x="170180" y="153670"/>
                  </a:lnTo>
                  <a:lnTo>
                    <a:pt x="821055" y="153670"/>
                  </a:lnTo>
                  <a:close/>
                </a:path>
              </a:pathLst>
            </a:custGeom>
            <a:grpFill/>
            <a:ln w="635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4227DE6-B61C-4773-65F8-7F42585B7E75}"/>
                </a:ext>
              </a:extLst>
            </p:cNvPr>
            <p:cNvSpPr/>
            <p:nvPr/>
          </p:nvSpPr>
          <p:spPr>
            <a:xfrm>
              <a:off x="6990715" y="3037204"/>
              <a:ext cx="86359" cy="86360"/>
            </a:xfrm>
            <a:custGeom>
              <a:avLst/>
              <a:gdLst>
                <a:gd name="connsiteX0" fmla="*/ 43180 w 86359"/>
                <a:gd name="connsiteY0" fmla="*/ 86360 h 86360"/>
                <a:gd name="connsiteX1" fmla="*/ 86360 w 86359"/>
                <a:gd name="connsiteY1" fmla="*/ 43180 h 86360"/>
                <a:gd name="connsiteX2" fmla="*/ 43180 w 86359"/>
                <a:gd name="connsiteY2" fmla="*/ 0 h 86360"/>
                <a:gd name="connsiteX3" fmla="*/ 0 w 86359"/>
                <a:gd name="connsiteY3" fmla="*/ 43180 h 86360"/>
                <a:gd name="connsiteX4" fmla="*/ 43180 w 86359"/>
                <a:gd name="connsiteY4" fmla="*/ 86360 h 8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9" h="86360">
                  <a:moveTo>
                    <a:pt x="43180" y="86360"/>
                  </a:moveTo>
                  <a:cubicBezTo>
                    <a:pt x="67310" y="86360"/>
                    <a:pt x="86360" y="66675"/>
                    <a:pt x="86360" y="43180"/>
                  </a:cubicBezTo>
                  <a:cubicBezTo>
                    <a:pt x="86360" y="19050"/>
                    <a:pt x="67310" y="0"/>
                    <a:pt x="43180" y="0"/>
                  </a:cubicBezTo>
                  <a:cubicBezTo>
                    <a:pt x="19050" y="0"/>
                    <a:pt x="0" y="19685"/>
                    <a:pt x="0" y="43180"/>
                  </a:cubicBezTo>
                  <a:cubicBezTo>
                    <a:pt x="0" y="66675"/>
                    <a:pt x="19050" y="86360"/>
                    <a:pt x="43180" y="86360"/>
                  </a:cubicBezTo>
                  <a:close/>
                </a:path>
              </a:pathLst>
            </a:custGeom>
            <a:grpFill/>
            <a:ln w="635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0147E1A4-DBA6-409E-E230-726E61935EEF}"/>
                </a:ext>
              </a:extLst>
            </p:cNvPr>
            <p:cNvSpPr/>
            <p:nvPr/>
          </p:nvSpPr>
          <p:spPr>
            <a:xfrm>
              <a:off x="6655434" y="1654810"/>
              <a:ext cx="2426970" cy="728979"/>
            </a:xfrm>
            <a:custGeom>
              <a:avLst/>
              <a:gdLst>
                <a:gd name="connsiteX0" fmla="*/ 16510 w 2426970"/>
                <a:gd name="connsiteY0" fmla="*/ 728980 h 728979"/>
                <a:gd name="connsiteX1" fmla="*/ 0 w 2426970"/>
                <a:gd name="connsiteY1" fmla="*/ 712470 h 728979"/>
                <a:gd name="connsiteX2" fmla="*/ 403225 w 2426970"/>
                <a:gd name="connsiteY2" fmla="*/ 309245 h 728979"/>
                <a:gd name="connsiteX3" fmla="*/ 2101215 w 2426970"/>
                <a:gd name="connsiteY3" fmla="*/ 309245 h 728979"/>
                <a:gd name="connsiteX4" fmla="*/ 2411096 w 2426970"/>
                <a:gd name="connsiteY4" fmla="*/ 0 h 728979"/>
                <a:gd name="connsiteX5" fmla="*/ 2426971 w 2426970"/>
                <a:gd name="connsiteY5" fmla="*/ 15875 h 728979"/>
                <a:gd name="connsiteX6" fmla="*/ 2111375 w 2426970"/>
                <a:gd name="connsiteY6" fmla="*/ 332105 h 728979"/>
                <a:gd name="connsiteX7" fmla="*/ 412750 w 2426970"/>
                <a:gd name="connsiteY7" fmla="*/ 332105 h 72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970" h="728979">
                  <a:moveTo>
                    <a:pt x="16510" y="728980"/>
                  </a:moveTo>
                  <a:lnTo>
                    <a:pt x="0" y="712470"/>
                  </a:lnTo>
                  <a:lnTo>
                    <a:pt x="403225" y="309245"/>
                  </a:lnTo>
                  <a:lnTo>
                    <a:pt x="2101215" y="309245"/>
                  </a:lnTo>
                  <a:lnTo>
                    <a:pt x="2411096" y="0"/>
                  </a:lnTo>
                  <a:lnTo>
                    <a:pt x="2426971" y="15875"/>
                  </a:lnTo>
                  <a:lnTo>
                    <a:pt x="2111375" y="332105"/>
                  </a:lnTo>
                  <a:lnTo>
                    <a:pt x="412750" y="332105"/>
                  </a:lnTo>
                  <a:close/>
                </a:path>
              </a:pathLst>
            </a:custGeom>
            <a:grpFill/>
            <a:ln w="635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82D7913-35ED-7F16-D738-8A3058ECB8A3}"/>
                </a:ext>
              </a:extLst>
            </p:cNvPr>
            <p:cNvSpPr/>
            <p:nvPr/>
          </p:nvSpPr>
          <p:spPr>
            <a:xfrm>
              <a:off x="9028906" y="1620996"/>
              <a:ext cx="87312" cy="86677"/>
            </a:xfrm>
            <a:custGeom>
              <a:avLst/>
              <a:gdLst>
                <a:gd name="connsiteX0" fmla="*/ 74454 w 87312"/>
                <a:gd name="connsiteY0" fmla="*/ 73819 h 86677"/>
                <a:gd name="connsiteX1" fmla="*/ 74454 w 87312"/>
                <a:gd name="connsiteY1" fmla="*/ 12859 h 86677"/>
                <a:gd name="connsiteX2" fmla="*/ 12859 w 87312"/>
                <a:gd name="connsiteY2" fmla="*/ 12859 h 86677"/>
                <a:gd name="connsiteX3" fmla="*/ 12859 w 87312"/>
                <a:gd name="connsiteY3" fmla="*/ 73819 h 86677"/>
                <a:gd name="connsiteX4" fmla="*/ 74454 w 87312"/>
                <a:gd name="connsiteY4" fmla="*/ 73819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12" h="86677">
                  <a:moveTo>
                    <a:pt x="74454" y="73819"/>
                  </a:moveTo>
                  <a:cubicBezTo>
                    <a:pt x="91599" y="56674"/>
                    <a:pt x="91599" y="29369"/>
                    <a:pt x="74454" y="12859"/>
                  </a:cubicBezTo>
                  <a:cubicBezTo>
                    <a:pt x="57309" y="-4286"/>
                    <a:pt x="30004" y="-4286"/>
                    <a:pt x="12859" y="12859"/>
                  </a:cubicBezTo>
                  <a:cubicBezTo>
                    <a:pt x="-4286" y="30004"/>
                    <a:pt x="-4286" y="57309"/>
                    <a:pt x="12859" y="73819"/>
                  </a:cubicBezTo>
                  <a:cubicBezTo>
                    <a:pt x="30639" y="90964"/>
                    <a:pt x="57944" y="90964"/>
                    <a:pt x="74454" y="73819"/>
                  </a:cubicBezTo>
                  <a:close/>
                </a:path>
              </a:pathLst>
            </a:custGeom>
            <a:grpFill/>
            <a:ln w="6350" cap="flat">
              <a:noFill/>
              <a:prstDash val="solid"/>
              <a:miter/>
            </a:ln>
          </p:spPr>
          <p:txBody>
            <a:bodyPr rtlCol="0" anchor="ctr"/>
            <a:lstStyle/>
            <a:p>
              <a:endParaRPr lang="en-US"/>
            </a:p>
          </p:txBody>
        </p:sp>
      </p:gr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0506" y="6128297"/>
            <a:ext cx="1769150" cy="625572"/>
          </a:xfrm>
          <a:prstGeom prst="rect">
            <a:avLst/>
          </a:prstGeom>
        </p:spPr>
      </p:pic>
    </p:spTree>
    <p:extLst>
      <p:ext uri="{BB962C8B-B14F-4D97-AF65-F5344CB8AC3E}">
        <p14:creationId xmlns:p14="http://schemas.microsoft.com/office/powerpoint/2010/main" val="3169971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A white background with a few clouds&#10;&#10;Description automatically generated with medium confidence">
            <a:extLst>
              <a:ext uri="{FF2B5EF4-FFF2-40B4-BE49-F238E27FC236}">
                <a16:creationId xmlns:a16="http://schemas.microsoft.com/office/drawing/2014/main" id="{DC458DE1-A9E3-C710-C701-B8777E8E20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73489" y="-1232894"/>
            <a:ext cx="8262524" cy="8982060"/>
          </a:xfrm>
          <a:prstGeom prst="rect">
            <a:avLst/>
          </a:prstGeom>
        </p:spPr>
      </p:pic>
    </p:spTree>
    <p:extLst>
      <p:ext uri="{BB962C8B-B14F-4D97-AF65-F5344CB8AC3E}">
        <p14:creationId xmlns:p14="http://schemas.microsoft.com/office/powerpoint/2010/main" val="1465527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21696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svg"/><Relationship Id="rId26" Type="http://schemas.openxmlformats.org/officeDocument/2006/relationships/image" Target="../media/image54.png"/><Relationship Id="rId21" Type="http://schemas.openxmlformats.org/officeDocument/2006/relationships/image" Target="../media/image51.png"/><Relationship Id="rId34" Type="http://schemas.openxmlformats.org/officeDocument/2006/relationships/image" Target="../media/image60.png"/><Relationship Id="rId7" Type="http://schemas.openxmlformats.org/officeDocument/2006/relationships/image" Target="../media/image26.png"/><Relationship Id="rId12" Type="http://schemas.openxmlformats.org/officeDocument/2006/relationships/image" Target="../media/image42.svg"/><Relationship Id="rId17" Type="http://schemas.openxmlformats.org/officeDocument/2006/relationships/image" Target="../media/image47.png"/><Relationship Id="rId25" Type="http://schemas.openxmlformats.org/officeDocument/2006/relationships/image" Target="../media/image31.png"/><Relationship Id="rId33" Type="http://schemas.openxmlformats.org/officeDocument/2006/relationships/image" Target="../media/image59.svg"/><Relationship Id="rId2" Type="http://schemas.openxmlformats.org/officeDocument/2006/relationships/image" Target="../media/image6.png"/><Relationship Id="rId16" Type="http://schemas.openxmlformats.org/officeDocument/2006/relationships/image" Target="../media/image46.svg"/><Relationship Id="rId20" Type="http://schemas.openxmlformats.org/officeDocument/2006/relationships/image" Target="../media/image50.svg"/><Relationship Id="rId29" Type="http://schemas.openxmlformats.org/officeDocument/2006/relationships/image" Target="../media/image12.sv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41.png"/><Relationship Id="rId24" Type="http://schemas.openxmlformats.org/officeDocument/2006/relationships/image" Target="../media/image33.png"/><Relationship Id="rId32" Type="http://schemas.openxmlformats.org/officeDocument/2006/relationships/image" Target="../media/image58.png"/><Relationship Id="rId37" Type="http://schemas.openxmlformats.org/officeDocument/2006/relationships/image" Target="../media/image63.svg"/><Relationship Id="rId5" Type="http://schemas.openxmlformats.org/officeDocument/2006/relationships/image" Target="../media/image28.png"/><Relationship Id="rId15" Type="http://schemas.openxmlformats.org/officeDocument/2006/relationships/image" Target="../media/image45.png"/><Relationship Id="rId23" Type="http://schemas.openxmlformats.org/officeDocument/2006/relationships/image" Target="../media/image53.svg"/><Relationship Id="rId28" Type="http://schemas.openxmlformats.org/officeDocument/2006/relationships/image" Target="../media/image11.png"/><Relationship Id="rId36" Type="http://schemas.openxmlformats.org/officeDocument/2006/relationships/image" Target="../media/image62.png"/><Relationship Id="rId10" Type="http://schemas.openxmlformats.org/officeDocument/2006/relationships/image" Target="../media/image40.svg"/><Relationship Id="rId19" Type="http://schemas.openxmlformats.org/officeDocument/2006/relationships/image" Target="../media/image49.png"/><Relationship Id="rId31" Type="http://schemas.openxmlformats.org/officeDocument/2006/relationships/image" Target="../media/image57.svg"/><Relationship Id="rId4" Type="http://schemas.openxmlformats.org/officeDocument/2006/relationships/image" Target="../media/image38.svg"/><Relationship Id="rId9" Type="http://schemas.openxmlformats.org/officeDocument/2006/relationships/image" Target="../media/image39.png"/><Relationship Id="rId14" Type="http://schemas.openxmlformats.org/officeDocument/2006/relationships/image" Target="../media/image44.svg"/><Relationship Id="rId22" Type="http://schemas.openxmlformats.org/officeDocument/2006/relationships/image" Target="../media/image52.png"/><Relationship Id="rId27" Type="http://schemas.openxmlformats.org/officeDocument/2006/relationships/image" Target="../media/image55.svg"/><Relationship Id="rId30" Type="http://schemas.openxmlformats.org/officeDocument/2006/relationships/image" Target="../media/image56.png"/><Relationship Id="rId35" Type="http://schemas.openxmlformats.org/officeDocument/2006/relationships/image" Target="../media/image61.svg"/><Relationship Id="rId8" Type="http://schemas.openxmlformats.org/officeDocument/2006/relationships/image" Target="../media/image27.svg"/><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svg"/><Relationship Id="rId26" Type="http://schemas.openxmlformats.org/officeDocument/2006/relationships/image" Target="../media/image33.png"/><Relationship Id="rId21" Type="http://schemas.openxmlformats.org/officeDocument/2006/relationships/image" Target="../media/image49.png"/><Relationship Id="rId34"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40.svg"/><Relationship Id="rId17" Type="http://schemas.openxmlformats.org/officeDocument/2006/relationships/image" Target="../media/image45.png"/><Relationship Id="rId25" Type="http://schemas.openxmlformats.org/officeDocument/2006/relationships/image" Target="../media/image53.svg"/><Relationship Id="rId33" Type="http://schemas.openxmlformats.org/officeDocument/2006/relationships/image" Target="../media/image57.svg"/><Relationship Id="rId38" Type="http://schemas.openxmlformats.org/officeDocument/2006/relationships/image" Target="../media/image35.png"/><Relationship Id="rId2" Type="http://schemas.openxmlformats.org/officeDocument/2006/relationships/image" Target="../media/image6.png"/><Relationship Id="rId16" Type="http://schemas.openxmlformats.org/officeDocument/2006/relationships/image" Target="../media/image44.svg"/><Relationship Id="rId20" Type="http://schemas.openxmlformats.org/officeDocument/2006/relationships/image" Target="../media/image48.svg"/><Relationship Id="rId29" Type="http://schemas.openxmlformats.org/officeDocument/2006/relationships/image" Target="../media/image55.sv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56.png"/><Relationship Id="rId37" Type="http://schemas.openxmlformats.org/officeDocument/2006/relationships/image" Target="../media/image61.svg"/><Relationship Id="rId5" Type="http://schemas.openxmlformats.org/officeDocument/2006/relationships/image" Target="../media/image28.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4.png"/><Relationship Id="rId36" Type="http://schemas.openxmlformats.org/officeDocument/2006/relationships/image" Target="../media/image60.png"/><Relationship Id="rId10" Type="http://schemas.openxmlformats.org/officeDocument/2006/relationships/image" Target="../media/image27.svg"/><Relationship Id="rId19" Type="http://schemas.openxmlformats.org/officeDocument/2006/relationships/image" Target="../media/image47.png"/><Relationship Id="rId31" Type="http://schemas.openxmlformats.org/officeDocument/2006/relationships/image" Target="../media/image12.svg"/><Relationship Id="rId4" Type="http://schemas.openxmlformats.org/officeDocument/2006/relationships/image" Target="../media/image38.svg"/><Relationship Id="rId9" Type="http://schemas.openxmlformats.org/officeDocument/2006/relationships/image" Target="../media/image26.png"/><Relationship Id="rId14" Type="http://schemas.openxmlformats.org/officeDocument/2006/relationships/image" Target="../media/image42.svg"/><Relationship Id="rId22" Type="http://schemas.openxmlformats.org/officeDocument/2006/relationships/image" Target="../media/image50.svg"/><Relationship Id="rId27" Type="http://schemas.openxmlformats.org/officeDocument/2006/relationships/image" Target="../media/image31.png"/><Relationship Id="rId30" Type="http://schemas.openxmlformats.org/officeDocument/2006/relationships/image" Target="../media/image11.png"/><Relationship Id="rId35" Type="http://schemas.openxmlformats.org/officeDocument/2006/relationships/image" Target="../media/image59.svg"/><Relationship Id="rId8" Type="http://schemas.openxmlformats.org/officeDocument/2006/relationships/image" Target="../media/image63.svg"/><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45.png"/><Relationship Id="rId18" Type="http://schemas.openxmlformats.org/officeDocument/2006/relationships/image" Target="../media/image64.png"/><Relationship Id="rId3" Type="http://schemas.openxmlformats.org/officeDocument/2006/relationships/image" Target="../media/image37.png"/><Relationship Id="rId7" Type="http://schemas.openxmlformats.org/officeDocument/2006/relationships/image" Target="../media/image62.png"/><Relationship Id="rId12" Type="http://schemas.openxmlformats.org/officeDocument/2006/relationships/image" Target="../media/image44.svg"/><Relationship Id="rId17" Type="http://schemas.openxmlformats.org/officeDocument/2006/relationships/image" Target="../media/image35.png"/><Relationship Id="rId2" Type="http://schemas.openxmlformats.org/officeDocument/2006/relationships/image" Target="../media/image6.png"/><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43.png"/><Relationship Id="rId5" Type="http://schemas.openxmlformats.org/officeDocument/2006/relationships/image" Target="../media/image28.png"/><Relationship Id="rId15" Type="http://schemas.openxmlformats.org/officeDocument/2006/relationships/image" Target="../media/image51.png"/><Relationship Id="rId10" Type="http://schemas.openxmlformats.org/officeDocument/2006/relationships/image" Target="../media/image27.svg"/><Relationship Id="rId4" Type="http://schemas.openxmlformats.org/officeDocument/2006/relationships/image" Target="../media/image38.svg"/><Relationship Id="rId9" Type="http://schemas.openxmlformats.org/officeDocument/2006/relationships/image" Target="../media/image26.png"/><Relationship Id="rId14" Type="http://schemas.openxmlformats.org/officeDocument/2006/relationships/image" Target="../media/image46.sv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5.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2.xml"/><Relationship Id="rId7"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AC90971-9F7A-2673-1EF5-344703CA39AB}"/>
              </a:ext>
            </a:extLst>
          </p:cNvPr>
          <p:cNvSpPr/>
          <p:nvPr/>
        </p:nvSpPr>
        <p:spPr>
          <a:xfrm>
            <a:off x="0" y="50420"/>
            <a:ext cx="12192000" cy="6858000"/>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a:solidFill>
            <a:srgbClr val="13173F"/>
          </a:solidFill>
          <a:ln w="8572" cap="flat">
            <a:noFill/>
            <a:prstDash val="solid"/>
            <a:miter/>
          </a:ln>
        </p:spPr>
        <p:txBody>
          <a:bodyPr rtlCol="0" anchor="ctr"/>
          <a:lstStyle/>
          <a:p>
            <a:endParaRPr lang="en-US"/>
          </a:p>
        </p:txBody>
      </p:sp>
      <p:sp>
        <p:nvSpPr>
          <p:cNvPr id="4" name="Freeform: Shape 3" hidden="1">
            <a:extLst>
              <a:ext uri="{FF2B5EF4-FFF2-40B4-BE49-F238E27FC236}">
                <a16:creationId xmlns:a16="http://schemas.microsoft.com/office/drawing/2014/main" id="{26F83892-77EA-29F7-7A88-F6E709961D12}"/>
              </a:ext>
            </a:extLst>
          </p:cNvPr>
          <p:cNvSpPr/>
          <p:nvPr/>
        </p:nvSpPr>
        <p:spPr>
          <a:xfrm>
            <a:off x="0" y="0"/>
            <a:ext cx="12192000" cy="6858000"/>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a:gradFill>
            <a:gsLst>
              <a:gs pos="0">
                <a:srgbClr val="1D1E3E">
                  <a:alpha val="60000"/>
                </a:srgbClr>
              </a:gs>
              <a:gs pos="100000">
                <a:srgbClr val="1D1E3E">
                  <a:alpha val="10000"/>
                </a:srgbClr>
              </a:gs>
            </a:gsLst>
            <a:path path="circle">
              <a:fillToRect l="50000" t="50000" r="50000" b="50000"/>
            </a:path>
          </a:gradFill>
          <a:ln w="8572" cap="flat">
            <a:noFill/>
            <a:prstDash val="solid"/>
            <a:miter/>
          </a:ln>
        </p:spPr>
        <p:txBody>
          <a:bodyPr rtlCol="0" anchor="ctr"/>
          <a:lstStyle/>
          <a:p>
            <a:endParaRPr lang="en-US"/>
          </a:p>
        </p:txBody>
      </p:sp>
      <p:sp>
        <p:nvSpPr>
          <p:cNvPr id="49" name="TextBox 48">
            <a:extLst>
              <a:ext uri="{FF2B5EF4-FFF2-40B4-BE49-F238E27FC236}">
                <a16:creationId xmlns:a16="http://schemas.microsoft.com/office/drawing/2014/main" id="{9DEFB825-C907-AE82-A60E-A46FF0BD37C0}"/>
              </a:ext>
            </a:extLst>
          </p:cNvPr>
          <p:cNvSpPr txBox="1"/>
          <p:nvPr/>
        </p:nvSpPr>
        <p:spPr>
          <a:xfrm>
            <a:off x="4272094" y="1827973"/>
            <a:ext cx="7557537" cy="2677656"/>
          </a:xfrm>
          <a:prstGeom prst="rect">
            <a:avLst/>
          </a:prstGeom>
          <a:noFill/>
        </p:spPr>
        <p:txBody>
          <a:bodyPr wrap="square" rtlCol="0">
            <a:spAutoFit/>
          </a:bodyPr>
          <a:lstStyle/>
          <a:p>
            <a:r>
              <a:rPr lang="ru-RU" sz="4400" b="1" spc="-150">
                <a:solidFill>
                  <a:srgbClr val="14A24C"/>
                </a:solidFill>
              </a:rPr>
              <a:t>Заполняем пробелы в безопасности </a:t>
            </a:r>
          </a:p>
          <a:p>
            <a:endParaRPr lang="ru-RU" sz="3200" spc="-150">
              <a:solidFill>
                <a:schemeClr val="bg1"/>
              </a:solidFill>
            </a:endParaRPr>
          </a:p>
          <a:p>
            <a:r>
              <a:rPr lang="ru-RU" sz="2400" spc="-150">
                <a:solidFill>
                  <a:schemeClr val="bg1"/>
                </a:solidFill>
              </a:rPr>
              <a:t>Новый подход к обнаружению вредоносных программ</a:t>
            </a:r>
          </a:p>
          <a:p>
            <a:r>
              <a:rPr lang="en-US" sz="2400" spc="-150">
                <a:solidFill>
                  <a:schemeClr val="bg1"/>
                </a:solidFill>
              </a:rPr>
              <a:t>DNS Detection and Response (DDR)</a:t>
            </a:r>
            <a:endParaRPr lang="tr-TR" sz="2400" spc="-150">
              <a:solidFill>
                <a:schemeClr val="bg1"/>
              </a:solidFill>
            </a:endParaRPr>
          </a:p>
        </p:txBody>
      </p:sp>
      <p:pic>
        <p:nvPicPr>
          <p:cNvPr id="22" name="Picture 2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60506" y="6128297"/>
            <a:ext cx="1769150" cy="62557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3426" y="-213632"/>
            <a:ext cx="7815520" cy="8496130"/>
          </a:xfrm>
          <a:prstGeom prst="rect">
            <a:avLst/>
          </a:prstGeom>
        </p:spPr>
      </p:pic>
      <p:sp>
        <p:nvSpPr>
          <p:cNvPr id="3" name="TextBox 2">
            <a:extLst>
              <a:ext uri="{FF2B5EF4-FFF2-40B4-BE49-F238E27FC236}">
                <a16:creationId xmlns:a16="http://schemas.microsoft.com/office/drawing/2014/main" id="{7C571097-8F05-AC2B-3CA2-545C2E5F4271}"/>
              </a:ext>
            </a:extLst>
          </p:cNvPr>
          <p:cNvSpPr txBox="1"/>
          <p:nvPr/>
        </p:nvSpPr>
        <p:spPr>
          <a:xfrm>
            <a:off x="4272095" y="5146069"/>
            <a:ext cx="3005006" cy="1123384"/>
          </a:xfrm>
          <a:prstGeom prst="rect">
            <a:avLst/>
          </a:prstGeom>
          <a:noFill/>
        </p:spPr>
        <p:txBody>
          <a:bodyPr wrap="square" rtlCol="0">
            <a:spAutoFit/>
          </a:bodyPr>
          <a:lstStyle/>
          <a:p>
            <a:r>
              <a:rPr lang="ru-RU" sz="1400" b="1" dirty="0">
                <a:solidFill>
                  <a:schemeClr val="bg1"/>
                </a:solidFill>
              </a:rPr>
              <a:t>Олег Котов</a:t>
            </a:r>
            <a:r>
              <a:rPr lang="en-US" sz="1400" b="1" dirty="0">
                <a:solidFill>
                  <a:schemeClr val="bg1"/>
                </a:solidFill>
              </a:rPr>
              <a:t>, CISSP</a:t>
            </a:r>
            <a:endParaRPr lang="ru-RU" sz="1400" b="1" dirty="0">
              <a:solidFill>
                <a:schemeClr val="bg1"/>
              </a:solidFill>
            </a:endParaRPr>
          </a:p>
          <a:p>
            <a:endParaRPr lang="ru-RU" sz="1400" b="1" dirty="0">
              <a:solidFill>
                <a:schemeClr val="bg1"/>
              </a:solidFill>
            </a:endParaRPr>
          </a:p>
          <a:p>
            <a:r>
              <a:rPr lang="en-US" sz="1400" dirty="0">
                <a:solidFill>
                  <a:schemeClr val="bg1"/>
                </a:solidFill>
              </a:rPr>
              <a:t>oleg@kvildns.ru</a:t>
            </a:r>
          </a:p>
          <a:p>
            <a:r>
              <a:rPr lang="en-US" sz="1400" dirty="0">
                <a:solidFill>
                  <a:schemeClr val="bg1"/>
                </a:solidFill>
              </a:rPr>
              <a:t>+7 916 836 63 68</a:t>
            </a:r>
          </a:p>
          <a:p>
            <a:endParaRPr lang="ru-RU" sz="1100" dirty="0">
              <a:solidFill>
                <a:schemeClr val="bg1"/>
              </a:solidFill>
            </a:endParaRPr>
          </a:p>
        </p:txBody>
      </p:sp>
    </p:spTree>
    <p:extLst>
      <p:ext uri="{BB962C8B-B14F-4D97-AF65-F5344CB8AC3E}">
        <p14:creationId xmlns:p14="http://schemas.microsoft.com/office/powerpoint/2010/main" val="3533951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387129-128C-EFAA-E02F-FA0BA8D58618}"/>
              </a:ext>
            </a:extLst>
          </p:cNvPr>
          <p:cNvSpPr txBox="1"/>
          <p:nvPr/>
        </p:nvSpPr>
        <p:spPr>
          <a:xfrm>
            <a:off x="1254483" y="323868"/>
            <a:ext cx="3010761" cy="646331"/>
          </a:xfrm>
          <a:prstGeom prst="rect">
            <a:avLst/>
          </a:prstGeom>
          <a:noFill/>
        </p:spPr>
        <p:txBody>
          <a:bodyPr wrap="none" lIns="91440" tIns="45720" rIns="91440" bIns="45720" rtlCol="0" anchor="t">
            <a:spAutoFit/>
          </a:bodyPr>
          <a:lstStyle/>
          <a:p>
            <a:r>
              <a:rPr lang="ru-RU" sz="3600" spc="-150" dirty="0">
                <a:solidFill>
                  <a:srgbClr val="1D1E3E"/>
                </a:solidFill>
                <a:latin typeface="Red Hat Display Bold"/>
                <a:ea typeface="Red Hat Display Bold" panose="02010303040201060303" pitchFamily="2" charset="0"/>
                <a:cs typeface="Red Hat Display Bold" panose="02010303040201060303" pitchFamily="2" charset="0"/>
              </a:rPr>
              <a:t>Задачи </a:t>
            </a:r>
            <a:r>
              <a:rPr lang="en-US" sz="3600" spc="-150" dirty="0">
                <a:solidFill>
                  <a:srgbClr val="38A154"/>
                </a:solidFill>
                <a:latin typeface="Red Hat Display Bold"/>
                <a:ea typeface="Red Hat Display Bold" panose="02010303040201060303" pitchFamily="2" charset="0"/>
                <a:cs typeface="Red Hat Display Bold" panose="02010303040201060303" pitchFamily="2" charset="0"/>
              </a:rPr>
              <a:t>KVILDNS</a:t>
            </a:r>
            <a:endParaRPr lang="tr-TR" sz="3600" spc="-150" dirty="0" err="1">
              <a:solidFill>
                <a:srgbClr val="38A154"/>
              </a:solidFill>
              <a:latin typeface="+mj-lt"/>
              <a:ea typeface="Red Hat Display Bold" panose="02010303040201060303" pitchFamily="2" charset="0"/>
              <a:cs typeface="Red Hat Display Bold" panose="02010303040201060303" pitchFamily="2" charset="0"/>
            </a:endParaRPr>
          </a:p>
        </p:txBody>
      </p:sp>
      <p:sp>
        <p:nvSpPr>
          <p:cNvPr id="5" name="Freeform: Shape 16">
            <a:extLst>
              <a:ext uri="{FF2B5EF4-FFF2-40B4-BE49-F238E27FC236}">
                <a16:creationId xmlns:a16="http://schemas.microsoft.com/office/drawing/2014/main" id="{7C3640BD-E7CF-0115-92A4-628E992317B8}"/>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7" name="Picture 27" descr="Изображение выглядит как символ, логотип&#10;&#10;Автоматически созданное описание">
            <a:extLst>
              <a:ext uri="{FF2B5EF4-FFF2-40B4-BE49-F238E27FC236}">
                <a16:creationId xmlns:a16="http://schemas.microsoft.com/office/drawing/2014/main" id="{E3FDB4A4-8867-FF93-7026-F01DABDDCC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8" name="TextBox 7">
            <a:extLst>
              <a:ext uri="{FF2B5EF4-FFF2-40B4-BE49-F238E27FC236}">
                <a16:creationId xmlns:a16="http://schemas.microsoft.com/office/drawing/2014/main" id="{FE34E29C-B492-9488-6DFE-2D4576498F8B}"/>
              </a:ext>
            </a:extLst>
          </p:cNvPr>
          <p:cNvSpPr txBox="1"/>
          <p:nvPr/>
        </p:nvSpPr>
        <p:spPr>
          <a:xfrm>
            <a:off x="1249680" y="1503680"/>
            <a:ext cx="100545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dirty="0">
                <a:solidFill>
                  <a:srgbClr val="38A154"/>
                </a:solidFill>
                <a:ea typeface="+mn-lt"/>
                <a:cs typeface="+mn-lt"/>
              </a:rPr>
              <a:t>Обнаружение и блокировка DNS-туннелей </a:t>
            </a:r>
            <a:endParaRPr lang="ru-RU" sz="2800" dirty="0">
              <a:solidFill>
                <a:srgbClr val="38A154"/>
              </a:solidFill>
            </a:endParaRPr>
          </a:p>
        </p:txBody>
      </p:sp>
      <p:sp>
        <p:nvSpPr>
          <p:cNvPr id="6" name="TextBox 2">
            <a:extLst>
              <a:ext uri="{FF2B5EF4-FFF2-40B4-BE49-F238E27FC236}">
                <a16:creationId xmlns:a16="http://schemas.microsoft.com/office/drawing/2014/main" id="{3FA488DF-64CD-8A17-C4C6-5E19FA4B64CC}"/>
              </a:ext>
            </a:extLst>
          </p:cNvPr>
          <p:cNvSpPr txBox="1"/>
          <p:nvPr/>
        </p:nvSpPr>
        <p:spPr>
          <a:xfrm>
            <a:off x="1256099" y="2229663"/>
            <a:ext cx="9936659" cy="168251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900"/>
              </a:spcBef>
              <a:buFont typeface="Arial"/>
              <a:buChar char="•"/>
            </a:pPr>
            <a:r>
              <a:rPr lang="ru-RU" sz="1600" dirty="0">
                <a:solidFill>
                  <a:srgbClr val="11132F"/>
                </a:solidFill>
                <a:ea typeface="+mn-lt"/>
                <a:cs typeface="+mn-lt"/>
              </a:rPr>
              <a:t>Синергия использования ИИ, машинного обучения и накопленной информации о существующих доменах позволяет с высокой эффективностью детектировать DNS туннели вне зависимости от скорости реализации атаки и используемого инструментария, включая самописные инструменты</a:t>
            </a:r>
            <a:endParaRPr lang="ru-RU" dirty="0">
              <a:solidFill>
                <a:srgbClr val="000000"/>
              </a:solidFill>
              <a:ea typeface="+mn-lt"/>
              <a:cs typeface="+mn-lt"/>
            </a:endParaRPr>
          </a:p>
          <a:p>
            <a:pPr marL="285750" indent="-285750">
              <a:spcBef>
                <a:spcPts val="900"/>
              </a:spcBef>
              <a:spcAft>
                <a:spcPts val="1000"/>
              </a:spcAft>
              <a:buFont typeface="Arial"/>
              <a:buChar char="•"/>
            </a:pPr>
            <a:r>
              <a:rPr lang="ru-RU" sz="1600" dirty="0">
                <a:solidFill>
                  <a:srgbClr val="11132F"/>
                </a:solidFill>
                <a:ea typeface="+mn-lt"/>
                <a:cs typeface="+mn-lt"/>
              </a:rPr>
              <a:t>Не только детектируем, но и блокируем туннели в автоматическом режиме в реальном времени</a:t>
            </a:r>
            <a:endParaRPr lang="ru-RU" dirty="0"/>
          </a:p>
          <a:p>
            <a:pPr marL="285750" indent="-285750">
              <a:spcBef>
                <a:spcPts val="900"/>
              </a:spcBef>
              <a:spcAft>
                <a:spcPts val="1000"/>
              </a:spcAft>
              <a:buFont typeface="Arial" panose="020B0604020202020204" pitchFamily="34" charset="0"/>
              <a:buChar char="•"/>
            </a:pPr>
            <a:endParaRPr lang="ru-RU" sz="1600" dirty="0">
              <a:solidFill>
                <a:srgbClr val="11132F"/>
              </a:solidFill>
              <a:latin typeface="Red Hat Display Black"/>
              <a:ea typeface="+mn-lt"/>
              <a:cs typeface="+mn-lt"/>
            </a:endParaRPr>
          </a:p>
        </p:txBody>
      </p:sp>
      <p:grpSp>
        <p:nvGrpSpPr>
          <p:cNvPr id="13" name="Group 45">
            <a:extLst>
              <a:ext uri="{FF2B5EF4-FFF2-40B4-BE49-F238E27FC236}">
                <a16:creationId xmlns:a16="http://schemas.microsoft.com/office/drawing/2014/main" id="{69518763-6653-0C0D-B215-E2E03320EB6A}"/>
              </a:ext>
            </a:extLst>
          </p:cNvPr>
          <p:cNvGrpSpPr/>
          <p:nvPr/>
        </p:nvGrpSpPr>
        <p:grpSpPr>
          <a:xfrm>
            <a:off x="1368867" y="5118802"/>
            <a:ext cx="9936178" cy="1135773"/>
            <a:chOff x="835189" y="5856542"/>
            <a:chExt cx="7103144" cy="1252503"/>
          </a:xfrm>
        </p:grpSpPr>
        <p:sp>
          <p:nvSpPr>
            <p:cNvPr id="10" name="Google Shape;406;p9">
              <a:extLst>
                <a:ext uri="{FF2B5EF4-FFF2-40B4-BE49-F238E27FC236}">
                  <a16:creationId xmlns:a16="http://schemas.microsoft.com/office/drawing/2014/main" id="{4E3FE564-DF0D-6B49-3508-B10139E714B4}"/>
                </a:ext>
              </a:extLst>
            </p:cNvPr>
            <p:cNvSpPr/>
            <p:nvPr/>
          </p:nvSpPr>
          <p:spPr>
            <a:xfrm>
              <a:off x="835189" y="5856542"/>
              <a:ext cx="7103144" cy="1252503"/>
            </a:xfrm>
            <a:custGeom>
              <a:avLst/>
              <a:gdLst/>
              <a:ahLst/>
              <a:cxnLst/>
              <a:rect l="l" t="t" r="r" b="b"/>
              <a:pathLst>
                <a:path w="2850515" h="859789" extrusionOk="0">
                  <a:moveTo>
                    <a:pt x="2772435" y="0"/>
                  </a:moveTo>
                  <a:lnTo>
                    <a:pt x="77977" y="0"/>
                  </a:lnTo>
                  <a:lnTo>
                    <a:pt x="47625" y="6127"/>
                  </a:lnTo>
                  <a:lnTo>
                    <a:pt x="22839" y="22839"/>
                  </a:lnTo>
                  <a:lnTo>
                    <a:pt x="6127" y="47625"/>
                  </a:lnTo>
                  <a:lnTo>
                    <a:pt x="0" y="77978"/>
                  </a:lnTo>
                  <a:lnTo>
                    <a:pt x="0" y="781621"/>
                  </a:lnTo>
                  <a:lnTo>
                    <a:pt x="6127" y="811973"/>
                  </a:lnTo>
                  <a:lnTo>
                    <a:pt x="22839" y="836760"/>
                  </a:lnTo>
                  <a:lnTo>
                    <a:pt x="47625" y="853471"/>
                  </a:lnTo>
                  <a:lnTo>
                    <a:pt x="77977" y="859599"/>
                  </a:lnTo>
                  <a:lnTo>
                    <a:pt x="2772435" y="859599"/>
                  </a:lnTo>
                  <a:lnTo>
                    <a:pt x="2802787" y="853471"/>
                  </a:lnTo>
                  <a:lnTo>
                    <a:pt x="2827574" y="836760"/>
                  </a:lnTo>
                  <a:lnTo>
                    <a:pt x="2844285" y="811973"/>
                  </a:lnTo>
                  <a:lnTo>
                    <a:pt x="2850413" y="781621"/>
                  </a:lnTo>
                  <a:lnTo>
                    <a:pt x="2850413" y="77978"/>
                  </a:lnTo>
                  <a:lnTo>
                    <a:pt x="2844285" y="47625"/>
                  </a:lnTo>
                  <a:lnTo>
                    <a:pt x="2827574" y="22839"/>
                  </a:lnTo>
                  <a:lnTo>
                    <a:pt x="2802787" y="6127"/>
                  </a:lnTo>
                  <a:lnTo>
                    <a:pt x="2772435" y="0"/>
                  </a:lnTo>
                  <a:close/>
                </a:path>
              </a:pathLst>
            </a:custGeom>
            <a:solidFill>
              <a:srgbClr val="03A049"/>
            </a:solidFill>
            <a:ln>
              <a:noFill/>
            </a:ln>
          </p:spPr>
          <p:txBody>
            <a:bodyPr spcFirstLastPara="1" wrap="square" lIns="0" tIns="0" rIns="0" bIns="0" anchor="t" anchorCtr="0">
              <a:noAutofit/>
            </a:bodyPr>
            <a:lstStyle/>
            <a:p>
              <a:endParaRPr lang="en-GB" sz="1632">
                <a:solidFill>
                  <a:schemeClr val="dk1"/>
                </a:solidFill>
                <a:ea typeface="Calibri"/>
                <a:cs typeface="Calibri"/>
                <a:sym typeface="Calibri"/>
              </a:endParaRPr>
            </a:p>
          </p:txBody>
        </p:sp>
        <p:sp>
          <p:nvSpPr>
            <p:cNvPr id="11" name="Google Shape;407;p9">
              <a:extLst>
                <a:ext uri="{FF2B5EF4-FFF2-40B4-BE49-F238E27FC236}">
                  <a16:creationId xmlns:a16="http://schemas.microsoft.com/office/drawing/2014/main" id="{0527FF23-4FC3-ADA4-26EC-92BDEC501D8D}"/>
                </a:ext>
              </a:extLst>
            </p:cNvPr>
            <p:cNvSpPr txBox="1"/>
            <p:nvPr/>
          </p:nvSpPr>
          <p:spPr>
            <a:xfrm>
              <a:off x="1586147" y="5948930"/>
              <a:ext cx="5999011" cy="963168"/>
            </a:xfrm>
            <a:prstGeom prst="rect">
              <a:avLst/>
            </a:prstGeom>
            <a:noFill/>
            <a:ln>
              <a:noFill/>
            </a:ln>
          </p:spPr>
          <p:txBody>
            <a:bodyPr spcFirstLastPara="1" wrap="square" lIns="0" tIns="11516" rIns="0" bIns="0" anchor="t" anchorCtr="0">
              <a:spAutoFit/>
            </a:bodyPr>
            <a:lstStyle/>
            <a:p>
              <a:pPr marL="11430" marR="4445" algn="just"/>
              <a:r>
                <a:rPr lang="ru-RU" sz="2400" dirty="0">
                  <a:solidFill>
                    <a:srgbClr val="1E1E3C"/>
                  </a:solidFill>
                  <a:ea typeface="+mn-lt"/>
                  <a:cs typeface="+mn-lt"/>
                  <a:sym typeface="Red Hat Display Medium"/>
                </a:rPr>
                <a:t>Защита от утечек через DNS-туннели</a:t>
              </a:r>
              <a:endParaRPr lang="ru-RU" dirty="0"/>
            </a:p>
            <a:p>
              <a:pPr marL="11430" marR="4445" algn="just"/>
              <a:r>
                <a:rPr lang="ru-RU" sz="1600" dirty="0">
                  <a:solidFill>
                    <a:srgbClr val="FFFFFF"/>
                  </a:solidFill>
                  <a:ea typeface="+mn-lt"/>
                  <a:cs typeface="+mn-lt"/>
                  <a:sym typeface="Red Hat Display Medium"/>
                </a:rPr>
                <a:t>Решение будет полезно для блокировки каналов утечки через DNS-туннели любой сложности и скорости реализации (включая ультра медленные), реализованных на любом вредоносном ПО</a:t>
              </a:r>
              <a:endParaRPr lang="ru-RU" sz="1600" dirty="0">
                <a:solidFill>
                  <a:srgbClr val="FFFFFF"/>
                </a:solidFill>
              </a:endParaRPr>
            </a:p>
          </p:txBody>
        </p:sp>
      </p:grpSp>
      <p:sp>
        <p:nvSpPr>
          <p:cNvPr id="16" name="Google Shape;408;p9">
            <a:extLst>
              <a:ext uri="{FF2B5EF4-FFF2-40B4-BE49-F238E27FC236}">
                <a16:creationId xmlns:a16="http://schemas.microsoft.com/office/drawing/2014/main" id="{1D294C05-9E05-BD1C-DAEB-D1F8B3C54F25}"/>
              </a:ext>
            </a:extLst>
          </p:cNvPr>
          <p:cNvSpPr/>
          <p:nvPr/>
        </p:nvSpPr>
        <p:spPr>
          <a:xfrm>
            <a:off x="1805564" y="5520377"/>
            <a:ext cx="306775" cy="333524"/>
          </a:xfrm>
          <a:custGeom>
            <a:avLst/>
            <a:gdLst/>
            <a:ahLst/>
            <a:cxnLst/>
            <a:rect l="l" t="t" r="r" b="b"/>
            <a:pathLst>
              <a:path w="276225" h="313054" extrusionOk="0">
                <a:moveTo>
                  <a:pt x="133210" y="44272"/>
                </a:moveTo>
                <a:lnTo>
                  <a:pt x="71123" y="72255"/>
                </a:lnTo>
                <a:lnTo>
                  <a:pt x="44318" y="134264"/>
                </a:lnTo>
                <a:lnTo>
                  <a:pt x="44213" y="135267"/>
                </a:lnTo>
                <a:lnTo>
                  <a:pt x="45671" y="154814"/>
                </a:lnTo>
                <a:lnTo>
                  <a:pt x="51276" y="173794"/>
                </a:lnTo>
                <a:lnTo>
                  <a:pt x="60738" y="191177"/>
                </a:lnTo>
                <a:lnTo>
                  <a:pt x="73799" y="206336"/>
                </a:lnTo>
                <a:lnTo>
                  <a:pt x="79163" y="211879"/>
                </a:lnTo>
                <a:lnTo>
                  <a:pt x="83923" y="217930"/>
                </a:lnTo>
                <a:lnTo>
                  <a:pt x="97701" y="261289"/>
                </a:lnTo>
                <a:lnTo>
                  <a:pt x="97701" y="264896"/>
                </a:lnTo>
                <a:lnTo>
                  <a:pt x="100609" y="267817"/>
                </a:lnTo>
                <a:lnTo>
                  <a:pt x="175107" y="267817"/>
                </a:lnTo>
                <a:lnTo>
                  <a:pt x="178028" y="264896"/>
                </a:lnTo>
                <a:lnTo>
                  <a:pt x="178028" y="261289"/>
                </a:lnTo>
                <a:lnTo>
                  <a:pt x="178709" y="254774"/>
                </a:lnTo>
                <a:lnTo>
                  <a:pt x="110502" y="254774"/>
                </a:lnTo>
                <a:lnTo>
                  <a:pt x="107746" y="238495"/>
                </a:lnTo>
                <a:lnTo>
                  <a:pt x="102057" y="223135"/>
                </a:lnTo>
                <a:lnTo>
                  <a:pt x="93663" y="209136"/>
                </a:lnTo>
                <a:lnTo>
                  <a:pt x="82603" y="196697"/>
                </a:lnTo>
                <a:lnTo>
                  <a:pt x="71461" y="183759"/>
                </a:lnTo>
                <a:lnTo>
                  <a:pt x="63319" y="168792"/>
                </a:lnTo>
                <a:lnTo>
                  <a:pt x="58495" y="152449"/>
                </a:lnTo>
                <a:lnTo>
                  <a:pt x="57337" y="136931"/>
                </a:lnTo>
                <a:lnTo>
                  <a:pt x="57440" y="134264"/>
                </a:lnTo>
                <a:lnTo>
                  <a:pt x="63886" y="105765"/>
                </a:lnTo>
                <a:lnTo>
                  <a:pt x="80402" y="81387"/>
                </a:lnTo>
                <a:lnTo>
                  <a:pt x="104478" y="64458"/>
                </a:lnTo>
                <a:lnTo>
                  <a:pt x="133832" y="57302"/>
                </a:lnTo>
                <a:lnTo>
                  <a:pt x="185448" y="57302"/>
                </a:lnTo>
                <a:lnTo>
                  <a:pt x="170534" y="49958"/>
                </a:lnTo>
                <a:lnTo>
                  <a:pt x="152259" y="45213"/>
                </a:lnTo>
                <a:lnTo>
                  <a:pt x="133210" y="44272"/>
                </a:lnTo>
                <a:close/>
              </a:path>
              <a:path w="276225" h="313054" extrusionOk="0">
                <a:moveTo>
                  <a:pt x="114896" y="130441"/>
                </a:moveTo>
                <a:lnTo>
                  <a:pt x="110858" y="131254"/>
                </a:lnTo>
                <a:lnTo>
                  <a:pt x="108064" y="135470"/>
                </a:lnTo>
                <a:lnTo>
                  <a:pt x="107683" y="136931"/>
                </a:lnTo>
                <a:lnTo>
                  <a:pt x="117157" y="254774"/>
                </a:lnTo>
                <a:lnTo>
                  <a:pt x="130238" y="254774"/>
                </a:lnTo>
                <a:lnTo>
                  <a:pt x="121869" y="150698"/>
                </a:lnTo>
                <a:lnTo>
                  <a:pt x="166946" y="150698"/>
                </a:lnTo>
                <a:lnTo>
                  <a:pt x="167352" y="145643"/>
                </a:lnTo>
                <a:lnTo>
                  <a:pt x="137871" y="145643"/>
                </a:lnTo>
                <a:lnTo>
                  <a:pt x="114896" y="130441"/>
                </a:lnTo>
                <a:close/>
              </a:path>
              <a:path w="276225" h="313054" extrusionOk="0">
                <a:moveTo>
                  <a:pt x="166946" y="150698"/>
                </a:moveTo>
                <a:lnTo>
                  <a:pt x="153859" y="150707"/>
                </a:lnTo>
                <a:lnTo>
                  <a:pt x="145503" y="254774"/>
                </a:lnTo>
                <a:lnTo>
                  <a:pt x="158584" y="254774"/>
                </a:lnTo>
                <a:lnTo>
                  <a:pt x="166946" y="150698"/>
                </a:lnTo>
                <a:close/>
              </a:path>
              <a:path w="276225" h="313054" extrusionOk="0">
                <a:moveTo>
                  <a:pt x="185448" y="57302"/>
                </a:moveTo>
                <a:lnTo>
                  <a:pt x="133832" y="57302"/>
                </a:lnTo>
                <a:lnTo>
                  <a:pt x="150313" y="58148"/>
                </a:lnTo>
                <a:lnTo>
                  <a:pt x="166001" y="62217"/>
                </a:lnTo>
                <a:lnTo>
                  <a:pt x="204223" y="91899"/>
                </a:lnTo>
                <a:lnTo>
                  <a:pt x="218554" y="137896"/>
                </a:lnTo>
                <a:lnTo>
                  <a:pt x="216843" y="154336"/>
                </a:lnTo>
                <a:lnTo>
                  <a:pt x="211886" y="169930"/>
                </a:lnTo>
                <a:lnTo>
                  <a:pt x="203891" y="184207"/>
                </a:lnTo>
                <a:lnTo>
                  <a:pt x="192964" y="196811"/>
                </a:lnTo>
                <a:lnTo>
                  <a:pt x="182127" y="209076"/>
                </a:lnTo>
                <a:lnTo>
                  <a:pt x="173712" y="223164"/>
                </a:lnTo>
                <a:lnTo>
                  <a:pt x="168033" y="238495"/>
                </a:lnTo>
                <a:lnTo>
                  <a:pt x="165239" y="254774"/>
                </a:lnTo>
                <a:lnTo>
                  <a:pt x="178709" y="254774"/>
                </a:lnTo>
                <a:lnTo>
                  <a:pt x="179631" y="245954"/>
                </a:lnTo>
                <a:lnTo>
                  <a:pt x="184313" y="231317"/>
                </a:lnTo>
                <a:lnTo>
                  <a:pt x="191832" y="217922"/>
                </a:lnTo>
                <a:lnTo>
                  <a:pt x="214570" y="191699"/>
                </a:lnTo>
                <a:lnTo>
                  <a:pt x="223853" y="175109"/>
                </a:lnTo>
                <a:lnTo>
                  <a:pt x="229607" y="156987"/>
                </a:lnTo>
                <a:lnTo>
                  <a:pt x="231595" y="137896"/>
                </a:lnTo>
                <a:lnTo>
                  <a:pt x="229690" y="118874"/>
                </a:lnTo>
                <a:lnTo>
                  <a:pt x="224089" y="100950"/>
                </a:lnTo>
                <a:lnTo>
                  <a:pt x="214971" y="84529"/>
                </a:lnTo>
                <a:lnTo>
                  <a:pt x="202514" y="70027"/>
                </a:lnTo>
                <a:lnTo>
                  <a:pt x="187472" y="58298"/>
                </a:lnTo>
                <a:lnTo>
                  <a:pt x="185448" y="57302"/>
                </a:lnTo>
                <a:close/>
              </a:path>
              <a:path w="276225" h="313054" extrusionOk="0">
                <a:moveTo>
                  <a:pt x="56591" y="210007"/>
                </a:moveTo>
                <a:lnTo>
                  <a:pt x="53847" y="212674"/>
                </a:lnTo>
                <a:lnTo>
                  <a:pt x="37833" y="228688"/>
                </a:lnTo>
                <a:lnTo>
                  <a:pt x="37833" y="232816"/>
                </a:lnTo>
                <a:lnTo>
                  <a:pt x="42900" y="237909"/>
                </a:lnTo>
                <a:lnTo>
                  <a:pt x="47040" y="237909"/>
                </a:lnTo>
                <a:lnTo>
                  <a:pt x="63068" y="221894"/>
                </a:lnTo>
                <a:lnTo>
                  <a:pt x="65658" y="219392"/>
                </a:lnTo>
                <a:lnTo>
                  <a:pt x="65673" y="215214"/>
                </a:lnTo>
                <a:lnTo>
                  <a:pt x="60718" y="210083"/>
                </a:lnTo>
                <a:lnTo>
                  <a:pt x="56591" y="210007"/>
                </a:lnTo>
                <a:close/>
              </a:path>
              <a:path w="276225" h="313054" extrusionOk="0">
                <a:moveTo>
                  <a:pt x="219341" y="210121"/>
                </a:moveTo>
                <a:lnTo>
                  <a:pt x="215214" y="210121"/>
                </a:lnTo>
                <a:lnTo>
                  <a:pt x="210121" y="215214"/>
                </a:lnTo>
                <a:lnTo>
                  <a:pt x="210172" y="219392"/>
                </a:lnTo>
                <a:lnTo>
                  <a:pt x="228676" y="237909"/>
                </a:lnTo>
                <a:lnTo>
                  <a:pt x="232803" y="237909"/>
                </a:lnTo>
                <a:lnTo>
                  <a:pt x="237909" y="232816"/>
                </a:lnTo>
                <a:lnTo>
                  <a:pt x="237909" y="228688"/>
                </a:lnTo>
                <a:lnTo>
                  <a:pt x="219341" y="210121"/>
                </a:lnTo>
                <a:close/>
              </a:path>
              <a:path w="276225" h="313054" extrusionOk="0">
                <a:moveTo>
                  <a:pt x="240779" y="173443"/>
                </a:moveTo>
                <a:lnTo>
                  <a:pt x="236969" y="175018"/>
                </a:lnTo>
                <a:lnTo>
                  <a:pt x="234213" y="181673"/>
                </a:lnTo>
                <a:lnTo>
                  <a:pt x="235800" y="185496"/>
                </a:lnTo>
                <a:lnTo>
                  <a:pt x="260057" y="195541"/>
                </a:lnTo>
                <a:lnTo>
                  <a:pt x="263867" y="193954"/>
                </a:lnTo>
                <a:lnTo>
                  <a:pt x="266623" y="187299"/>
                </a:lnTo>
                <a:lnTo>
                  <a:pt x="265048" y="183489"/>
                </a:lnTo>
                <a:lnTo>
                  <a:pt x="240779" y="173443"/>
                </a:lnTo>
                <a:close/>
              </a:path>
              <a:path w="276225" h="313054" extrusionOk="0">
                <a:moveTo>
                  <a:pt x="34950" y="173431"/>
                </a:moveTo>
                <a:lnTo>
                  <a:pt x="10680" y="183476"/>
                </a:lnTo>
                <a:lnTo>
                  <a:pt x="9105" y="187299"/>
                </a:lnTo>
                <a:lnTo>
                  <a:pt x="11861" y="193954"/>
                </a:lnTo>
                <a:lnTo>
                  <a:pt x="15684" y="195529"/>
                </a:lnTo>
                <a:lnTo>
                  <a:pt x="39941" y="185483"/>
                </a:lnTo>
                <a:lnTo>
                  <a:pt x="41516" y="181673"/>
                </a:lnTo>
                <a:lnTo>
                  <a:pt x="38760" y="175018"/>
                </a:lnTo>
                <a:lnTo>
                  <a:pt x="34950" y="173431"/>
                </a:lnTo>
                <a:close/>
              </a:path>
              <a:path w="276225" h="313054" extrusionOk="0">
                <a:moveTo>
                  <a:pt x="153860" y="150698"/>
                </a:moveTo>
                <a:lnTo>
                  <a:pt x="121881" y="150698"/>
                </a:lnTo>
                <a:lnTo>
                  <a:pt x="136448" y="160350"/>
                </a:lnTo>
                <a:lnTo>
                  <a:pt x="139280" y="160350"/>
                </a:lnTo>
                <a:lnTo>
                  <a:pt x="153860" y="150698"/>
                </a:lnTo>
                <a:close/>
              </a:path>
              <a:path w="276225" h="313054" extrusionOk="0">
                <a:moveTo>
                  <a:pt x="121881" y="150698"/>
                </a:moveTo>
                <a:close/>
              </a:path>
              <a:path w="276225" h="313054" extrusionOk="0">
                <a:moveTo>
                  <a:pt x="160502" y="131254"/>
                </a:moveTo>
                <a:lnTo>
                  <a:pt x="159054" y="131622"/>
                </a:lnTo>
                <a:lnTo>
                  <a:pt x="137871" y="145643"/>
                </a:lnTo>
                <a:lnTo>
                  <a:pt x="167352" y="145643"/>
                </a:lnTo>
                <a:lnTo>
                  <a:pt x="168224" y="134797"/>
                </a:lnTo>
                <a:lnTo>
                  <a:pt x="165544" y="131660"/>
                </a:lnTo>
                <a:lnTo>
                  <a:pt x="160502" y="131254"/>
                </a:lnTo>
                <a:close/>
              </a:path>
              <a:path w="276225" h="313054" extrusionOk="0">
                <a:moveTo>
                  <a:pt x="29171" y="131343"/>
                </a:moveTo>
                <a:lnTo>
                  <a:pt x="2908" y="131343"/>
                </a:lnTo>
                <a:lnTo>
                  <a:pt x="0" y="134264"/>
                </a:lnTo>
                <a:lnTo>
                  <a:pt x="0" y="141465"/>
                </a:lnTo>
                <a:lnTo>
                  <a:pt x="2908" y="144386"/>
                </a:lnTo>
                <a:lnTo>
                  <a:pt x="29171" y="144386"/>
                </a:lnTo>
                <a:lnTo>
                  <a:pt x="32092" y="141465"/>
                </a:lnTo>
                <a:lnTo>
                  <a:pt x="32092" y="134264"/>
                </a:lnTo>
                <a:lnTo>
                  <a:pt x="29171" y="131343"/>
                </a:lnTo>
                <a:close/>
              </a:path>
              <a:path w="276225" h="313054" extrusionOk="0">
                <a:moveTo>
                  <a:pt x="272821" y="131343"/>
                </a:moveTo>
                <a:lnTo>
                  <a:pt x="246570" y="131343"/>
                </a:lnTo>
                <a:lnTo>
                  <a:pt x="243649" y="134264"/>
                </a:lnTo>
                <a:lnTo>
                  <a:pt x="243649" y="141465"/>
                </a:lnTo>
                <a:lnTo>
                  <a:pt x="246570" y="144386"/>
                </a:lnTo>
                <a:lnTo>
                  <a:pt x="272821" y="144386"/>
                </a:lnTo>
                <a:lnTo>
                  <a:pt x="275742" y="141465"/>
                </a:lnTo>
                <a:lnTo>
                  <a:pt x="275742" y="134264"/>
                </a:lnTo>
                <a:lnTo>
                  <a:pt x="272821" y="131343"/>
                </a:lnTo>
                <a:close/>
              </a:path>
              <a:path w="276225" h="313054" extrusionOk="0">
                <a:moveTo>
                  <a:pt x="15671" y="80200"/>
                </a:moveTo>
                <a:lnTo>
                  <a:pt x="11861" y="81775"/>
                </a:lnTo>
                <a:lnTo>
                  <a:pt x="9105" y="88430"/>
                </a:lnTo>
                <a:lnTo>
                  <a:pt x="10680" y="92252"/>
                </a:lnTo>
                <a:lnTo>
                  <a:pt x="34950" y="102298"/>
                </a:lnTo>
                <a:lnTo>
                  <a:pt x="38729" y="100723"/>
                </a:lnTo>
                <a:lnTo>
                  <a:pt x="38814" y="100581"/>
                </a:lnTo>
                <a:lnTo>
                  <a:pt x="41516" y="94056"/>
                </a:lnTo>
                <a:lnTo>
                  <a:pt x="39928" y="90246"/>
                </a:lnTo>
                <a:lnTo>
                  <a:pt x="15671" y="80200"/>
                </a:lnTo>
                <a:close/>
              </a:path>
              <a:path w="276225" h="313054" extrusionOk="0">
                <a:moveTo>
                  <a:pt x="260057" y="80200"/>
                </a:moveTo>
                <a:lnTo>
                  <a:pt x="235800" y="90246"/>
                </a:lnTo>
                <a:lnTo>
                  <a:pt x="234213" y="94068"/>
                </a:lnTo>
                <a:lnTo>
                  <a:pt x="236981" y="100723"/>
                </a:lnTo>
                <a:lnTo>
                  <a:pt x="240791" y="102298"/>
                </a:lnTo>
                <a:lnTo>
                  <a:pt x="265048" y="92252"/>
                </a:lnTo>
                <a:lnTo>
                  <a:pt x="266636" y="88430"/>
                </a:lnTo>
                <a:lnTo>
                  <a:pt x="263867" y="81775"/>
                </a:lnTo>
                <a:lnTo>
                  <a:pt x="260057" y="80200"/>
                </a:lnTo>
                <a:close/>
              </a:path>
              <a:path w="276225" h="313054" extrusionOk="0">
                <a:moveTo>
                  <a:pt x="228892" y="37719"/>
                </a:moveTo>
                <a:lnTo>
                  <a:pt x="225869" y="40640"/>
                </a:lnTo>
                <a:lnTo>
                  <a:pt x="212674" y="53848"/>
                </a:lnTo>
                <a:lnTo>
                  <a:pt x="210083" y="56349"/>
                </a:lnTo>
                <a:lnTo>
                  <a:pt x="210043" y="60515"/>
                </a:lnTo>
                <a:lnTo>
                  <a:pt x="215010" y="65659"/>
                </a:lnTo>
                <a:lnTo>
                  <a:pt x="219138" y="65722"/>
                </a:lnTo>
                <a:lnTo>
                  <a:pt x="221894" y="63068"/>
                </a:lnTo>
                <a:lnTo>
                  <a:pt x="235356" y="49593"/>
                </a:lnTo>
                <a:lnTo>
                  <a:pt x="237947" y="47091"/>
                </a:lnTo>
                <a:lnTo>
                  <a:pt x="238023" y="42964"/>
                </a:lnTo>
                <a:lnTo>
                  <a:pt x="233019" y="37782"/>
                </a:lnTo>
                <a:lnTo>
                  <a:pt x="228892" y="37719"/>
                </a:lnTo>
                <a:close/>
              </a:path>
              <a:path w="276225" h="313054" extrusionOk="0">
                <a:moveTo>
                  <a:pt x="42964" y="37719"/>
                </a:moveTo>
                <a:lnTo>
                  <a:pt x="37782" y="42722"/>
                </a:lnTo>
                <a:lnTo>
                  <a:pt x="37718" y="46850"/>
                </a:lnTo>
                <a:lnTo>
                  <a:pt x="40373" y="49593"/>
                </a:lnTo>
                <a:lnTo>
                  <a:pt x="56375" y="65608"/>
                </a:lnTo>
                <a:lnTo>
                  <a:pt x="60490" y="65620"/>
                </a:lnTo>
                <a:lnTo>
                  <a:pt x="63068" y="63068"/>
                </a:lnTo>
                <a:lnTo>
                  <a:pt x="65608" y="60515"/>
                </a:lnTo>
                <a:lnTo>
                  <a:pt x="65570" y="56349"/>
                </a:lnTo>
                <a:lnTo>
                  <a:pt x="49593" y="40373"/>
                </a:lnTo>
                <a:lnTo>
                  <a:pt x="47091" y="37782"/>
                </a:lnTo>
                <a:lnTo>
                  <a:pt x="42964" y="37719"/>
                </a:lnTo>
                <a:close/>
              </a:path>
              <a:path w="276225" h="313054" extrusionOk="0">
                <a:moveTo>
                  <a:pt x="88430" y="9105"/>
                </a:moveTo>
                <a:lnTo>
                  <a:pt x="81775" y="11874"/>
                </a:lnTo>
                <a:lnTo>
                  <a:pt x="80200" y="15684"/>
                </a:lnTo>
                <a:lnTo>
                  <a:pt x="89915" y="39116"/>
                </a:lnTo>
                <a:lnTo>
                  <a:pt x="92341" y="40640"/>
                </a:lnTo>
                <a:lnTo>
                  <a:pt x="98501" y="40627"/>
                </a:lnTo>
                <a:lnTo>
                  <a:pt x="101345" y="37782"/>
                </a:lnTo>
                <a:lnTo>
                  <a:pt x="101409" y="33261"/>
                </a:lnTo>
                <a:lnTo>
                  <a:pt x="101244" y="32410"/>
                </a:lnTo>
                <a:lnTo>
                  <a:pt x="92252" y="10680"/>
                </a:lnTo>
                <a:lnTo>
                  <a:pt x="88430" y="9105"/>
                </a:lnTo>
                <a:close/>
              </a:path>
              <a:path w="276225" h="313054" extrusionOk="0">
                <a:moveTo>
                  <a:pt x="187299" y="9105"/>
                </a:moveTo>
                <a:lnTo>
                  <a:pt x="183489" y="10693"/>
                </a:lnTo>
                <a:lnTo>
                  <a:pt x="173443" y="34950"/>
                </a:lnTo>
                <a:lnTo>
                  <a:pt x="175031" y="38760"/>
                </a:lnTo>
                <a:lnTo>
                  <a:pt x="179146" y="40462"/>
                </a:lnTo>
                <a:lnTo>
                  <a:pt x="179984" y="40640"/>
                </a:lnTo>
                <a:lnTo>
                  <a:pt x="183420" y="40627"/>
                </a:lnTo>
                <a:lnTo>
                  <a:pt x="185826" y="39116"/>
                </a:lnTo>
                <a:lnTo>
                  <a:pt x="195541" y="15684"/>
                </a:lnTo>
                <a:lnTo>
                  <a:pt x="193954" y="11861"/>
                </a:lnTo>
                <a:lnTo>
                  <a:pt x="187299" y="9105"/>
                </a:lnTo>
                <a:close/>
              </a:path>
              <a:path w="276225" h="313054" extrusionOk="0">
                <a:moveTo>
                  <a:pt x="141465" y="0"/>
                </a:moveTo>
                <a:lnTo>
                  <a:pt x="134264" y="0"/>
                </a:lnTo>
                <a:lnTo>
                  <a:pt x="131343" y="2908"/>
                </a:lnTo>
                <a:lnTo>
                  <a:pt x="131343" y="29171"/>
                </a:lnTo>
                <a:lnTo>
                  <a:pt x="134264" y="32092"/>
                </a:lnTo>
                <a:lnTo>
                  <a:pt x="141465" y="32092"/>
                </a:lnTo>
                <a:lnTo>
                  <a:pt x="144386" y="29171"/>
                </a:lnTo>
                <a:lnTo>
                  <a:pt x="144386" y="2908"/>
                </a:lnTo>
                <a:lnTo>
                  <a:pt x="141465" y="0"/>
                </a:lnTo>
                <a:close/>
              </a:path>
              <a:path w="276225" h="313054" extrusionOk="0">
                <a:moveTo>
                  <a:pt x="175120" y="299935"/>
                </a:moveTo>
                <a:lnTo>
                  <a:pt x="100622" y="299935"/>
                </a:lnTo>
                <a:lnTo>
                  <a:pt x="97701" y="302856"/>
                </a:lnTo>
                <a:lnTo>
                  <a:pt x="97701" y="310057"/>
                </a:lnTo>
                <a:lnTo>
                  <a:pt x="100622" y="312978"/>
                </a:lnTo>
                <a:lnTo>
                  <a:pt x="175120" y="312978"/>
                </a:lnTo>
                <a:lnTo>
                  <a:pt x="178028" y="310057"/>
                </a:lnTo>
                <a:lnTo>
                  <a:pt x="178028" y="302856"/>
                </a:lnTo>
                <a:lnTo>
                  <a:pt x="175120" y="299935"/>
                </a:lnTo>
                <a:close/>
              </a:path>
              <a:path w="276225" h="313054" extrusionOk="0">
                <a:moveTo>
                  <a:pt x="175120" y="277355"/>
                </a:moveTo>
                <a:lnTo>
                  <a:pt x="100622" y="277355"/>
                </a:lnTo>
                <a:lnTo>
                  <a:pt x="97701" y="280276"/>
                </a:lnTo>
                <a:lnTo>
                  <a:pt x="97701" y="287477"/>
                </a:lnTo>
                <a:lnTo>
                  <a:pt x="100622" y="290398"/>
                </a:lnTo>
                <a:lnTo>
                  <a:pt x="175120" y="290398"/>
                </a:lnTo>
                <a:lnTo>
                  <a:pt x="178028" y="287477"/>
                </a:lnTo>
                <a:lnTo>
                  <a:pt x="178028" y="280276"/>
                </a:lnTo>
                <a:lnTo>
                  <a:pt x="175120" y="277355"/>
                </a:lnTo>
                <a:close/>
              </a:path>
            </a:pathLst>
          </a:custGeom>
          <a:solidFill>
            <a:srgbClr val="FFFFFF"/>
          </a:solidFill>
          <a:ln>
            <a:noFill/>
          </a:ln>
        </p:spPr>
        <p:txBody>
          <a:bodyPr spcFirstLastPara="1" wrap="square" lIns="0" tIns="0" rIns="0" bIns="0" anchor="t" anchorCtr="0">
            <a:noAutofit/>
          </a:bodyPr>
          <a:lstStyle/>
          <a:p>
            <a:endParaRPr lang="en-GB" sz="1632">
              <a:solidFill>
                <a:schemeClr val="dk1"/>
              </a:solidFill>
              <a:latin typeface="Red Hat Display" panose="02010303040201060303"/>
              <a:ea typeface="Calibri"/>
              <a:cs typeface="Calibri"/>
              <a:sym typeface="Calibri"/>
            </a:endParaRPr>
          </a:p>
        </p:txBody>
      </p:sp>
    </p:spTree>
    <p:extLst>
      <p:ext uri="{BB962C8B-B14F-4D97-AF65-F5344CB8AC3E}">
        <p14:creationId xmlns:p14="http://schemas.microsoft.com/office/powerpoint/2010/main" val="3968119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387129-128C-EFAA-E02F-FA0BA8D58618}"/>
              </a:ext>
            </a:extLst>
          </p:cNvPr>
          <p:cNvSpPr txBox="1"/>
          <p:nvPr/>
        </p:nvSpPr>
        <p:spPr>
          <a:xfrm>
            <a:off x="1254483" y="323868"/>
            <a:ext cx="3010761" cy="646331"/>
          </a:xfrm>
          <a:prstGeom prst="rect">
            <a:avLst/>
          </a:prstGeom>
          <a:noFill/>
        </p:spPr>
        <p:txBody>
          <a:bodyPr wrap="none" lIns="91440" tIns="45720" rIns="91440" bIns="45720" rtlCol="0" anchor="t">
            <a:spAutoFit/>
          </a:bodyPr>
          <a:lstStyle/>
          <a:p>
            <a:r>
              <a:rPr lang="ru-RU" sz="3600" spc="-150" dirty="0">
                <a:solidFill>
                  <a:srgbClr val="1D1E3E"/>
                </a:solidFill>
                <a:latin typeface="Red Hat Display Bold"/>
                <a:ea typeface="Red Hat Display Bold" panose="02010303040201060303" pitchFamily="2" charset="0"/>
                <a:cs typeface="Red Hat Display Bold" panose="02010303040201060303" pitchFamily="2" charset="0"/>
              </a:rPr>
              <a:t>Задачи </a:t>
            </a:r>
            <a:r>
              <a:rPr lang="en-US" sz="3600" spc="-150" dirty="0">
                <a:solidFill>
                  <a:srgbClr val="38A154"/>
                </a:solidFill>
                <a:latin typeface="Red Hat Display Bold"/>
                <a:ea typeface="Red Hat Display Bold" panose="02010303040201060303" pitchFamily="2" charset="0"/>
                <a:cs typeface="Red Hat Display Bold" panose="02010303040201060303" pitchFamily="2" charset="0"/>
              </a:rPr>
              <a:t>KVILDNS</a:t>
            </a:r>
            <a:endParaRPr lang="tr-TR" sz="3600" spc="-150" dirty="0" err="1">
              <a:solidFill>
                <a:srgbClr val="38A154"/>
              </a:solidFill>
              <a:latin typeface="+mj-lt"/>
              <a:ea typeface="Red Hat Display Bold" panose="02010303040201060303" pitchFamily="2" charset="0"/>
              <a:cs typeface="Red Hat Display Bold" panose="02010303040201060303" pitchFamily="2" charset="0"/>
            </a:endParaRPr>
          </a:p>
        </p:txBody>
      </p:sp>
      <p:sp>
        <p:nvSpPr>
          <p:cNvPr id="5" name="Freeform: Shape 16">
            <a:extLst>
              <a:ext uri="{FF2B5EF4-FFF2-40B4-BE49-F238E27FC236}">
                <a16:creationId xmlns:a16="http://schemas.microsoft.com/office/drawing/2014/main" id="{7C3640BD-E7CF-0115-92A4-628E992317B8}"/>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7" name="Picture 27" descr="Изображение выглядит как символ, логотип&#10;&#10;Автоматически созданное описание">
            <a:extLst>
              <a:ext uri="{FF2B5EF4-FFF2-40B4-BE49-F238E27FC236}">
                <a16:creationId xmlns:a16="http://schemas.microsoft.com/office/drawing/2014/main" id="{E3FDB4A4-8867-FF93-7026-F01DABDDCC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8" name="TextBox 7">
            <a:extLst>
              <a:ext uri="{FF2B5EF4-FFF2-40B4-BE49-F238E27FC236}">
                <a16:creationId xmlns:a16="http://schemas.microsoft.com/office/drawing/2014/main" id="{FE34E29C-B492-9488-6DFE-2D4576498F8B}"/>
              </a:ext>
            </a:extLst>
          </p:cNvPr>
          <p:cNvSpPr txBox="1"/>
          <p:nvPr/>
        </p:nvSpPr>
        <p:spPr>
          <a:xfrm>
            <a:off x="1249680" y="1150558"/>
            <a:ext cx="77128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dirty="0">
                <a:solidFill>
                  <a:srgbClr val="38A154"/>
                </a:solidFill>
                <a:ea typeface="+mn-lt"/>
                <a:cs typeface="+mn-lt"/>
              </a:rPr>
              <a:t>Реализация функционала DNS-фильтрации</a:t>
            </a:r>
            <a:endParaRPr lang="ru-RU" dirty="0"/>
          </a:p>
        </p:txBody>
      </p:sp>
      <p:sp>
        <p:nvSpPr>
          <p:cNvPr id="6" name="TextBox 2">
            <a:extLst>
              <a:ext uri="{FF2B5EF4-FFF2-40B4-BE49-F238E27FC236}">
                <a16:creationId xmlns:a16="http://schemas.microsoft.com/office/drawing/2014/main" id="{3FA488DF-64CD-8A17-C4C6-5E19FA4B64CC}"/>
              </a:ext>
            </a:extLst>
          </p:cNvPr>
          <p:cNvSpPr txBox="1"/>
          <p:nvPr/>
        </p:nvSpPr>
        <p:spPr>
          <a:xfrm>
            <a:off x="1256099" y="1876541"/>
            <a:ext cx="9936659" cy="383694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000"/>
              </a:spcBef>
              <a:buFont typeface="Arial"/>
              <a:buChar char="•"/>
            </a:pPr>
            <a:r>
              <a:rPr lang="ru-RU" sz="1500" dirty="0">
                <a:solidFill>
                  <a:srgbClr val="11132F"/>
                </a:solidFill>
                <a:ea typeface="+mn-lt"/>
                <a:cs typeface="+mn-lt"/>
              </a:rPr>
              <a:t>Блокировка вредоносных ресурсов: </a:t>
            </a:r>
            <a:r>
              <a:rPr lang="ru-RU" sz="1500" dirty="0" err="1">
                <a:solidFill>
                  <a:srgbClr val="11132F"/>
                </a:solidFill>
                <a:ea typeface="+mn-lt"/>
                <a:cs typeface="+mn-lt"/>
              </a:rPr>
              <a:t>KvilDNS</a:t>
            </a:r>
            <a:r>
              <a:rPr lang="ru-RU" sz="1500" dirty="0">
                <a:solidFill>
                  <a:srgbClr val="11132F"/>
                </a:solidFill>
                <a:ea typeface="+mn-lt"/>
                <a:cs typeface="+mn-lt"/>
              </a:rPr>
              <a:t> блокирует доступ к ресурсам с вредоносным ПО, что предотвращает заражение устройств сотрудников и защищает от возможных кибератак, обеспечивает непрерывность работы сотрудников</a:t>
            </a:r>
            <a:endParaRPr lang="ru-RU" sz="1500">
              <a:solidFill>
                <a:srgbClr val="11132F"/>
              </a:solidFill>
              <a:latin typeface="Red Hat Display Black"/>
              <a:ea typeface="+mn-lt"/>
              <a:cs typeface="+mn-lt"/>
            </a:endParaRPr>
          </a:p>
          <a:p>
            <a:pPr marL="285750" indent="-285750">
              <a:spcBef>
                <a:spcPts val="1000"/>
              </a:spcBef>
              <a:buFont typeface="Arial"/>
              <a:buChar char="•"/>
            </a:pPr>
            <a:r>
              <a:rPr lang="ru-RU" sz="1500" dirty="0">
                <a:solidFill>
                  <a:srgbClr val="11132F"/>
                </a:solidFill>
                <a:ea typeface="+mn-lt"/>
                <a:cs typeface="+mn-lt"/>
              </a:rPr>
              <a:t>Защита от фишинговых атак: </a:t>
            </a:r>
            <a:r>
              <a:rPr lang="ru-RU" sz="1500" dirty="0" err="1">
                <a:solidFill>
                  <a:srgbClr val="11132F"/>
                </a:solidFill>
                <a:ea typeface="+mn-lt"/>
                <a:cs typeface="+mn-lt"/>
              </a:rPr>
              <a:t>KvilDNS</a:t>
            </a:r>
            <a:r>
              <a:rPr lang="ru-RU" sz="1500" dirty="0">
                <a:solidFill>
                  <a:srgbClr val="11132F"/>
                </a:solidFill>
                <a:ea typeface="+mn-lt"/>
                <a:cs typeface="+mn-lt"/>
              </a:rPr>
              <a:t> предотвращает переход сотрудников по фишинговым ссылкам, которые могут привести к краже личных данных или установке вредоносного ПО на устройства. Это нивелирует эффективность техник социальной инженерии, снижает риск финансовых потерь и обеспечивает безопасность корпоративной информации</a:t>
            </a:r>
            <a:endParaRPr lang="ru-RU" sz="1500">
              <a:solidFill>
                <a:srgbClr val="11132F"/>
              </a:solidFill>
              <a:latin typeface="Red Hat Display Black"/>
              <a:ea typeface="+mn-lt"/>
              <a:cs typeface="+mn-lt"/>
            </a:endParaRPr>
          </a:p>
          <a:p>
            <a:pPr marL="285750" indent="-285750">
              <a:spcBef>
                <a:spcPts val="1000"/>
              </a:spcBef>
              <a:buFont typeface="Arial"/>
              <a:buChar char="•"/>
            </a:pPr>
            <a:r>
              <a:rPr lang="ru-RU" sz="1500" dirty="0">
                <a:solidFill>
                  <a:srgbClr val="11132F"/>
                </a:solidFill>
                <a:ea typeface="+mn-lt"/>
                <a:cs typeface="+mn-lt"/>
              </a:rPr>
              <a:t>Соблюдение корпоративных политик доступа в интернет: </a:t>
            </a:r>
            <a:r>
              <a:rPr lang="ru-RU" sz="1500" dirty="0" err="1">
                <a:solidFill>
                  <a:srgbClr val="11132F"/>
                </a:solidFill>
                <a:ea typeface="+mn-lt"/>
                <a:cs typeface="+mn-lt"/>
              </a:rPr>
              <a:t>KvilDNS</a:t>
            </a:r>
            <a:r>
              <a:rPr lang="ru-RU" sz="1500" dirty="0">
                <a:solidFill>
                  <a:srgbClr val="11132F"/>
                </a:solidFill>
                <a:ea typeface="+mn-lt"/>
                <a:cs typeface="+mn-lt"/>
              </a:rPr>
              <a:t> позволяет настроить политики доступа в интернет, чтобы сотрудники могли получать доступ только к разрешенным сайтам и сервисам. Это помогает поддерживать корпоративную культуру и обеспечивать соблюдение внутренних правил и норм</a:t>
            </a:r>
            <a:endParaRPr lang="ru-RU" sz="1500">
              <a:solidFill>
                <a:srgbClr val="000000"/>
              </a:solidFill>
              <a:ea typeface="+mn-lt"/>
              <a:cs typeface="+mn-lt"/>
            </a:endParaRPr>
          </a:p>
          <a:p>
            <a:pPr marL="285750" indent="-285750">
              <a:spcBef>
                <a:spcPts val="1000"/>
              </a:spcBef>
              <a:buFont typeface="Arial"/>
              <a:buChar char="•"/>
            </a:pPr>
            <a:r>
              <a:rPr lang="ru-RU" sz="1500" dirty="0">
                <a:solidFill>
                  <a:srgbClr val="11132F"/>
                </a:solidFill>
              </a:rPr>
              <a:t>Простота управления и настройки: </a:t>
            </a:r>
            <a:r>
              <a:rPr lang="ru-RU" sz="1500" dirty="0" err="1">
                <a:solidFill>
                  <a:srgbClr val="11132F"/>
                </a:solidFill>
              </a:rPr>
              <a:t>KvilDNS</a:t>
            </a:r>
            <a:r>
              <a:rPr lang="ru-RU" sz="1500" dirty="0">
                <a:solidFill>
                  <a:srgbClr val="11132F"/>
                </a:solidFill>
              </a:rPr>
              <a:t> предоставляет инструменты для удобной настройки и управления фильтрацией, позволяя администраторам быстро и эффективно настраивать правила и параметры безопасности. Это упрощает процесс обеспечения безопасности и снижает нагрузку на IT-специалистов.</a:t>
            </a:r>
            <a:endParaRPr lang="ru-RU" sz="1500"/>
          </a:p>
          <a:p>
            <a:pPr marL="285750" indent="-285750">
              <a:spcBef>
                <a:spcPts val="1000"/>
              </a:spcBef>
              <a:spcAft>
                <a:spcPts val="1000"/>
              </a:spcAft>
              <a:buFont typeface="Arial" panose="020B0604020202020204" pitchFamily="34" charset="0"/>
              <a:buChar char="•"/>
            </a:pPr>
            <a:endParaRPr lang="ru-RU" sz="1500" dirty="0">
              <a:solidFill>
                <a:srgbClr val="11132F"/>
              </a:solidFill>
              <a:latin typeface="Red Hat Display Black"/>
            </a:endParaRPr>
          </a:p>
        </p:txBody>
      </p:sp>
      <p:grpSp>
        <p:nvGrpSpPr>
          <p:cNvPr id="13" name="Group 45">
            <a:extLst>
              <a:ext uri="{FF2B5EF4-FFF2-40B4-BE49-F238E27FC236}">
                <a16:creationId xmlns:a16="http://schemas.microsoft.com/office/drawing/2014/main" id="{69518763-6653-0C0D-B215-E2E03320EB6A}"/>
              </a:ext>
            </a:extLst>
          </p:cNvPr>
          <p:cNvGrpSpPr/>
          <p:nvPr/>
        </p:nvGrpSpPr>
        <p:grpSpPr>
          <a:xfrm>
            <a:off x="1368867" y="5499802"/>
            <a:ext cx="9936178" cy="1135773"/>
            <a:chOff x="835189" y="5856542"/>
            <a:chExt cx="7103144" cy="1252503"/>
          </a:xfrm>
        </p:grpSpPr>
        <p:sp>
          <p:nvSpPr>
            <p:cNvPr id="10" name="Google Shape;406;p9">
              <a:extLst>
                <a:ext uri="{FF2B5EF4-FFF2-40B4-BE49-F238E27FC236}">
                  <a16:creationId xmlns:a16="http://schemas.microsoft.com/office/drawing/2014/main" id="{4E3FE564-DF0D-6B49-3508-B10139E714B4}"/>
                </a:ext>
              </a:extLst>
            </p:cNvPr>
            <p:cNvSpPr/>
            <p:nvPr/>
          </p:nvSpPr>
          <p:spPr>
            <a:xfrm>
              <a:off x="835189" y="5856542"/>
              <a:ext cx="7103144" cy="1252503"/>
            </a:xfrm>
            <a:custGeom>
              <a:avLst/>
              <a:gdLst/>
              <a:ahLst/>
              <a:cxnLst/>
              <a:rect l="l" t="t" r="r" b="b"/>
              <a:pathLst>
                <a:path w="2850515" h="859789" extrusionOk="0">
                  <a:moveTo>
                    <a:pt x="2772435" y="0"/>
                  </a:moveTo>
                  <a:lnTo>
                    <a:pt x="77977" y="0"/>
                  </a:lnTo>
                  <a:lnTo>
                    <a:pt x="47625" y="6127"/>
                  </a:lnTo>
                  <a:lnTo>
                    <a:pt x="22839" y="22839"/>
                  </a:lnTo>
                  <a:lnTo>
                    <a:pt x="6127" y="47625"/>
                  </a:lnTo>
                  <a:lnTo>
                    <a:pt x="0" y="77978"/>
                  </a:lnTo>
                  <a:lnTo>
                    <a:pt x="0" y="781621"/>
                  </a:lnTo>
                  <a:lnTo>
                    <a:pt x="6127" y="811973"/>
                  </a:lnTo>
                  <a:lnTo>
                    <a:pt x="22839" y="836760"/>
                  </a:lnTo>
                  <a:lnTo>
                    <a:pt x="47625" y="853471"/>
                  </a:lnTo>
                  <a:lnTo>
                    <a:pt x="77977" y="859599"/>
                  </a:lnTo>
                  <a:lnTo>
                    <a:pt x="2772435" y="859599"/>
                  </a:lnTo>
                  <a:lnTo>
                    <a:pt x="2802787" y="853471"/>
                  </a:lnTo>
                  <a:lnTo>
                    <a:pt x="2827574" y="836760"/>
                  </a:lnTo>
                  <a:lnTo>
                    <a:pt x="2844285" y="811973"/>
                  </a:lnTo>
                  <a:lnTo>
                    <a:pt x="2850413" y="781621"/>
                  </a:lnTo>
                  <a:lnTo>
                    <a:pt x="2850413" y="77978"/>
                  </a:lnTo>
                  <a:lnTo>
                    <a:pt x="2844285" y="47625"/>
                  </a:lnTo>
                  <a:lnTo>
                    <a:pt x="2827574" y="22839"/>
                  </a:lnTo>
                  <a:lnTo>
                    <a:pt x="2802787" y="6127"/>
                  </a:lnTo>
                  <a:lnTo>
                    <a:pt x="2772435" y="0"/>
                  </a:lnTo>
                  <a:close/>
                </a:path>
              </a:pathLst>
            </a:custGeom>
            <a:solidFill>
              <a:srgbClr val="03A049"/>
            </a:solidFill>
            <a:ln>
              <a:noFill/>
            </a:ln>
          </p:spPr>
          <p:txBody>
            <a:bodyPr spcFirstLastPara="1" wrap="square" lIns="0" tIns="0" rIns="0" bIns="0" anchor="t" anchorCtr="0">
              <a:noAutofit/>
            </a:bodyPr>
            <a:lstStyle/>
            <a:p>
              <a:endParaRPr lang="en-GB" sz="1632">
                <a:solidFill>
                  <a:schemeClr val="dk1"/>
                </a:solidFill>
                <a:ea typeface="Calibri"/>
                <a:cs typeface="Calibri"/>
                <a:sym typeface="Calibri"/>
              </a:endParaRPr>
            </a:p>
          </p:txBody>
        </p:sp>
        <p:sp>
          <p:nvSpPr>
            <p:cNvPr id="11" name="Google Shape;407;p9">
              <a:extLst>
                <a:ext uri="{FF2B5EF4-FFF2-40B4-BE49-F238E27FC236}">
                  <a16:creationId xmlns:a16="http://schemas.microsoft.com/office/drawing/2014/main" id="{0527FF23-4FC3-ADA4-26EC-92BDEC501D8D}"/>
                </a:ext>
              </a:extLst>
            </p:cNvPr>
            <p:cNvSpPr txBox="1"/>
            <p:nvPr/>
          </p:nvSpPr>
          <p:spPr>
            <a:xfrm>
              <a:off x="1606076" y="5866948"/>
              <a:ext cx="5999011" cy="1234694"/>
            </a:xfrm>
            <a:prstGeom prst="rect">
              <a:avLst/>
            </a:prstGeom>
            <a:noFill/>
            <a:ln>
              <a:noFill/>
            </a:ln>
          </p:spPr>
          <p:txBody>
            <a:bodyPr spcFirstLastPara="1" wrap="square" lIns="0" tIns="11516" rIns="0" bIns="0" anchor="t" anchorCtr="0">
              <a:spAutoFit/>
            </a:bodyPr>
            <a:lstStyle/>
            <a:p>
              <a:pPr marL="11430" marR="4445" algn="just"/>
              <a:r>
                <a:rPr lang="ru-RU" sz="2400" dirty="0">
                  <a:solidFill>
                    <a:srgbClr val="1E1E3C"/>
                  </a:solidFill>
                  <a:ea typeface="+mn-lt"/>
                  <a:cs typeface="+mn-lt"/>
                  <a:sym typeface="Red Hat Display Medium"/>
                </a:rPr>
                <a:t>Обеспечение непрерывной и безопасной работы сотрудников</a:t>
              </a:r>
              <a:endParaRPr lang="ru-RU" sz="2400" dirty="0">
                <a:solidFill>
                  <a:srgbClr val="1E1E3C"/>
                </a:solidFill>
                <a:ea typeface="+mn-lt"/>
                <a:cs typeface="+mn-lt"/>
              </a:endParaRPr>
            </a:p>
            <a:p>
              <a:pPr marL="11430" marR="4445" algn="just"/>
              <a:r>
                <a:rPr lang="ru-RU" sz="1600" dirty="0">
                  <a:solidFill>
                    <a:srgbClr val="FFFFFF"/>
                  </a:solidFill>
                  <a:ea typeface="+mn-lt"/>
                  <a:cs typeface="+mn-lt"/>
                  <a:sym typeface="Red Hat Display Medium"/>
                </a:rPr>
                <a:t>Решение будет полезно для обеспечения непрерывной работы сотрудников, повышения дисциплины использования Интернет ресурсов и уменьшения числа обращений в службу технической поддержки</a:t>
              </a:r>
              <a:endParaRPr lang="ru-RU" sz="1600" dirty="0">
                <a:solidFill>
                  <a:srgbClr val="FFFFFF"/>
                </a:solidFill>
              </a:endParaRPr>
            </a:p>
          </p:txBody>
        </p:sp>
      </p:grpSp>
      <p:sp>
        <p:nvSpPr>
          <p:cNvPr id="16" name="Google Shape;408;p9">
            <a:extLst>
              <a:ext uri="{FF2B5EF4-FFF2-40B4-BE49-F238E27FC236}">
                <a16:creationId xmlns:a16="http://schemas.microsoft.com/office/drawing/2014/main" id="{1D294C05-9E05-BD1C-DAEB-D1F8B3C54F25}"/>
              </a:ext>
            </a:extLst>
          </p:cNvPr>
          <p:cNvSpPr/>
          <p:nvPr/>
        </p:nvSpPr>
        <p:spPr>
          <a:xfrm>
            <a:off x="1805564" y="5901377"/>
            <a:ext cx="306775" cy="333524"/>
          </a:xfrm>
          <a:custGeom>
            <a:avLst/>
            <a:gdLst/>
            <a:ahLst/>
            <a:cxnLst/>
            <a:rect l="l" t="t" r="r" b="b"/>
            <a:pathLst>
              <a:path w="276225" h="313054" extrusionOk="0">
                <a:moveTo>
                  <a:pt x="133210" y="44272"/>
                </a:moveTo>
                <a:lnTo>
                  <a:pt x="71123" y="72255"/>
                </a:lnTo>
                <a:lnTo>
                  <a:pt x="44318" y="134264"/>
                </a:lnTo>
                <a:lnTo>
                  <a:pt x="44213" y="135267"/>
                </a:lnTo>
                <a:lnTo>
                  <a:pt x="45671" y="154814"/>
                </a:lnTo>
                <a:lnTo>
                  <a:pt x="51276" y="173794"/>
                </a:lnTo>
                <a:lnTo>
                  <a:pt x="60738" y="191177"/>
                </a:lnTo>
                <a:lnTo>
                  <a:pt x="73799" y="206336"/>
                </a:lnTo>
                <a:lnTo>
                  <a:pt x="79163" y="211879"/>
                </a:lnTo>
                <a:lnTo>
                  <a:pt x="83923" y="217930"/>
                </a:lnTo>
                <a:lnTo>
                  <a:pt x="97701" y="261289"/>
                </a:lnTo>
                <a:lnTo>
                  <a:pt x="97701" y="264896"/>
                </a:lnTo>
                <a:lnTo>
                  <a:pt x="100609" y="267817"/>
                </a:lnTo>
                <a:lnTo>
                  <a:pt x="175107" y="267817"/>
                </a:lnTo>
                <a:lnTo>
                  <a:pt x="178028" y="264896"/>
                </a:lnTo>
                <a:lnTo>
                  <a:pt x="178028" y="261289"/>
                </a:lnTo>
                <a:lnTo>
                  <a:pt x="178709" y="254774"/>
                </a:lnTo>
                <a:lnTo>
                  <a:pt x="110502" y="254774"/>
                </a:lnTo>
                <a:lnTo>
                  <a:pt x="107746" y="238495"/>
                </a:lnTo>
                <a:lnTo>
                  <a:pt x="102057" y="223135"/>
                </a:lnTo>
                <a:lnTo>
                  <a:pt x="93663" y="209136"/>
                </a:lnTo>
                <a:lnTo>
                  <a:pt x="82603" y="196697"/>
                </a:lnTo>
                <a:lnTo>
                  <a:pt x="71461" y="183759"/>
                </a:lnTo>
                <a:lnTo>
                  <a:pt x="63319" y="168792"/>
                </a:lnTo>
                <a:lnTo>
                  <a:pt x="58495" y="152449"/>
                </a:lnTo>
                <a:lnTo>
                  <a:pt x="57337" y="136931"/>
                </a:lnTo>
                <a:lnTo>
                  <a:pt x="57440" y="134264"/>
                </a:lnTo>
                <a:lnTo>
                  <a:pt x="63886" y="105765"/>
                </a:lnTo>
                <a:lnTo>
                  <a:pt x="80402" y="81387"/>
                </a:lnTo>
                <a:lnTo>
                  <a:pt x="104478" y="64458"/>
                </a:lnTo>
                <a:lnTo>
                  <a:pt x="133832" y="57302"/>
                </a:lnTo>
                <a:lnTo>
                  <a:pt x="185448" y="57302"/>
                </a:lnTo>
                <a:lnTo>
                  <a:pt x="170534" y="49958"/>
                </a:lnTo>
                <a:lnTo>
                  <a:pt x="152259" y="45213"/>
                </a:lnTo>
                <a:lnTo>
                  <a:pt x="133210" y="44272"/>
                </a:lnTo>
                <a:close/>
              </a:path>
              <a:path w="276225" h="313054" extrusionOk="0">
                <a:moveTo>
                  <a:pt x="114896" y="130441"/>
                </a:moveTo>
                <a:lnTo>
                  <a:pt x="110858" y="131254"/>
                </a:lnTo>
                <a:lnTo>
                  <a:pt x="108064" y="135470"/>
                </a:lnTo>
                <a:lnTo>
                  <a:pt x="107683" y="136931"/>
                </a:lnTo>
                <a:lnTo>
                  <a:pt x="117157" y="254774"/>
                </a:lnTo>
                <a:lnTo>
                  <a:pt x="130238" y="254774"/>
                </a:lnTo>
                <a:lnTo>
                  <a:pt x="121869" y="150698"/>
                </a:lnTo>
                <a:lnTo>
                  <a:pt x="166946" y="150698"/>
                </a:lnTo>
                <a:lnTo>
                  <a:pt x="167352" y="145643"/>
                </a:lnTo>
                <a:lnTo>
                  <a:pt x="137871" y="145643"/>
                </a:lnTo>
                <a:lnTo>
                  <a:pt x="114896" y="130441"/>
                </a:lnTo>
                <a:close/>
              </a:path>
              <a:path w="276225" h="313054" extrusionOk="0">
                <a:moveTo>
                  <a:pt x="166946" y="150698"/>
                </a:moveTo>
                <a:lnTo>
                  <a:pt x="153859" y="150707"/>
                </a:lnTo>
                <a:lnTo>
                  <a:pt x="145503" y="254774"/>
                </a:lnTo>
                <a:lnTo>
                  <a:pt x="158584" y="254774"/>
                </a:lnTo>
                <a:lnTo>
                  <a:pt x="166946" y="150698"/>
                </a:lnTo>
                <a:close/>
              </a:path>
              <a:path w="276225" h="313054" extrusionOk="0">
                <a:moveTo>
                  <a:pt x="185448" y="57302"/>
                </a:moveTo>
                <a:lnTo>
                  <a:pt x="133832" y="57302"/>
                </a:lnTo>
                <a:lnTo>
                  <a:pt x="150313" y="58148"/>
                </a:lnTo>
                <a:lnTo>
                  <a:pt x="166001" y="62217"/>
                </a:lnTo>
                <a:lnTo>
                  <a:pt x="204223" y="91899"/>
                </a:lnTo>
                <a:lnTo>
                  <a:pt x="218554" y="137896"/>
                </a:lnTo>
                <a:lnTo>
                  <a:pt x="216843" y="154336"/>
                </a:lnTo>
                <a:lnTo>
                  <a:pt x="211886" y="169930"/>
                </a:lnTo>
                <a:lnTo>
                  <a:pt x="203891" y="184207"/>
                </a:lnTo>
                <a:lnTo>
                  <a:pt x="192964" y="196811"/>
                </a:lnTo>
                <a:lnTo>
                  <a:pt x="182127" y="209076"/>
                </a:lnTo>
                <a:lnTo>
                  <a:pt x="173712" y="223164"/>
                </a:lnTo>
                <a:lnTo>
                  <a:pt x="168033" y="238495"/>
                </a:lnTo>
                <a:lnTo>
                  <a:pt x="165239" y="254774"/>
                </a:lnTo>
                <a:lnTo>
                  <a:pt x="178709" y="254774"/>
                </a:lnTo>
                <a:lnTo>
                  <a:pt x="179631" y="245954"/>
                </a:lnTo>
                <a:lnTo>
                  <a:pt x="184313" y="231317"/>
                </a:lnTo>
                <a:lnTo>
                  <a:pt x="191832" y="217922"/>
                </a:lnTo>
                <a:lnTo>
                  <a:pt x="214570" y="191699"/>
                </a:lnTo>
                <a:lnTo>
                  <a:pt x="223853" y="175109"/>
                </a:lnTo>
                <a:lnTo>
                  <a:pt x="229607" y="156987"/>
                </a:lnTo>
                <a:lnTo>
                  <a:pt x="231595" y="137896"/>
                </a:lnTo>
                <a:lnTo>
                  <a:pt x="229690" y="118874"/>
                </a:lnTo>
                <a:lnTo>
                  <a:pt x="224089" y="100950"/>
                </a:lnTo>
                <a:lnTo>
                  <a:pt x="214971" y="84529"/>
                </a:lnTo>
                <a:lnTo>
                  <a:pt x="202514" y="70027"/>
                </a:lnTo>
                <a:lnTo>
                  <a:pt x="187472" y="58298"/>
                </a:lnTo>
                <a:lnTo>
                  <a:pt x="185448" y="57302"/>
                </a:lnTo>
                <a:close/>
              </a:path>
              <a:path w="276225" h="313054" extrusionOk="0">
                <a:moveTo>
                  <a:pt x="56591" y="210007"/>
                </a:moveTo>
                <a:lnTo>
                  <a:pt x="53847" y="212674"/>
                </a:lnTo>
                <a:lnTo>
                  <a:pt x="37833" y="228688"/>
                </a:lnTo>
                <a:lnTo>
                  <a:pt x="37833" y="232816"/>
                </a:lnTo>
                <a:lnTo>
                  <a:pt x="42900" y="237909"/>
                </a:lnTo>
                <a:lnTo>
                  <a:pt x="47040" y="237909"/>
                </a:lnTo>
                <a:lnTo>
                  <a:pt x="63068" y="221894"/>
                </a:lnTo>
                <a:lnTo>
                  <a:pt x="65658" y="219392"/>
                </a:lnTo>
                <a:lnTo>
                  <a:pt x="65673" y="215214"/>
                </a:lnTo>
                <a:lnTo>
                  <a:pt x="60718" y="210083"/>
                </a:lnTo>
                <a:lnTo>
                  <a:pt x="56591" y="210007"/>
                </a:lnTo>
                <a:close/>
              </a:path>
              <a:path w="276225" h="313054" extrusionOk="0">
                <a:moveTo>
                  <a:pt x="219341" y="210121"/>
                </a:moveTo>
                <a:lnTo>
                  <a:pt x="215214" y="210121"/>
                </a:lnTo>
                <a:lnTo>
                  <a:pt x="210121" y="215214"/>
                </a:lnTo>
                <a:lnTo>
                  <a:pt x="210172" y="219392"/>
                </a:lnTo>
                <a:lnTo>
                  <a:pt x="228676" y="237909"/>
                </a:lnTo>
                <a:lnTo>
                  <a:pt x="232803" y="237909"/>
                </a:lnTo>
                <a:lnTo>
                  <a:pt x="237909" y="232816"/>
                </a:lnTo>
                <a:lnTo>
                  <a:pt x="237909" y="228688"/>
                </a:lnTo>
                <a:lnTo>
                  <a:pt x="219341" y="210121"/>
                </a:lnTo>
                <a:close/>
              </a:path>
              <a:path w="276225" h="313054" extrusionOk="0">
                <a:moveTo>
                  <a:pt x="240779" y="173443"/>
                </a:moveTo>
                <a:lnTo>
                  <a:pt x="236969" y="175018"/>
                </a:lnTo>
                <a:lnTo>
                  <a:pt x="234213" y="181673"/>
                </a:lnTo>
                <a:lnTo>
                  <a:pt x="235800" y="185496"/>
                </a:lnTo>
                <a:lnTo>
                  <a:pt x="260057" y="195541"/>
                </a:lnTo>
                <a:lnTo>
                  <a:pt x="263867" y="193954"/>
                </a:lnTo>
                <a:lnTo>
                  <a:pt x="266623" y="187299"/>
                </a:lnTo>
                <a:lnTo>
                  <a:pt x="265048" y="183489"/>
                </a:lnTo>
                <a:lnTo>
                  <a:pt x="240779" y="173443"/>
                </a:lnTo>
                <a:close/>
              </a:path>
              <a:path w="276225" h="313054" extrusionOk="0">
                <a:moveTo>
                  <a:pt x="34950" y="173431"/>
                </a:moveTo>
                <a:lnTo>
                  <a:pt x="10680" y="183476"/>
                </a:lnTo>
                <a:lnTo>
                  <a:pt x="9105" y="187299"/>
                </a:lnTo>
                <a:lnTo>
                  <a:pt x="11861" y="193954"/>
                </a:lnTo>
                <a:lnTo>
                  <a:pt x="15684" y="195529"/>
                </a:lnTo>
                <a:lnTo>
                  <a:pt x="39941" y="185483"/>
                </a:lnTo>
                <a:lnTo>
                  <a:pt x="41516" y="181673"/>
                </a:lnTo>
                <a:lnTo>
                  <a:pt x="38760" y="175018"/>
                </a:lnTo>
                <a:lnTo>
                  <a:pt x="34950" y="173431"/>
                </a:lnTo>
                <a:close/>
              </a:path>
              <a:path w="276225" h="313054" extrusionOk="0">
                <a:moveTo>
                  <a:pt x="153860" y="150698"/>
                </a:moveTo>
                <a:lnTo>
                  <a:pt x="121881" y="150698"/>
                </a:lnTo>
                <a:lnTo>
                  <a:pt x="136448" y="160350"/>
                </a:lnTo>
                <a:lnTo>
                  <a:pt x="139280" y="160350"/>
                </a:lnTo>
                <a:lnTo>
                  <a:pt x="153860" y="150698"/>
                </a:lnTo>
                <a:close/>
              </a:path>
              <a:path w="276225" h="313054" extrusionOk="0">
                <a:moveTo>
                  <a:pt x="121881" y="150698"/>
                </a:moveTo>
                <a:close/>
              </a:path>
              <a:path w="276225" h="313054" extrusionOk="0">
                <a:moveTo>
                  <a:pt x="160502" y="131254"/>
                </a:moveTo>
                <a:lnTo>
                  <a:pt x="159054" y="131622"/>
                </a:lnTo>
                <a:lnTo>
                  <a:pt x="137871" y="145643"/>
                </a:lnTo>
                <a:lnTo>
                  <a:pt x="167352" y="145643"/>
                </a:lnTo>
                <a:lnTo>
                  <a:pt x="168224" y="134797"/>
                </a:lnTo>
                <a:lnTo>
                  <a:pt x="165544" y="131660"/>
                </a:lnTo>
                <a:lnTo>
                  <a:pt x="160502" y="131254"/>
                </a:lnTo>
                <a:close/>
              </a:path>
              <a:path w="276225" h="313054" extrusionOk="0">
                <a:moveTo>
                  <a:pt x="29171" y="131343"/>
                </a:moveTo>
                <a:lnTo>
                  <a:pt x="2908" y="131343"/>
                </a:lnTo>
                <a:lnTo>
                  <a:pt x="0" y="134264"/>
                </a:lnTo>
                <a:lnTo>
                  <a:pt x="0" y="141465"/>
                </a:lnTo>
                <a:lnTo>
                  <a:pt x="2908" y="144386"/>
                </a:lnTo>
                <a:lnTo>
                  <a:pt x="29171" y="144386"/>
                </a:lnTo>
                <a:lnTo>
                  <a:pt x="32092" y="141465"/>
                </a:lnTo>
                <a:lnTo>
                  <a:pt x="32092" y="134264"/>
                </a:lnTo>
                <a:lnTo>
                  <a:pt x="29171" y="131343"/>
                </a:lnTo>
                <a:close/>
              </a:path>
              <a:path w="276225" h="313054" extrusionOk="0">
                <a:moveTo>
                  <a:pt x="272821" y="131343"/>
                </a:moveTo>
                <a:lnTo>
                  <a:pt x="246570" y="131343"/>
                </a:lnTo>
                <a:lnTo>
                  <a:pt x="243649" y="134264"/>
                </a:lnTo>
                <a:lnTo>
                  <a:pt x="243649" y="141465"/>
                </a:lnTo>
                <a:lnTo>
                  <a:pt x="246570" y="144386"/>
                </a:lnTo>
                <a:lnTo>
                  <a:pt x="272821" y="144386"/>
                </a:lnTo>
                <a:lnTo>
                  <a:pt x="275742" y="141465"/>
                </a:lnTo>
                <a:lnTo>
                  <a:pt x="275742" y="134264"/>
                </a:lnTo>
                <a:lnTo>
                  <a:pt x="272821" y="131343"/>
                </a:lnTo>
                <a:close/>
              </a:path>
              <a:path w="276225" h="313054" extrusionOk="0">
                <a:moveTo>
                  <a:pt x="15671" y="80200"/>
                </a:moveTo>
                <a:lnTo>
                  <a:pt x="11861" y="81775"/>
                </a:lnTo>
                <a:lnTo>
                  <a:pt x="9105" y="88430"/>
                </a:lnTo>
                <a:lnTo>
                  <a:pt x="10680" y="92252"/>
                </a:lnTo>
                <a:lnTo>
                  <a:pt x="34950" y="102298"/>
                </a:lnTo>
                <a:lnTo>
                  <a:pt x="38729" y="100723"/>
                </a:lnTo>
                <a:lnTo>
                  <a:pt x="38814" y="100581"/>
                </a:lnTo>
                <a:lnTo>
                  <a:pt x="41516" y="94056"/>
                </a:lnTo>
                <a:lnTo>
                  <a:pt x="39928" y="90246"/>
                </a:lnTo>
                <a:lnTo>
                  <a:pt x="15671" y="80200"/>
                </a:lnTo>
                <a:close/>
              </a:path>
              <a:path w="276225" h="313054" extrusionOk="0">
                <a:moveTo>
                  <a:pt x="260057" y="80200"/>
                </a:moveTo>
                <a:lnTo>
                  <a:pt x="235800" y="90246"/>
                </a:lnTo>
                <a:lnTo>
                  <a:pt x="234213" y="94068"/>
                </a:lnTo>
                <a:lnTo>
                  <a:pt x="236981" y="100723"/>
                </a:lnTo>
                <a:lnTo>
                  <a:pt x="240791" y="102298"/>
                </a:lnTo>
                <a:lnTo>
                  <a:pt x="265048" y="92252"/>
                </a:lnTo>
                <a:lnTo>
                  <a:pt x="266636" y="88430"/>
                </a:lnTo>
                <a:lnTo>
                  <a:pt x="263867" y="81775"/>
                </a:lnTo>
                <a:lnTo>
                  <a:pt x="260057" y="80200"/>
                </a:lnTo>
                <a:close/>
              </a:path>
              <a:path w="276225" h="313054" extrusionOk="0">
                <a:moveTo>
                  <a:pt x="228892" y="37719"/>
                </a:moveTo>
                <a:lnTo>
                  <a:pt x="225869" y="40640"/>
                </a:lnTo>
                <a:lnTo>
                  <a:pt x="212674" y="53848"/>
                </a:lnTo>
                <a:lnTo>
                  <a:pt x="210083" y="56349"/>
                </a:lnTo>
                <a:lnTo>
                  <a:pt x="210043" y="60515"/>
                </a:lnTo>
                <a:lnTo>
                  <a:pt x="215010" y="65659"/>
                </a:lnTo>
                <a:lnTo>
                  <a:pt x="219138" y="65722"/>
                </a:lnTo>
                <a:lnTo>
                  <a:pt x="221894" y="63068"/>
                </a:lnTo>
                <a:lnTo>
                  <a:pt x="235356" y="49593"/>
                </a:lnTo>
                <a:lnTo>
                  <a:pt x="237947" y="47091"/>
                </a:lnTo>
                <a:lnTo>
                  <a:pt x="238023" y="42964"/>
                </a:lnTo>
                <a:lnTo>
                  <a:pt x="233019" y="37782"/>
                </a:lnTo>
                <a:lnTo>
                  <a:pt x="228892" y="37719"/>
                </a:lnTo>
                <a:close/>
              </a:path>
              <a:path w="276225" h="313054" extrusionOk="0">
                <a:moveTo>
                  <a:pt x="42964" y="37719"/>
                </a:moveTo>
                <a:lnTo>
                  <a:pt x="37782" y="42722"/>
                </a:lnTo>
                <a:lnTo>
                  <a:pt x="37718" y="46850"/>
                </a:lnTo>
                <a:lnTo>
                  <a:pt x="40373" y="49593"/>
                </a:lnTo>
                <a:lnTo>
                  <a:pt x="56375" y="65608"/>
                </a:lnTo>
                <a:lnTo>
                  <a:pt x="60490" y="65620"/>
                </a:lnTo>
                <a:lnTo>
                  <a:pt x="63068" y="63068"/>
                </a:lnTo>
                <a:lnTo>
                  <a:pt x="65608" y="60515"/>
                </a:lnTo>
                <a:lnTo>
                  <a:pt x="65570" y="56349"/>
                </a:lnTo>
                <a:lnTo>
                  <a:pt x="49593" y="40373"/>
                </a:lnTo>
                <a:lnTo>
                  <a:pt x="47091" y="37782"/>
                </a:lnTo>
                <a:lnTo>
                  <a:pt x="42964" y="37719"/>
                </a:lnTo>
                <a:close/>
              </a:path>
              <a:path w="276225" h="313054" extrusionOk="0">
                <a:moveTo>
                  <a:pt x="88430" y="9105"/>
                </a:moveTo>
                <a:lnTo>
                  <a:pt x="81775" y="11874"/>
                </a:lnTo>
                <a:lnTo>
                  <a:pt x="80200" y="15684"/>
                </a:lnTo>
                <a:lnTo>
                  <a:pt x="89915" y="39116"/>
                </a:lnTo>
                <a:lnTo>
                  <a:pt x="92341" y="40640"/>
                </a:lnTo>
                <a:lnTo>
                  <a:pt x="98501" y="40627"/>
                </a:lnTo>
                <a:lnTo>
                  <a:pt x="101345" y="37782"/>
                </a:lnTo>
                <a:lnTo>
                  <a:pt x="101409" y="33261"/>
                </a:lnTo>
                <a:lnTo>
                  <a:pt x="101244" y="32410"/>
                </a:lnTo>
                <a:lnTo>
                  <a:pt x="92252" y="10680"/>
                </a:lnTo>
                <a:lnTo>
                  <a:pt x="88430" y="9105"/>
                </a:lnTo>
                <a:close/>
              </a:path>
              <a:path w="276225" h="313054" extrusionOk="0">
                <a:moveTo>
                  <a:pt x="187299" y="9105"/>
                </a:moveTo>
                <a:lnTo>
                  <a:pt x="183489" y="10693"/>
                </a:lnTo>
                <a:lnTo>
                  <a:pt x="173443" y="34950"/>
                </a:lnTo>
                <a:lnTo>
                  <a:pt x="175031" y="38760"/>
                </a:lnTo>
                <a:lnTo>
                  <a:pt x="179146" y="40462"/>
                </a:lnTo>
                <a:lnTo>
                  <a:pt x="179984" y="40640"/>
                </a:lnTo>
                <a:lnTo>
                  <a:pt x="183420" y="40627"/>
                </a:lnTo>
                <a:lnTo>
                  <a:pt x="185826" y="39116"/>
                </a:lnTo>
                <a:lnTo>
                  <a:pt x="195541" y="15684"/>
                </a:lnTo>
                <a:lnTo>
                  <a:pt x="193954" y="11861"/>
                </a:lnTo>
                <a:lnTo>
                  <a:pt x="187299" y="9105"/>
                </a:lnTo>
                <a:close/>
              </a:path>
              <a:path w="276225" h="313054" extrusionOk="0">
                <a:moveTo>
                  <a:pt x="141465" y="0"/>
                </a:moveTo>
                <a:lnTo>
                  <a:pt x="134264" y="0"/>
                </a:lnTo>
                <a:lnTo>
                  <a:pt x="131343" y="2908"/>
                </a:lnTo>
                <a:lnTo>
                  <a:pt x="131343" y="29171"/>
                </a:lnTo>
                <a:lnTo>
                  <a:pt x="134264" y="32092"/>
                </a:lnTo>
                <a:lnTo>
                  <a:pt x="141465" y="32092"/>
                </a:lnTo>
                <a:lnTo>
                  <a:pt x="144386" y="29171"/>
                </a:lnTo>
                <a:lnTo>
                  <a:pt x="144386" y="2908"/>
                </a:lnTo>
                <a:lnTo>
                  <a:pt x="141465" y="0"/>
                </a:lnTo>
                <a:close/>
              </a:path>
              <a:path w="276225" h="313054" extrusionOk="0">
                <a:moveTo>
                  <a:pt x="175120" y="299935"/>
                </a:moveTo>
                <a:lnTo>
                  <a:pt x="100622" y="299935"/>
                </a:lnTo>
                <a:lnTo>
                  <a:pt x="97701" y="302856"/>
                </a:lnTo>
                <a:lnTo>
                  <a:pt x="97701" y="310057"/>
                </a:lnTo>
                <a:lnTo>
                  <a:pt x="100622" y="312978"/>
                </a:lnTo>
                <a:lnTo>
                  <a:pt x="175120" y="312978"/>
                </a:lnTo>
                <a:lnTo>
                  <a:pt x="178028" y="310057"/>
                </a:lnTo>
                <a:lnTo>
                  <a:pt x="178028" y="302856"/>
                </a:lnTo>
                <a:lnTo>
                  <a:pt x="175120" y="299935"/>
                </a:lnTo>
                <a:close/>
              </a:path>
              <a:path w="276225" h="313054" extrusionOk="0">
                <a:moveTo>
                  <a:pt x="175120" y="277355"/>
                </a:moveTo>
                <a:lnTo>
                  <a:pt x="100622" y="277355"/>
                </a:lnTo>
                <a:lnTo>
                  <a:pt x="97701" y="280276"/>
                </a:lnTo>
                <a:lnTo>
                  <a:pt x="97701" y="287477"/>
                </a:lnTo>
                <a:lnTo>
                  <a:pt x="100622" y="290398"/>
                </a:lnTo>
                <a:lnTo>
                  <a:pt x="175120" y="290398"/>
                </a:lnTo>
                <a:lnTo>
                  <a:pt x="178028" y="287477"/>
                </a:lnTo>
                <a:lnTo>
                  <a:pt x="178028" y="280276"/>
                </a:lnTo>
                <a:lnTo>
                  <a:pt x="175120" y="277355"/>
                </a:lnTo>
                <a:close/>
              </a:path>
            </a:pathLst>
          </a:custGeom>
          <a:solidFill>
            <a:srgbClr val="FFFFFF"/>
          </a:solidFill>
          <a:ln>
            <a:noFill/>
          </a:ln>
        </p:spPr>
        <p:txBody>
          <a:bodyPr spcFirstLastPara="1" wrap="square" lIns="0" tIns="0" rIns="0" bIns="0" anchor="t" anchorCtr="0">
            <a:noAutofit/>
          </a:bodyPr>
          <a:lstStyle/>
          <a:p>
            <a:endParaRPr lang="en-GB" sz="1632">
              <a:solidFill>
                <a:schemeClr val="dk1"/>
              </a:solidFill>
              <a:latin typeface="Red Hat Display" panose="02010303040201060303"/>
              <a:ea typeface="Calibri"/>
              <a:cs typeface="Calibri"/>
              <a:sym typeface="Calibri"/>
            </a:endParaRPr>
          </a:p>
        </p:txBody>
      </p:sp>
    </p:spTree>
    <p:extLst>
      <p:ext uri="{BB962C8B-B14F-4D97-AF65-F5344CB8AC3E}">
        <p14:creationId xmlns:p14="http://schemas.microsoft.com/office/powerpoint/2010/main" val="123144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387129-128C-EFAA-E02F-FA0BA8D58618}"/>
              </a:ext>
            </a:extLst>
          </p:cNvPr>
          <p:cNvSpPr txBox="1"/>
          <p:nvPr/>
        </p:nvSpPr>
        <p:spPr>
          <a:xfrm>
            <a:off x="1254483" y="323868"/>
            <a:ext cx="3010761" cy="646331"/>
          </a:xfrm>
          <a:prstGeom prst="rect">
            <a:avLst/>
          </a:prstGeom>
          <a:noFill/>
        </p:spPr>
        <p:txBody>
          <a:bodyPr wrap="none" lIns="91440" tIns="45720" rIns="91440" bIns="45720" rtlCol="0" anchor="t">
            <a:spAutoFit/>
          </a:bodyPr>
          <a:lstStyle/>
          <a:p>
            <a:r>
              <a:rPr lang="ru-RU" sz="3600" spc="-150" dirty="0">
                <a:solidFill>
                  <a:srgbClr val="1D1E3E"/>
                </a:solidFill>
                <a:latin typeface="Red Hat Display Bold"/>
                <a:ea typeface="Red Hat Display Bold" panose="02010303040201060303" pitchFamily="2" charset="0"/>
                <a:cs typeface="Red Hat Display Bold" panose="02010303040201060303" pitchFamily="2" charset="0"/>
              </a:rPr>
              <a:t>Задачи </a:t>
            </a:r>
            <a:r>
              <a:rPr lang="en-US" sz="3600" spc="-150" dirty="0">
                <a:solidFill>
                  <a:srgbClr val="38A154"/>
                </a:solidFill>
                <a:latin typeface="Red Hat Display Bold"/>
                <a:ea typeface="Red Hat Display Bold" panose="02010303040201060303" pitchFamily="2" charset="0"/>
                <a:cs typeface="Red Hat Display Bold" panose="02010303040201060303" pitchFamily="2" charset="0"/>
              </a:rPr>
              <a:t>KVILDNS</a:t>
            </a:r>
            <a:endParaRPr lang="tr-TR" sz="3600" spc="-150" dirty="0" err="1">
              <a:solidFill>
                <a:srgbClr val="38A154"/>
              </a:solidFill>
              <a:latin typeface="+mj-lt"/>
              <a:ea typeface="Red Hat Display Bold" panose="02010303040201060303" pitchFamily="2" charset="0"/>
              <a:cs typeface="Red Hat Display Bold" panose="02010303040201060303" pitchFamily="2" charset="0"/>
            </a:endParaRPr>
          </a:p>
        </p:txBody>
      </p:sp>
      <p:sp>
        <p:nvSpPr>
          <p:cNvPr id="5" name="Freeform: Shape 16">
            <a:extLst>
              <a:ext uri="{FF2B5EF4-FFF2-40B4-BE49-F238E27FC236}">
                <a16:creationId xmlns:a16="http://schemas.microsoft.com/office/drawing/2014/main" id="{7C3640BD-E7CF-0115-92A4-628E992317B8}"/>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7" name="Picture 27" descr="Изображение выглядит как символ, логотип&#10;&#10;Автоматически созданное описание">
            <a:extLst>
              <a:ext uri="{FF2B5EF4-FFF2-40B4-BE49-F238E27FC236}">
                <a16:creationId xmlns:a16="http://schemas.microsoft.com/office/drawing/2014/main" id="{E3FDB4A4-8867-FF93-7026-F01DABDDCC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8" name="TextBox 7">
            <a:extLst>
              <a:ext uri="{FF2B5EF4-FFF2-40B4-BE49-F238E27FC236}">
                <a16:creationId xmlns:a16="http://schemas.microsoft.com/office/drawing/2014/main" id="{FE34E29C-B492-9488-6DFE-2D4576498F8B}"/>
              </a:ext>
            </a:extLst>
          </p:cNvPr>
          <p:cNvSpPr txBox="1"/>
          <p:nvPr/>
        </p:nvSpPr>
        <p:spPr>
          <a:xfrm>
            <a:off x="1249680" y="1150558"/>
            <a:ext cx="77128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dirty="0">
                <a:solidFill>
                  <a:srgbClr val="38A154"/>
                </a:solidFill>
                <a:ea typeface="+mn-lt"/>
                <a:cs typeface="+mn-lt"/>
              </a:rPr>
              <a:t>Оптимизация работы SOC и обогащение SIEM</a:t>
            </a:r>
            <a:endParaRPr lang="ru-RU" dirty="0"/>
          </a:p>
        </p:txBody>
      </p:sp>
      <p:sp>
        <p:nvSpPr>
          <p:cNvPr id="6" name="TextBox 2">
            <a:extLst>
              <a:ext uri="{FF2B5EF4-FFF2-40B4-BE49-F238E27FC236}">
                <a16:creationId xmlns:a16="http://schemas.microsoft.com/office/drawing/2014/main" id="{3FA488DF-64CD-8A17-C4C6-5E19FA4B64CC}"/>
              </a:ext>
            </a:extLst>
          </p:cNvPr>
          <p:cNvSpPr txBox="1"/>
          <p:nvPr/>
        </p:nvSpPr>
        <p:spPr>
          <a:xfrm>
            <a:off x="1256099" y="1876541"/>
            <a:ext cx="9936659" cy="324704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000"/>
              </a:spcBef>
              <a:buFont typeface="Arial"/>
              <a:buChar char="•"/>
            </a:pPr>
            <a:r>
              <a:rPr lang="ru-RU" sz="1500" dirty="0">
                <a:solidFill>
                  <a:srgbClr val="11132F"/>
                </a:solidFill>
                <a:latin typeface="Red Hat Display Black"/>
                <a:ea typeface="+mn-lt"/>
                <a:cs typeface="+mn-lt"/>
              </a:rPr>
              <a:t>Оптимизация работы SOC: Благодаря предварительной фильтрации и корреляции DNS-событий, значительно сокращается объём событий связанных с DNS протоколом, требующих анализа в системе SOC (уменьшение от 98%). Это позволяет снизить нагрузку на специалистов и повысить эффективность их работы.</a:t>
            </a:r>
          </a:p>
          <a:p>
            <a:pPr marL="285750" indent="-285750">
              <a:spcBef>
                <a:spcPts val="1000"/>
              </a:spcBef>
              <a:buFont typeface="Arial"/>
              <a:buChar char="•"/>
            </a:pPr>
            <a:r>
              <a:rPr lang="ru-RU" sz="1500" dirty="0">
                <a:solidFill>
                  <a:srgbClr val="11132F"/>
                </a:solidFill>
                <a:latin typeface="Red Hat Display Black"/>
                <a:ea typeface="+mn-lt"/>
                <a:cs typeface="+mn-lt"/>
              </a:rPr>
              <a:t>Улучшение качества мониторинга: Сотрудник SOC или SIEM аналитик фокусируется только на действительно важных событиях, связанных с потенциальными угрозами безопасности. Это позволяет оперативно реагировать на инциденты и предотвращать возможные атаки.</a:t>
            </a:r>
            <a:endParaRPr lang="ru-RU" dirty="0">
              <a:latin typeface="Red Hat Display Black"/>
            </a:endParaRPr>
          </a:p>
          <a:p>
            <a:pPr marL="285750" indent="-285750">
              <a:spcBef>
                <a:spcPts val="1000"/>
              </a:spcBef>
              <a:buFont typeface="Arial"/>
              <a:buChar char="•"/>
            </a:pPr>
            <a:r>
              <a:rPr lang="ru-RU" sz="1500" dirty="0">
                <a:solidFill>
                  <a:srgbClr val="11132F"/>
                </a:solidFill>
                <a:latin typeface="Red Hat Display Black"/>
                <a:ea typeface="+mn-lt"/>
                <a:cs typeface="+mn-lt"/>
              </a:rPr>
              <a:t>Повышение эффективности SIEM: Система SIEM теперь получает уже скоррелированные и обогащённые из журналов DHCP, AD, XDR данные об инцидентах связанных с DNS протоколом. Это упрощает процесс анализа данных и принятия решений, а также сокращает время, затрачиваемое на обработку информации.</a:t>
            </a:r>
            <a:endParaRPr lang="ru-RU" dirty="0">
              <a:solidFill>
                <a:srgbClr val="000000"/>
              </a:solidFill>
              <a:latin typeface="Red Hat Display Black"/>
              <a:ea typeface="+mn-lt"/>
              <a:cs typeface="+mn-lt"/>
            </a:endParaRPr>
          </a:p>
          <a:p>
            <a:pPr marL="285750" indent="-285750">
              <a:spcBef>
                <a:spcPts val="1000"/>
              </a:spcBef>
              <a:buFont typeface="Arial"/>
              <a:buChar char="•"/>
            </a:pPr>
            <a:r>
              <a:rPr lang="ru-RU" sz="1500" dirty="0">
                <a:solidFill>
                  <a:srgbClr val="11132F"/>
                </a:solidFill>
                <a:latin typeface="Red Hat Display Black"/>
                <a:ea typeface="+mn-lt"/>
                <a:cs typeface="+mn-lt"/>
              </a:rPr>
              <a:t>Экономическая выгода: Сокращение нагрузки на SOC и оптимизация процессов позволяют сэкономить ресурсы компании, такие как время и человеческие усилия. Это может привести к снижению затрат на обеспечение безопасности и повышению общей эффективности работы организации.</a:t>
            </a:r>
            <a:endParaRPr lang="ru-RU">
              <a:latin typeface="Red Hat Display Black"/>
              <a:ea typeface="+mn-lt"/>
              <a:cs typeface="+mn-lt"/>
            </a:endParaRPr>
          </a:p>
        </p:txBody>
      </p:sp>
      <p:grpSp>
        <p:nvGrpSpPr>
          <p:cNvPr id="13" name="Group 45">
            <a:extLst>
              <a:ext uri="{FF2B5EF4-FFF2-40B4-BE49-F238E27FC236}">
                <a16:creationId xmlns:a16="http://schemas.microsoft.com/office/drawing/2014/main" id="{69518763-6653-0C0D-B215-E2E03320EB6A}"/>
              </a:ext>
            </a:extLst>
          </p:cNvPr>
          <p:cNvGrpSpPr/>
          <p:nvPr/>
        </p:nvGrpSpPr>
        <p:grpSpPr>
          <a:xfrm>
            <a:off x="1368867" y="5499802"/>
            <a:ext cx="9936178" cy="1135773"/>
            <a:chOff x="835189" y="5856542"/>
            <a:chExt cx="7103144" cy="1252503"/>
          </a:xfrm>
        </p:grpSpPr>
        <p:sp>
          <p:nvSpPr>
            <p:cNvPr id="10" name="Google Shape;406;p9">
              <a:extLst>
                <a:ext uri="{FF2B5EF4-FFF2-40B4-BE49-F238E27FC236}">
                  <a16:creationId xmlns:a16="http://schemas.microsoft.com/office/drawing/2014/main" id="{4E3FE564-DF0D-6B49-3508-B10139E714B4}"/>
                </a:ext>
              </a:extLst>
            </p:cNvPr>
            <p:cNvSpPr/>
            <p:nvPr/>
          </p:nvSpPr>
          <p:spPr>
            <a:xfrm>
              <a:off x="835189" y="5856542"/>
              <a:ext cx="7103144" cy="1252503"/>
            </a:xfrm>
            <a:custGeom>
              <a:avLst/>
              <a:gdLst/>
              <a:ahLst/>
              <a:cxnLst/>
              <a:rect l="l" t="t" r="r" b="b"/>
              <a:pathLst>
                <a:path w="2850515" h="859789" extrusionOk="0">
                  <a:moveTo>
                    <a:pt x="2772435" y="0"/>
                  </a:moveTo>
                  <a:lnTo>
                    <a:pt x="77977" y="0"/>
                  </a:lnTo>
                  <a:lnTo>
                    <a:pt x="47625" y="6127"/>
                  </a:lnTo>
                  <a:lnTo>
                    <a:pt x="22839" y="22839"/>
                  </a:lnTo>
                  <a:lnTo>
                    <a:pt x="6127" y="47625"/>
                  </a:lnTo>
                  <a:lnTo>
                    <a:pt x="0" y="77978"/>
                  </a:lnTo>
                  <a:lnTo>
                    <a:pt x="0" y="781621"/>
                  </a:lnTo>
                  <a:lnTo>
                    <a:pt x="6127" y="811973"/>
                  </a:lnTo>
                  <a:lnTo>
                    <a:pt x="22839" y="836760"/>
                  </a:lnTo>
                  <a:lnTo>
                    <a:pt x="47625" y="853471"/>
                  </a:lnTo>
                  <a:lnTo>
                    <a:pt x="77977" y="859599"/>
                  </a:lnTo>
                  <a:lnTo>
                    <a:pt x="2772435" y="859599"/>
                  </a:lnTo>
                  <a:lnTo>
                    <a:pt x="2802787" y="853471"/>
                  </a:lnTo>
                  <a:lnTo>
                    <a:pt x="2827574" y="836760"/>
                  </a:lnTo>
                  <a:lnTo>
                    <a:pt x="2844285" y="811973"/>
                  </a:lnTo>
                  <a:lnTo>
                    <a:pt x="2850413" y="781621"/>
                  </a:lnTo>
                  <a:lnTo>
                    <a:pt x="2850413" y="77978"/>
                  </a:lnTo>
                  <a:lnTo>
                    <a:pt x="2844285" y="47625"/>
                  </a:lnTo>
                  <a:lnTo>
                    <a:pt x="2827574" y="22839"/>
                  </a:lnTo>
                  <a:lnTo>
                    <a:pt x="2802787" y="6127"/>
                  </a:lnTo>
                  <a:lnTo>
                    <a:pt x="2772435" y="0"/>
                  </a:lnTo>
                  <a:close/>
                </a:path>
              </a:pathLst>
            </a:custGeom>
            <a:solidFill>
              <a:srgbClr val="03A049"/>
            </a:solidFill>
            <a:ln>
              <a:noFill/>
            </a:ln>
          </p:spPr>
          <p:txBody>
            <a:bodyPr spcFirstLastPara="1" wrap="square" lIns="0" tIns="0" rIns="0" bIns="0" anchor="t" anchorCtr="0">
              <a:noAutofit/>
            </a:bodyPr>
            <a:lstStyle/>
            <a:p>
              <a:endParaRPr lang="en-GB" sz="1632">
                <a:solidFill>
                  <a:schemeClr val="dk1"/>
                </a:solidFill>
                <a:ea typeface="Calibri"/>
                <a:cs typeface="Calibri"/>
                <a:sym typeface="Calibri"/>
              </a:endParaRPr>
            </a:p>
          </p:txBody>
        </p:sp>
        <p:sp>
          <p:nvSpPr>
            <p:cNvPr id="11" name="Google Shape;407;p9">
              <a:extLst>
                <a:ext uri="{FF2B5EF4-FFF2-40B4-BE49-F238E27FC236}">
                  <a16:creationId xmlns:a16="http://schemas.microsoft.com/office/drawing/2014/main" id="{0527FF23-4FC3-ADA4-26EC-92BDEC501D8D}"/>
                </a:ext>
              </a:extLst>
            </p:cNvPr>
            <p:cNvSpPr txBox="1"/>
            <p:nvPr/>
          </p:nvSpPr>
          <p:spPr>
            <a:xfrm>
              <a:off x="1606076" y="5866948"/>
              <a:ext cx="5999011" cy="1234694"/>
            </a:xfrm>
            <a:prstGeom prst="rect">
              <a:avLst/>
            </a:prstGeom>
            <a:noFill/>
            <a:ln>
              <a:noFill/>
            </a:ln>
          </p:spPr>
          <p:txBody>
            <a:bodyPr spcFirstLastPara="1" wrap="square" lIns="0" tIns="11516" rIns="0" bIns="0" anchor="t" anchorCtr="0">
              <a:spAutoFit/>
            </a:bodyPr>
            <a:lstStyle/>
            <a:p>
              <a:pPr marL="11430" marR="4445" algn="just"/>
              <a:r>
                <a:rPr lang="ru-RU" sz="2400" dirty="0">
                  <a:solidFill>
                    <a:srgbClr val="1E1E3C"/>
                  </a:solidFill>
                  <a:ea typeface="+mn-lt"/>
                  <a:cs typeface="+mn-lt"/>
                  <a:sym typeface="Red Hat Display Medium"/>
                </a:rPr>
                <a:t>Обеспечение непрерывной и безопасной работы сотрудников</a:t>
              </a:r>
              <a:endParaRPr lang="ru-RU" sz="2400" dirty="0">
                <a:solidFill>
                  <a:srgbClr val="1E1E3C"/>
                </a:solidFill>
                <a:ea typeface="+mn-lt"/>
                <a:cs typeface="+mn-lt"/>
              </a:endParaRPr>
            </a:p>
            <a:p>
              <a:pPr marL="11430" marR="4445" algn="just"/>
              <a:r>
                <a:rPr lang="ru-RU" sz="1600" dirty="0">
                  <a:solidFill>
                    <a:srgbClr val="FFFFFF"/>
                  </a:solidFill>
                  <a:ea typeface="+mn-lt"/>
                  <a:cs typeface="+mn-lt"/>
                  <a:sym typeface="Red Hat Display Medium"/>
                </a:rPr>
                <a:t>Решение будет полезно для обеспечения непрерывной работы сотрудников, повышения дисциплины использования Интернет ресурсов и уменьшения числа обращений в службу тех поддержки</a:t>
              </a:r>
              <a:endParaRPr lang="ru-RU" sz="1600" dirty="0">
                <a:solidFill>
                  <a:srgbClr val="FFFFFF"/>
                </a:solidFill>
              </a:endParaRPr>
            </a:p>
          </p:txBody>
        </p:sp>
      </p:grpSp>
      <p:sp>
        <p:nvSpPr>
          <p:cNvPr id="16" name="Google Shape;408;p9">
            <a:extLst>
              <a:ext uri="{FF2B5EF4-FFF2-40B4-BE49-F238E27FC236}">
                <a16:creationId xmlns:a16="http://schemas.microsoft.com/office/drawing/2014/main" id="{1D294C05-9E05-BD1C-DAEB-D1F8B3C54F25}"/>
              </a:ext>
            </a:extLst>
          </p:cNvPr>
          <p:cNvSpPr/>
          <p:nvPr/>
        </p:nvSpPr>
        <p:spPr>
          <a:xfrm>
            <a:off x="1805564" y="5901377"/>
            <a:ext cx="306775" cy="333524"/>
          </a:xfrm>
          <a:custGeom>
            <a:avLst/>
            <a:gdLst/>
            <a:ahLst/>
            <a:cxnLst/>
            <a:rect l="l" t="t" r="r" b="b"/>
            <a:pathLst>
              <a:path w="276225" h="313054" extrusionOk="0">
                <a:moveTo>
                  <a:pt x="133210" y="44272"/>
                </a:moveTo>
                <a:lnTo>
                  <a:pt x="71123" y="72255"/>
                </a:lnTo>
                <a:lnTo>
                  <a:pt x="44318" y="134264"/>
                </a:lnTo>
                <a:lnTo>
                  <a:pt x="44213" y="135267"/>
                </a:lnTo>
                <a:lnTo>
                  <a:pt x="45671" y="154814"/>
                </a:lnTo>
                <a:lnTo>
                  <a:pt x="51276" y="173794"/>
                </a:lnTo>
                <a:lnTo>
                  <a:pt x="60738" y="191177"/>
                </a:lnTo>
                <a:lnTo>
                  <a:pt x="73799" y="206336"/>
                </a:lnTo>
                <a:lnTo>
                  <a:pt x="79163" y="211879"/>
                </a:lnTo>
                <a:lnTo>
                  <a:pt x="83923" y="217930"/>
                </a:lnTo>
                <a:lnTo>
                  <a:pt x="97701" y="261289"/>
                </a:lnTo>
                <a:lnTo>
                  <a:pt x="97701" y="264896"/>
                </a:lnTo>
                <a:lnTo>
                  <a:pt x="100609" y="267817"/>
                </a:lnTo>
                <a:lnTo>
                  <a:pt x="175107" y="267817"/>
                </a:lnTo>
                <a:lnTo>
                  <a:pt x="178028" y="264896"/>
                </a:lnTo>
                <a:lnTo>
                  <a:pt x="178028" y="261289"/>
                </a:lnTo>
                <a:lnTo>
                  <a:pt x="178709" y="254774"/>
                </a:lnTo>
                <a:lnTo>
                  <a:pt x="110502" y="254774"/>
                </a:lnTo>
                <a:lnTo>
                  <a:pt x="107746" y="238495"/>
                </a:lnTo>
                <a:lnTo>
                  <a:pt x="102057" y="223135"/>
                </a:lnTo>
                <a:lnTo>
                  <a:pt x="93663" y="209136"/>
                </a:lnTo>
                <a:lnTo>
                  <a:pt x="82603" y="196697"/>
                </a:lnTo>
                <a:lnTo>
                  <a:pt x="71461" y="183759"/>
                </a:lnTo>
                <a:lnTo>
                  <a:pt x="63319" y="168792"/>
                </a:lnTo>
                <a:lnTo>
                  <a:pt x="58495" y="152449"/>
                </a:lnTo>
                <a:lnTo>
                  <a:pt x="57337" y="136931"/>
                </a:lnTo>
                <a:lnTo>
                  <a:pt x="57440" y="134264"/>
                </a:lnTo>
                <a:lnTo>
                  <a:pt x="63886" y="105765"/>
                </a:lnTo>
                <a:lnTo>
                  <a:pt x="80402" y="81387"/>
                </a:lnTo>
                <a:lnTo>
                  <a:pt x="104478" y="64458"/>
                </a:lnTo>
                <a:lnTo>
                  <a:pt x="133832" y="57302"/>
                </a:lnTo>
                <a:lnTo>
                  <a:pt x="185448" y="57302"/>
                </a:lnTo>
                <a:lnTo>
                  <a:pt x="170534" y="49958"/>
                </a:lnTo>
                <a:lnTo>
                  <a:pt x="152259" y="45213"/>
                </a:lnTo>
                <a:lnTo>
                  <a:pt x="133210" y="44272"/>
                </a:lnTo>
                <a:close/>
              </a:path>
              <a:path w="276225" h="313054" extrusionOk="0">
                <a:moveTo>
                  <a:pt x="114896" y="130441"/>
                </a:moveTo>
                <a:lnTo>
                  <a:pt x="110858" y="131254"/>
                </a:lnTo>
                <a:lnTo>
                  <a:pt x="108064" y="135470"/>
                </a:lnTo>
                <a:lnTo>
                  <a:pt x="107683" y="136931"/>
                </a:lnTo>
                <a:lnTo>
                  <a:pt x="117157" y="254774"/>
                </a:lnTo>
                <a:lnTo>
                  <a:pt x="130238" y="254774"/>
                </a:lnTo>
                <a:lnTo>
                  <a:pt x="121869" y="150698"/>
                </a:lnTo>
                <a:lnTo>
                  <a:pt x="166946" y="150698"/>
                </a:lnTo>
                <a:lnTo>
                  <a:pt x="167352" y="145643"/>
                </a:lnTo>
                <a:lnTo>
                  <a:pt x="137871" y="145643"/>
                </a:lnTo>
                <a:lnTo>
                  <a:pt x="114896" y="130441"/>
                </a:lnTo>
                <a:close/>
              </a:path>
              <a:path w="276225" h="313054" extrusionOk="0">
                <a:moveTo>
                  <a:pt x="166946" y="150698"/>
                </a:moveTo>
                <a:lnTo>
                  <a:pt x="153859" y="150707"/>
                </a:lnTo>
                <a:lnTo>
                  <a:pt x="145503" y="254774"/>
                </a:lnTo>
                <a:lnTo>
                  <a:pt x="158584" y="254774"/>
                </a:lnTo>
                <a:lnTo>
                  <a:pt x="166946" y="150698"/>
                </a:lnTo>
                <a:close/>
              </a:path>
              <a:path w="276225" h="313054" extrusionOk="0">
                <a:moveTo>
                  <a:pt x="185448" y="57302"/>
                </a:moveTo>
                <a:lnTo>
                  <a:pt x="133832" y="57302"/>
                </a:lnTo>
                <a:lnTo>
                  <a:pt x="150313" y="58148"/>
                </a:lnTo>
                <a:lnTo>
                  <a:pt x="166001" y="62217"/>
                </a:lnTo>
                <a:lnTo>
                  <a:pt x="204223" y="91899"/>
                </a:lnTo>
                <a:lnTo>
                  <a:pt x="218554" y="137896"/>
                </a:lnTo>
                <a:lnTo>
                  <a:pt x="216843" y="154336"/>
                </a:lnTo>
                <a:lnTo>
                  <a:pt x="211886" y="169930"/>
                </a:lnTo>
                <a:lnTo>
                  <a:pt x="203891" y="184207"/>
                </a:lnTo>
                <a:lnTo>
                  <a:pt x="192964" y="196811"/>
                </a:lnTo>
                <a:lnTo>
                  <a:pt x="182127" y="209076"/>
                </a:lnTo>
                <a:lnTo>
                  <a:pt x="173712" y="223164"/>
                </a:lnTo>
                <a:lnTo>
                  <a:pt x="168033" y="238495"/>
                </a:lnTo>
                <a:lnTo>
                  <a:pt x="165239" y="254774"/>
                </a:lnTo>
                <a:lnTo>
                  <a:pt x="178709" y="254774"/>
                </a:lnTo>
                <a:lnTo>
                  <a:pt x="179631" y="245954"/>
                </a:lnTo>
                <a:lnTo>
                  <a:pt x="184313" y="231317"/>
                </a:lnTo>
                <a:lnTo>
                  <a:pt x="191832" y="217922"/>
                </a:lnTo>
                <a:lnTo>
                  <a:pt x="214570" y="191699"/>
                </a:lnTo>
                <a:lnTo>
                  <a:pt x="223853" y="175109"/>
                </a:lnTo>
                <a:lnTo>
                  <a:pt x="229607" y="156987"/>
                </a:lnTo>
                <a:lnTo>
                  <a:pt x="231595" y="137896"/>
                </a:lnTo>
                <a:lnTo>
                  <a:pt x="229690" y="118874"/>
                </a:lnTo>
                <a:lnTo>
                  <a:pt x="224089" y="100950"/>
                </a:lnTo>
                <a:lnTo>
                  <a:pt x="214971" y="84529"/>
                </a:lnTo>
                <a:lnTo>
                  <a:pt x="202514" y="70027"/>
                </a:lnTo>
                <a:lnTo>
                  <a:pt x="187472" y="58298"/>
                </a:lnTo>
                <a:lnTo>
                  <a:pt x="185448" y="57302"/>
                </a:lnTo>
                <a:close/>
              </a:path>
              <a:path w="276225" h="313054" extrusionOk="0">
                <a:moveTo>
                  <a:pt x="56591" y="210007"/>
                </a:moveTo>
                <a:lnTo>
                  <a:pt x="53847" y="212674"/>
                </a:lnTo>
                <a:lnTo>
                  <a:pt x="37833" y="228688"/>
                </a:lnTo>
                <a:lnTo>
                  <a:pt x="37833" y="232816"/>
                </a:lnTo>
                <a:lnTo>
                  <a:pt x="42900" y="237909"/>
                </a:lnTo>
                <a:lnTo>
                  <a:pt x="47040" y="237909"/>
                </a:lnTo>
                <a:lnTo>
                  <a:pt x="63068" y="221894"/>
                </a:lnTo>
                <a:lnTo>
                  <a:pt x="65658" y="219392"/>
                </a:lnTo>
                <a:lnTo>
                  <a:pt x="65673" y="215214"/>
                </a:lnTo>
                <a:lnTo>
                  <a:pt x="60718" y="210083"/>
                </a:lnTo>
                <a:lnTo>
                  <a:pt x="56591" y="210007"/>
                </a:lnTo>
                <a:close/>
              </a:path>
              <a:path w="276225" h="313054" extrusionOk="0">
                <a:moveTo>
                  <a:pt x="219341" y="210121"/>
                </a:moveTo>
                <a:lnTo>
                  <a:pt x="215214" y="210121"/>
                </a:lnTo>
                <a:lnTo>
                  <a:pt x="210121" y="215214"/>
                </a:lnTo>
                <a:lnTo>
                  <a:pt x="210172" y="219392"/>
                </a:lnTo>
                <a:lnTo>
                  <a:pt x="228676" y="237909"/>
                </a:lnTo>
                <a:lnTo>
                  <a:pt x="232803" y="237909"/>
                </a:lnTo>
                <a:lnTo>
                  <a:pt x="237909" y="232816"/>
                </a:lnTo>
                <a:lnTo>
                  <a:pt x="237909" y="228688"/>
                </a:lnTo>
                <a:lnTo>
                  <a:pt x="219341" y="210121"/>
                </a:lnTo>
                <a:close/>
              </a:path>
              <a:path w="276225" h="313054" extrusionOk="0">
                <a:moveTo>
                  <a:pt x="240779" y="173443"/>
                </a:moveTo>
                <a:lnTo>
                  <a:pt x="236969" y="175018"/>
                </a:lnTo>
                <a:lnTo>
                  <a:pt x="234213" y="181673"/>
                </a:lnTo>
                <a:lnTo>
                  <a:pt x="235800" y="185496"/>
                </a:lnTo>
                <a:lnTo>
                  <a:pt x="260057" y="195541"/>
                </a:lnTo>
                <a:lnTo>
                  <a:pt x="263867" y="193954"/>
                </a:lnTo>
                <a:lnTo>
                  <a:pt x="266623" y="187299"/>
                </a:lnTo>
                <a:lnTo>
                  <a:pt x="265048" y="183489"/>
                </a:lnTo>
                <a:lnTo>
                  <a:pt x="240779" y="173443"/>
                </a:lnTo>
                <a:close/>
              </a:path>
              <a:path w="276225" h="313054" extrusionOk="0">
                <a:moveTo>
                  <a:pt x="34950" y="173431"/>
                </a:moveTo>
                <a:lnTo>
                  <a:pt x="10680" y="183476"/>
                </a:lnTo>
                <a:lnTo>
                  <a:pt x="9105" y="187299"/>
                </a:lnTo>
                <a:lnTo>
                  <a:pt x="11861" y="193954"/>
                </a:lnTo>
                <a:lnTo>
                  <a:pt x="15684" y="195529"/>
                </a:lnTo>
                <a:lnTo>
                  <a:pt x="39941" y="185483"/>
                </a:lnTo>
                <a:lnTo>
                  <a:pt x="41516" y="181673"/>
                </a:lnTo>
                <a:lnTo>
                  <a:pt x="38760" y="175018"/>
                </a:lnTo>
                <a:lnTo>
                  <a:pt x="34950" y="173431"/>
                </a:lnTo>
                <a:close/>
              </a:path>
              <a:path w="276225" h="313054" extrusionOk="0">
                <a:moveTo>
                  <a:pt x="153860" y="150698"/>
                </a:moveTo>
                <a:lnTo>
                  <a:pt x="121881" y="150698"/>
                </a:lnTo>
                <a:lnTo>
                  <a:pt x="136448" y="160350"/>
                </a:lnTo>
                <a:lnTo>
                  <a:pt x="139280" y="160350"/>
                </a:lnTo>
                <a:lnTo>
                  <a:pt x="153860" y="150698"/>
                </a:lnTo>
                <a:close/>
              </a:path>
              <a:path w="276225" h="313054" extrusionOk="0">
                <a:moveTo>
                  <a:pt x="121881" y="150698"/>
                </a:moveTo>
                <a:close/>
              </a:path>
              <a:path w="276225" h="313054" extrusionOk="0">
                <a:moveTo>
                  <a:pt x="160502" y="131254"/>
                </a:moveTo>
                <a:lnTo>
                  <a:pt x="159054" y="131622"/>
                </a:lnTo>
                <a:lnTo>
                  <a:pt x="137871" y="145643"/>
                </a:lnTo>
                <a:lnTo>
                  <a:pt x="167352" y="145643"/>
                </a:lnTo>
                <a:lnTo>
                  <a:pt x="168224" y="134797"/>
                </a:lnTo>
                <a:lnTo>
                  <a:pt x="165544" y="131660"/>
                </a:lnTo>
                <a:lnTo>
                  <a:pt x="160502" y="131254"/>
                </a:lnTo>
                <a:close/>
              </a:path>
              <a:path w="276225" h="313054" extrusionOk="0">
                <a:moveTo>
                  <a:pt x="29171" y="131343"/>
                </a:moveTo>
                <a:lnTo>
                  <a:pt x="2908" y="131343"/>
                </a:lnTo>
                <a:lnTo>
                  <a:pt x="0" y="134264"/>
                </a:lnTo>
                <a:lnTo>
                  <a:pt x="0" y="141465"/>
                </a:lnTo>
                <a:lnTo>
                  <a:pt x="2908" y="144386"/>
                </a:lnTo>
                <a:lnTo>
                  <a:pt x="29171" y="144386"/>
                </a:lnTo>
                <a:lnTo>
                  <a:pt x="32092" y="141465"/>
                </a:lnTo>
                <a:lnTo>
                  <a:pt x="32092" y="134264"/>
                </a:lnTo>
                <a:lnTo>
                  <a:pt x="29171" y="131343"/>
                </a:lnTo>
                <a:close/>
              </a:path>
              <a:path w="276225" h="313054" extrusionOk="0">
                <a:moveTo>
                  <a:pt x="272821" y="131343"/>
                </a:moveTo>
                <a:lnTo>
                  <a:pt x="246570" y="131343"/>
                </a:lnTo>
                <a:lnTo>
                  <a:pt x="243649" y="134264"/>
                </a:lnTo>
                <a:lnTo>
                  <a:pt x="243649" y="141465"/>
                </a:lnTo>
                <a:lnTo>
                  <a:pt x="246570" y="144386"/>
                </a:lnTo>
                <a:lnTo>
                  <a:pt x="272821" y="144386"/>
                </a:lnTo>
                <a:lnTo>
                  <a:pt x="275742" y="141465"/>
                </a:lnTo>
                <a:lnTo>
                  <a:pt x="275742" y="134264"/>
                </a:lnTo>
                <a:lnTo>
                  <a:pt x="272821" y="131343"/>
                </a:lnTo>
                <a:close/>
              </a:path>
              <a:path w="276225" h="313054" extrusionOk="0">
                <a:moveTo>
                  <a:pt x="15671" y="80200"/>
                </a:moveTo>
                <a:lnTo>
                  <a:pt x="11861" y="81775"/>
                </a:lnTo>
                <a:lnTo>
                  <a:pt x="9105" y="88430"/>
                </a:lnTo>
                <a:lnTo>
                  <a:pt x="10680" y="92252"/>
                </a:lnTo>
                <a:lnTo>
                  <a:pt x="34950" y="102298"/>
                </a:lnTo>
                <a:lnTo>
                  <a:pt x="38729" y="100723"/>
                </a:lnTo>
                <a:lnTo>
                  <a:pt x="38814" y="100581"/>
                </a:lnTo>
                <a:lnTo>
                  <a:pt x="41516" y="94056"/>
                </a:lnTo>
                <a:lnTo>
                  <a:pt x="39928" y="90246"/>
                </a:lnTo>
                <a:lnTo>
                  <a:pt x="15671" y="80200"/>
                </a:lnTo>
                <a:close/>
              </a:path>
              <a:path w="276225" h="313054" extrusionOk="0">
                <a:moveTo>
                  <a:pt x="260057" y="80200"/>
                </a:moveTo>
                <a:lnTo>
                  <a:pt x="235800" y="90246"/>
                </a:lnTo>
                <a:lnTo>
                  <a:pt x="234213" y="94068"/>
                </a:lnTo>
                <a:lnTo>
                  <a:pt x="236981" y="100723"/>
                </a:lnTo>
                <a:lnTo>
                  <a:pt x="240791" y="102298"/>
                </a:lnTo>
                <a:lnTo>
                  <a:pt x="265048" y="92252"/>
                </a:lnTo>
                <a:lnTo>
                  <a:pt x="266636" y="88430"/>
                </a:lnTo>
                <a:lnTo>
                  <a:pt x="263867" y="81775"/>
                </a:lnTo>
                <a:lnTo>
                  <a:pt x="260057" y="80200"/>
                </a:lnTo>
                <a:close/>
              </a:path>
              <a:path w="276225" h="313054" extrusionOk="0">
                <a:moveTo>
                  <a:pt x="228892" y="37719"/>
                </a:moveTo>
                <a:lnTo>
                  <a:pt x="225869" y="40640"/>
                </a:lnTo>
                <a:lnTo>
                  <a:pt x="212674" y="53848"/>
                </a:lnTo>
                <a:lnTo>
                  <a:pt x="210083" y="56349"/>
                </a:lnTo>
                <a:lnTo>
                  <a:pt x="210043" y="60515"/>
                </a:lnTo>
                <a:lnTo>
                  <a:pt x="215010" y="65659"/>
                </a:lnTo>
                <a:lnTo>
                  <a:pt x="219138" y="65722"/>
                </a:lnTo>
                <a:lnTo>
                  <a:pt x="221894" y="63068"/>
                </a:lnTo>
                <a:lnTo>
                  <a:pt x="235356" y="49593"/>
                </a:lnTo>
                <a:lnTo>
                  <a:pt x="237947" y="47091"/>
                </a:lnTo>
                <a:lnTo>
                  <a:pt x="238023" y="42964"/>
                </a:lnTo>
                <a:lnTo>
                  <a:pt x="233019" y="37782"/>
                </a:lnTo>
                <a:lnTo>
                  <a:pt x="228892" y="37719"/>
                </a:lnTo>
                <a:close/>
              </a:path>
              <a:path w="276225" h="313054" extrusionOk="0">
                <a:moveTo>
                  <a:pt x="42964" y="37719"/>
                </a:moveTo>
                <a:lnTo>
                  <a:pt x="37782" y="42722"/>
                </a:lnTo>
                <a:lnTo>
                  <a:pt x="37718" y="46850"/>
                </a:lnTo>
                <a:lnTo>
                  <a:pt x="40373" y="49593"/>
                </a:lnTo>
                <a:lnTo>
                  <a:pt x="56375" y="65608"/>
                </a:lnTo>
                <a:lnTo>
                  <a:pt x="60490" y="65620"/>
                </a:lnTo>
                <a:lnTo>
                  <a:pt x="63068" y="63068"/>
                </a:lnTo>
                <a:lnTo>
                  <a:pt x="65608" y="60515"/>
                </a:lnTo>
                <a:lnTo>
                  <a:pt x="65570" y="56349"/>
                </a:lnTo>
                <a:lnTo>
                  <a:pt x="49593" y="40373"/>
                </a:lnTo>
                <a:lnTo>
                  <a:pt x="47091" y="37782"/>
                </a:lnTo>
                <a:lnTo>
                  <a:pt x="42964" y="37719"/>
                </a:lnTo>
                <a:close/>
              </a:path>
              <a:path w="276225" h="313054" extrusionOk="0">
                <a:moveTo>
                  <a:pt x="88430" y="9105"/>
                </a:moveTo>
                <a:lnTo>
                  <a:pt x="81775" y="11874"/>
                </a:lnTo>
                <a:lnTo>
                  <a:pt x="80200" y="15684"/>
                </a:lnTo>
                <a:lnTo>
                  <a:pt x="89915" y="39116"/>
                </a:lnTo>
                <a:lnTo>
                  <a:pt x="92341" y="40640"/>
                </a:lnTo>
                <a:lnTo>
                  <a:pt x="98501" y="40627"/>
                </a:lnTo>
                <a:lnTo>
                  <a:pt x="101345" y="37782"/>
                </a:lnTo>
                <a:lnTo>
                  <a:pt x="101409" y="33261"/>
                </a:lnTo>
                <a:lnTo>
                  <a:pt x="101244" y="32410"/>
                </a:lnTo>
                <a:lnTo>
                  <a:pt x="92252" y="10680"/>
                </a:lnTo>
                <a:lnTo>
                  <a:pt x="88430" y="9105"/>
                </a:lnTo>
                <a:close/>
              </a:path>
              <a:path w="276225" h="313054" extrusionOk="0">
                <a:moveTo>
                  <a:pt x="187299" y="9105"/>
                </a:moveTo>
                <a:lnTo>
                  <a:pt x="183489" y="10693"/>
                </a:lnTo>
                <a:lnTo>
                  <a:pt x="173443" y="34950"/>
                </a:lnTo>
                <a:lnTo>
                  <a:pt x="175031" y="38760"/>
                </a:lnTo>
                <a:lnTo>
                  <a:pt x="179146" y="40462"/>
                </a:lnTo>
                <a:lnTo>
                  <a:pt x="179984" y="40640"/>
                </a:lnTo>
                <a:lnTo>
                  <a:pt x="183420" y="40627"/>
                </a:lnTo>
                <a:lnTo>
                  <a:pt x="185826" y="39116"/>
                </a:lnTo>
                <a:lnTo>
                  <a:pt x="195541" y="15684"/>
                </a:lnTo>
                <a:lnTo>
                  <a:pt x="193954" y="11861"/>
                </a:lnTo>
                <a:lnTo>
                  <a:pt x="187299" y="9105"/>
                </a:lnTo>
                <a:close/>
              </a:path>
              <a:path w="276225" h="313054" extrusionOk="0">
                <a:moveTo>
                  <a:pt x="141465" y="0"/>
                </a:moveTo>
                <a:lnTo>
                  <a:pt x="134264" y="0"/>
                </a:lnTo>
                <a:lnTo>
                  <a:pt x="131343" y="2908"/>
                </a:lnTo>
                <a:lnTo>
                  <a:pt x="131343" y="29171"/>
                </a:lnTo>
                <a:lnTo>
                  <a:pt x="134264" y="32092"/>
                </a:lnTo>
                <a:lnTo>
                  <a:pt x="141465" y="32092"/>
                </a:lnTo>
                <a:lnTo>
                  <a:pt x="144386" y="29171"/>
                </a:lnTo>
                <a:lnTo>
                  <a:pt x="144386" y="2908"/>
                </a:lnTo>
                <a:lnTo>
                  <a:pt x="141465" y="0"/>
                </a:lnTo>
                <a:close/>
              </a:path>
              <a:path w="276225" h="313054" extrusionOk="0">
                <a:moveTo>
                  <a:pt x="175120" y="299935"/>
                </a:moveTo>
                <a:lnTo>
                  <a:pt x="100622" y="299935"/>
                </a:lnTo>
                <a:lnTo>
                  <a:pt x="97701" y="302856"/>
                </a:lnTo>
                <a:lnTo>
                  <a:pt x="97701" y="310057"/>
                </a:lnTo>
                <a:lnTo>
                  <a:pt x="100622" y="312978"/>
                </a:lnTo>
                <a:lnTo>
                  <a:pt x="175120" y="312978"/>
                </a:lnTo>
                <a:lnTo>
                  <a:pt x="178028" y="310057"/>
                </a:lnTo>
                <a:lnTo>
                  <a:pt x="178028" y="302856"/>
                </a:lnTo>
                <a:lnTo>
                  <a:pt x="175120" y="299935"/>
                </a:lnTo>
                <a:close/>
              </a:path>
              <a:path w="276225" h="313054" extrusionOk="0">
                <a:moveTo>
                  <a:pt x="175120" y="277355"/>
                </a:moveTo>
                <a:lnTo>
                  <a:pt x="100622" y="277355"/>
                </a:lnTo>
                <a:lnTo>
                  <a:pt x="97701" y="280276"/>
                </a:lnTo>
                <a:lnTo>
                  <a:pt x="97701" y="287477"/>
                </a:lnTo>
                <a:lnTo>
                  <a:pt x="100622" y="290398"/>
                </a:lnTo>
                <a:lnTo>
                  <a:pt x="175120" y="290398"/>
                </a:lnTo>
                <a:lnTo>
                  <a:pt x="178028" y="287477"/>
                </a:lnTo>
                <a:lnTo>
                  <a:pt x="178028" y="280276"/>
                </a:lnTo>
                <a:lnTo>
                  <a:pt x="175120" y="277355"/>
                </a:lnTo>
                <a:close/>
              </a:path>
            </a:pathLst>
          </a:custGeom>
          <a:solidFill>
            <a:srgbClr val="FFFFFF"/>
          </a:solidFill>
          <a:ln>
            <a:noFill/>
          </a:ln>
        </p:spPr>
        <p:txBody>
          <a:bodyPr spcFirstLastPara="1" wrap="square" lIns="0" tIns="0" rIns="0" bIns="0" anchor="t" anchorCtr="0">
            <a:noAutofit/>
          </a:bodyPr>
          <a:lstStyle/>
          <a:p>
            <a:endParaRPr lang="en-GB" sz="1632">
              <a:solidFill>
                <a:schemeClr val="dk1"/>
              </a:solidFill>
              <a:latin typeface="Red Hat Display" panose="02010303040201060303"/>
              <a:ea typeface="Calibri"/>
              <a:cs typeface="Calibri"/>
              <a:sym typeface="Calibri"/>
            </a:endParaRPr>
          </a:p>
        </p:txBody>
      </p:sp>
    </p:spTree>
    <p:extLst>
      <p:ext uri="{BB962C8B-B14F-4D97-AF65-F5344CB8AC3E}">
        <p14:creationId xmlns:p14="http://schemas.microsoft.com/office/powerpoint/2010/main" val="23474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548BC-9020-E327-8FEC-15B286E2B009}"/>
            </a:ext>
          </a:extLst>
        </p:cNvPr>
        <p:cNvGrpSpPr/>
        <p:nvPr/>
      </p:nvGrpSpPr>
      <p:grpSpPr>
        <a:xfrm>
          <a:off x="0" y="0"/>
          <a:ext cx="0" cy="0"/>
          <a:chOff x="0" y="0"/>
          <a:chExt cx="0" cy="0"/>
        </a:xfrm>
      </p:grpSpPr>
      <p:sp>
        <p:nvSpPr>
          <p:cNvPr id="27" name="Freeform: Shape 16">
            <a:extLst>
              <a:ext uri="{FF2B5EF4-FFF2-40B4-BE49-F238E27FC236}">
                <a16:creationId xmlns:a16="http://schemas.microsoft.com/office/drawing/2014/main" id="{C970DC0D-F9B6-14A1-5D76-ED540DE4EB13}"/>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28" name="Picture 27">
            <a:extLst>
              <a:ext uri="{FF2B5EF4-FFF2-40B4-BE49-F238E27FC236}">
                <a16:creationId xmlns:a16="http://schemas.microsoft.com/office/drawing/2014/main" id="{2CA7CFF0-D33E-4DE1-10C1-7BCA7280471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54" name="TextBox 53">
            <a:extLst>
              <a:ext uri="{FF2B5EF4-FFF2-40B4-BE49-F238E27FC236}">
                <a16:creationId xmlns:a16="http://schemas.microsoft.com/office/drawing/2014/main" id="{2B003030-7D5E-88B2-3192-FC81CD9DFE2F}"/>
              </a:ext>
            </a:extLst>
          </p:cNvPr>
          <p:cNvSpPr txBox="1"/>
          <p:nvPr/>
        </p:nvSpPr>
        <p:spPr>
          <a:xfrm>
            <a:off x="1254483" y="323868"/>
            <a:ext cx="4658739" cy="1077218"/>
          </a:xfrm>
          <a:prstGeom prst="rect">
            <a:avLst/>
          </a:prstGeom>
          <a:noFill/>
        </p:spPr>
        <p:txBody>
          <a:bodyPr wrap="square" lIns="91440" tIns="45720" rIns="91440" bIns="45720" rtlCol="0" anchor="t">
            <a:spAutoFit/>
          </a:bodyPr>
          <a:lstStyle/>
          <a:p>
            <a:r>
              <a:rPr lang="ru-RU" sz="3200" dirty="0">
                <a:solidFill>
                  <a:srgbClr val="FFFFFF"/>
                </a:solidFill>
                <a:ea typeface="Red Hat Display Black" panose="02010303040201060303" pitchFamily="2" charset="0"/>
                <a:cs typeface="Red Hat Display Black" panose="02010303040201060303" pitchFamily="2" charset="0"/>
              </a:rPr>
              <a:t>Сценарий </a:t>
            </a:r>
            <a:br>
              <a:rPr lang="ru-RU" sz="3200" dirty="0">
                <a:ea typeface="Red Hat Display Black" panose="02010303040201060303" pitchFamily="2" charset="0"/>
                <a:cs typeface="Red Hat Display Black" panose="02010303040201060303" pitchFamily="2" charset="0"/>
              </a:rPr>
            </a:br>
            <a:r>
              <a:rPr lang="ru-RU" sz="3200" dirty="0">
                <a:solidFill>
                  <a:srgbClr val="14A24C"/>
                </a:solidFill>
                <a:ea typeface="Red Hat Display Black" panose="02010303040201060303" pitchFamily="2" charset="0"/>
                <a:cs typeface="Red Hat Display Black" panose="02010303040201060303" pitchFamily="2" charset="0"/>
              </a:rPr>
              <a:t>"Аналитика"</a:t>
            </a:r>
            <a:endParaRPr lang="en-US" sz="3200" dirty="0">
              <a:solidFill>
                <a:srgbClr val="14A24C"/>
              </a:solidFill>
              <a:ea typeface="Red Hat Display Black" panose="02010303040201060303" pitchFamily="2" charset="0"/>
              <a:cs typeface="Red Hat Display Black" panose="02010303040201060303" pitchFamily="2" charset="0"/>
            </a:endParaRPr>
          </a:p>
        </p:txBody>
      </p:sp>
      <p:sp>
        <p:nvSpPr>
          <p:cNvPr id="35" name="Oval 34">
            <a:extLst>
              <a:ext uri="{FF2B5EF4-FFF2-40B4-BE49-F238E27FC236}">
                <a16:creationId xmlns:a16="http://schemas.microsoft.com/office/drawing/2014/main" id="{64548DFB-55DC-D0AE-6F9D-F5279CD1D447}"/>
              </a:ext>
            </a:extLst>
          </p:cNvPr>
          <p:cNvSpPr/>
          <p:nvPr/>
        </p:nvSpPr>
        <p:spPr>
          <a:xfrm>
            <a:off x="7127788" y="2529991"/>
            <a:ext cx="188237" cy="1882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pic>
        <p:nvPicPr>
          <p:cNvPr id="3" name="Graphic 2" descr="Cloud with solid fill">
            <a:extLst>
              <a:ext uri="{FF2B5EF4-FFF2-40B4-BE49-F238E27FC236}">
                <a16:creationId xmlns:a16="http://schemas.microsoft.com/office/drawing/2014/main" id="{A47D0B7B-F201-2669-8365-DD1740AFD0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94560" y="-108694"/>
            <a:ext cx="4391043" cy="4176905"/>
          </a:xfrm>
          <a:prstGeom prst="rect">
            <a:avLst/>
          </a:prstGeom>
        </p:spPr>
      </p:pic>
      <p:pic>
        <p:nvPicPr>
          <p:cNvPr id="48" name="Graphic 62" descr="World outline">
            <a:extLst>
              <a:ext uri="{FF2B5EF4-FFF2-40B4-BE49-F238E27FC236}">
                <a16:creationId xmlns:a16="http://schemas.microsoft.com/office/drawing/2014/main" id="{48F06A49-2ECB-40B4-15F4-A2A76B9B8143}"/>
              </a:ext>
            </a:extLst>
          </p:cNvPr>
          <p:cNvPicPr>
            <a:picLocks noChangeAspect="1"/>
          </p:cNvPicPr>
          <p:nvPr/>
        </p:nvPicPr>
        <p:blipFill>
          <a:blip r:embed="rId5">
            <a:lum bright="70000" contrast="-70000"/>
            <a:extLst>
              <a:ext uri="{96DAC541-7B7A-43D3-8B79-37D633B846F1}">
                <asvg:svgBlip xmlns:asvg="http://schemas.microsoft.com/office/drawing/2016/SVG/main" r:embed="rId6"/>
              </a:ext>
            </a:extLst>
          </a:blip>
          <a:stretch>
            <a:fillRect/>
          </a:stretch>
        </p:blipFill>
        <p:spPr>
          <a:xfrm>
            <a:off x="5940851" y="740313"/>
            <a:ext cx="745583" cy="721065"/>
          </a:xfrm>
          <a:prstGeom prst="rect">
            <a:avLst/>
          </a:prstGeom>
        </p:spPr>
      </p:pic>
      <p:pic>
        <p:nvPicPr>
          <p:cNvPr id="50" name="Graphic 21" descr="Cloud with solid fill">
            <a:extLst>
              <a:ext uri="{FF2B5EF4-FFF2-40B4-BE49-F238E27FC236}">
                <a16:creationId xmlns:a16="http://schemas.microsoft.com/office/drawing/2014/main" id="{E1D4489F-1C84-45B2-8469-3C2597B4ED91}"/>
              </a:ext>
            </a:extLst>
          </p:cNvPr>
          <p:cNvPicPr>
            <a:picLocks noChangeAspect="1"/>
          </p:cNvPicPr>
          <p:nvPr/>
        </p:nvPicPr>
        <p:blipFill>
          <a:blip r:embed="rId7">
            <a:lum bright="70000" contrast="-70000"/>
            <a:extLst>
              <a:ext uri="{96DAC541-7B7A-43D3-8B79-37D633B846F1}">
                <asvg:svgBlip xmlns:asvg="http://schemas.microsoft.com/office/drawing/2016/SVG/main" r:embed="rId8"/>
              </a:ext>
            </a:extLst>
          </a:blip>
          <a:stretch>
            <a:fillRect/>
          </a:stretch>
        </p:blipFill>
        <p:spPr>
          <a:xfrm>
            <a:off x="4033731" y="-1248956"/>
            <a:ext cx="6769670" cy="5938548"/>
          </a:xfrm>
          <a:prstGeom prst="rect">
            <a:avLst/>
          </a:prstGeom>
        </p:spPr>
      </p:pic>
      <p:sp>
        <p:nvSpPr>
          <p:cNvPr id="51" name="TextBox 50">
            <a:extLst>
              <a:ext uri="{FF2B5EF4-FFF2-40B4-BE49-F238E27FC236}">
                <a16:creationId xmlns:a16="http://schemas.microsoft.com/office/drawing/2014/main" id="{C432308E-DD43-870D-4F56-BA511F74AA3A}"/>
              </a:ext>
            </a:extLst>
          </p:cNvPr>
          <p:cNvSpPr txBox="1"/>
          <p:nvPr/>
        </p:nvSpPr>
        <p:spPr>
          <a:xfrm>
            <a:off x="7187499" y="905992"/>
            <a:ext cx="853318" cy="369332"/>
          </a:xfrm>
          <a:prstGeom prst="rect">
            <a:avLst/>
          </a:prstGeom>
          <a:noFill/>
        </p:spPr>
        <p:txBody>
          <a:bodyPr wrap="square" rtlCol="0">
            <a:spAutoFit/>
          </a:bodyPr>
          <a:lstStyle/>
          <a:p>
            <a:pPr algn="r" defTabSz="829178">
              <a:buClr>
                <a:srgbClr val="000000"/>
              </a:buClr>
            </a:pPr>
            <a:r>
              <a:rPr lang="en-US" b="1" kern="0" err="1">
                <a:solidFill>
                  <a:srgbClr val="1D1E3E"/>
                </a:solidFill>
                <a:latin typeface="+mj-lt"/>
                <a:ea typeface="Red Hat Display Medium" panose="02010303040201060303" pitchFamily="2" charset="0"/>
                <a:cs typeface="Calibri" panose="020F0502020204030204" pitchFamily="34" charset="0"/>
                <a:sym typeface="Arial"/>
              </a:rPr>
              <a:t>RUnet</a:t>
            </a:r>
            <a:endParaRPr lang="en-US" sz="1600" b="1" kern="0">
              <a:solidFill>
                <a:srgbClr val="1D1E3E"/>
              </a:solidFill>
              <a:latin typeface="+mj-lt"/>
              <a:ea typeface="Red Hat Display Medium" panose="02010303040201060303" pitchFamily="2" charset="0"/>
              <a:cs typeface="Calibri" panose="020F0502020204030204" pitchFamily="34" charset="0"/>
              <a:sym typeface="Arial"/>
            </a:endParaRPr>
          </a:p>
        </p:txBody>
      </p:sp>
      <p:sp>
        <p:nvSpPr>
          <p:cNvPr id="52" name="TextBox 51">
            <a:extLst>
              <a:ext uri="{FF2B5EF4-FFF2-40B4-BE49-F238E27FC236}">
                <a16:creationId xmlns:a16="http://schemas.microsoft.com/office/drawing/2014/main" id="{C4470B2A-1140-D2AB-C6CD-E871407E8993}"/>
              </a:ext>
            </a:extLst>
          </p:cNvPr>
          <p:cNvSpPr txBox="1"/>
          <p:nvPr/>
        </p:nvSpPr>
        <p:spPr>
          <a:xfrm>
            <a:off x="6110766" y="423329"/>
            <a:ext cx="1205258" cy="369332"/>
          </a:xfrm>
          <a:prstGeom prst="rect">
            <a:avLst/>
          </a:prstGeom>
          <a:noFill/>
        </p:spPr>
        <p:txBody>
          <a:bodyPr wrap="square" rtlCol="0">
            <a:spAutoFit/>
          </a:bodyPr>
          <a:lstStyle/>
          <a:p>
            <a:pPr algn="r" defTabSz="829178">
              <a:buClr>
                <a:srgbClr val="000000"/>
              </a:buClr>
            </a:pPr>
            <a:r>
              <a:rPr lang="en-US" b="1" kern="0">
                <a:solidFill>
                  <a:schemeClr val="bg1"/>
                </a:solidFill>
                <a:latin typeface="+mj-lt"/>
                <a:ea typeface="Red Hat Display Medium" panose="02010303040201060303" pitchFamily="2" charset="0"/>
                <a:cs typeface="Calibri" panose="020F0502020204030204" pitchFamily="34" charset="0"/>
                <a:sym typeface="Arial"/>
              </a:rPr>
              <a:t>Internet</a:t>
            </a:r>
          </a:p>
        </p:txBody>
      </p:sp>
      <p:pic>
        <p:nvPicPr>
          <p:cNvPr id="68" name="Graphic 11" descr="Management with solid fill">
            <a:extLst>
              <a:ext uri="{FF2B5EF4-FFF2-40B4-BE49-F238E27FC236}">
                <a16:creationId xmlns:a16="http://schemas.microsoft.com/office/drawing/2014/main" id="{0D7C791D-52C0-4B25-10C4-F266E7ADD7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57621" y="5531795"/>
            <a:ext cx="914400" cy="914400"/>
          </a:xfrm>
          <a:prstGeom prst="rect">
            <a:avLst/>
          </a:prstGeom>
        </p:spPr>
      </p:pic>
      <p:pic>
        <p:nvPicPr>
          <p:cNvPr id="69" name="Graphic 12" descr="Server outline">
            <a:extLst>
              <a:ext uri="{FF2B5EF4-FFF2-40B4-BE49-F238E27FC236}">
                <a16:creationId xmlns:a16="http://schemas.microsoft.com/office/drawing/2014/main" id="{A4C4CD03-71FA-D7D3-7E2F-E9ECB4A16A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42826" y="5550874"/>
            <a:ext cx="914400" cy="914400"/>
          </a:xfrm>
          <a:prstGeom prst="rect">
            <a:avLst/>
          </a:prstGeom>
        </p:spPr>
      </p:pic>
      <p:pic>
        <p:nvPicPr>
          <p:cNvPr id="71" name="Graphic 52" descr="Smart Phone with solid fill">
            <a:extLst>
              <a:ext uri="{FF2B5EF4-FFF2-40B4-BE49-F238E27FC236}">
                <a16:creationId xmlns:a16="http://schemas.microsoft.com/office/drawing/2014/main" id="{7887622F-14B0-D414-6E81-C5C9B6D4E49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082139" y="5555439"/>
            <a:ext cx="605118" cy="605118"/>
          </a:xfrm>
          <a:prstGeom prst="rect">
            <a:avLst/>
          </a:prstGeom>
        </p:spPr>
      </p:pic>
      <p:pic>
        <p:nvPicPr>
          <p:cNvPr id="72" name="Graphic 53" descr="Laptop with solid fill">
            <a:extLst>
              <a:ext uri="{FF2B5EF4-FFF2-40B4-BE49-F238E27FC236}">
                <a16:creationId xmlns:a16="http://schemas.microsoft.com/office/drawing/2014/main" id="{ED26A58B-79BE-40CE-1512-2D104BEC2D1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70369" y="5409875"/>
            <a:ext cx="914400" cy="914400"/>
          </a:xfrm>
          <a:prstGeom prst="rect">
            <a:avLst/>
          </a:prstGeom>
        </p:spPr>
      </p:pic>
      <p:pic>
        <p:nvPicPr>
          <p:cNvPr id="73" name="Graphic 54" descr="Database with solid fill">
            <a:extLst>
              <a:ext uri="{FF2B5EF4-FFF2-40B4-BE49-F238E27FC236}">
                <a16:creationId xmlns:a16="http://schemas.microsoft.com/office/drawing/2014/main" id="{CD8C68ED-8093-8959-FCB4-34DE3CBD132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984627" y="5493815"/>
            <a:ext cx="713330" cy="713330"/>
          </a:xfrm>
          <a:prstGeom prst="rect">
            <a:avLst/>
          </a:prstGeom>
        </p:spPr>
      </p:pic>
      <p:pic>
        <p:nvPicPr>
          <p:cNvPr id="74" name="Graphic 55" descr="Social network with solid fill">
            <a:extLst>
              <a:ext uri="{FF2B5EF4-FFF2-40B4-BE49-F238E27FC236}">
                <a16:creationId xmlns:a16="http://schemas.microsoft.com/office/drawing/2014/main" id="{0EA72727-27D1-E699-80D1-F2E7E18F465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995327" y="5493815"/>
            <a:ext cx="800308" cy="800308"/>
          </a:xfrm>
          <a:prstGeom prst="rect">
            <a:avLst/>
          </a:prstGeom>
        </p:spPr>
      </p:pic>
      <p:sp>
        <p:nvSpPr>
          <p:cNvPr id="75" name="Rounded Rectangle 26">
            <a:extLst>
              <a:ext uri="{FF2B5EF4-FFF2-40B4-BE49-F238E27FC236}">
                <a16:creationId xmlns:a16="http://schemas.microsoft.com/office/drawing/2014/main" id="{1CD5E86D-4271-18E2-7B67-2A983D1FCC78}"/>
              </a:ext>
            </a:extLst>
          </p:cNvPr>
          <p:cNvSpPr/>
          <p:nvPr/>
        </p:nvSpPr>
        <p:spPr>
          <a:xfrm>
            <a:off x="7568402" y="5439719"/>
            <a:ext cx="4452862" cy="1128920"/>
          </a:xfrm>
          <a:prstGeom prst="roundRect">
            <a:avLst/>
          </a:prstGeom>
          <a:solidFill>
            <a:srgbClr val="23A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14835BBF-A992-7CDD-51B0-A2CFD8D0EDE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58818" y="5470355"/>
            <a:ext cx="3845111" cy="890158"/>
          </a:xfrm>
          <a:prstGeom prst="rect">
            <a:avLst/>
          </a:prstGeom>
        </p:spPr>
      </p:pic>
      <p:pic>
        <p:nvPicPr>
          <p:cNvPr id="80" name="Graphic 79">
            <a:extLst>
              <a:ext uri="{FF2B5EF4-FFF2-40B4-BE49-F238E27FC236}">
                <a16:creationId xmlns:a16="http://schemas.microsoft.com/office/drawing/2014/main" id="{E2C8D662-761D-62F0-3AC0-DFF5523A5A6F}"/>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716240" y="5643174"/>
            <a:ext cx="661613" cy="661613"/>
          </a:xfrm>
          <a:prstGeom prst="rect">
            <a:avLst/>
          </a:prstGeom>
        </p:spPr>
      </p:pic>
      <p:sp>
        <p:nvSpPr>
          <p:cNvPr id="83" name="Oval 82">
            <a:extLst>
              <a:ext uri="{FF2B5EF4-FFF2-40B4-BE49-F238E27FC236}">
                <a16:creationId xmlns:a16="http://schemas.microsoft.com/office/drawing/2014/main" id="{6444DAB1-07F4-5E95-3D4B-374EBE0132FB}"/>
              </a:ext>
            </a:extLst>
          </p:cNvPr>
          <p:cNvSpPr/>
          <p:nvPr/>
        </p:nvSpPr>
        <p:spPr>
          <a:xfrm>
            <a:off x="7021213" y="1775791"/>
            <a:ext cx="646804" cy="646804"/>
          </a:xfrm>
          <a:prstGeom prst="ellipse">
            <a:avLst/>
          </a:prstGeom>
          <a:solidFill>
            <a:schemeClr val="bg1"/>
          </a:solidFill>
          <a:ln w="38100">
            <a:solidFill>
              <a:srgbClr val="129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84" name="Oval 83">
            <a:extLst>
              <a:ext uri="{FF2B5EF4-FFF2-40B4-BE49-F238E27FC236}">
                <a16:creationId xmlns:a16="http://schemas.microsoft.com/office/drawing/2014/main" id="{7688F167-CED1-BE41-538B-38FF6134DC5B}"/>
              </a:ext>
            </a:extLst>
          </p:cNvPr>
          <p:cNvSpPr/>
          <p:nvPr/>
        </p:nvSpPr>
        <p:spPr>
          <a:xfrm>
            <a:off x="5367301" y="4234148"/>
            <a:ext cx="646804" cy="646804"/>
          </a:xfrm>
          <a:prstGeom prst="ellipse">
            <a:avLst/>
          </a:prstGeom>
          <a:solidFill>
            <a:schemeClr val="bg1"/>
          </a:solidFill>
          <a:ln w="38100">
            <a:solidFill>
              <a:srgbClr val="129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78" name="Picture 77">
            <a:extLst>
              <a:ext uri="{FF2B5EF4-FFF2-40B4-BE49-F238E27FC236}">
                <a16:creationId xmlns:a16="http://schemas.microsoft.com/office/drawing/2014/main" id="{B2E64620-8C4F-E0DC-6D80-2C94BB792300}"/>
              </a:ext>
            </a:extLst>
          </p:cNvPr>
          <p:cNvPicPr>
            <a:picLocks noChangeAspect="1"/>
          </p:cNvPicPr>
          <p:nvPr/>
        </p:nvPicPr>
        <p:blipFill rotWithShape="1">
          <a:blip r:embed="rId24" cstate="hqprint">
            <a:extLst>
              <a:ext uri="{28A0092B-C50C-407E-A947-70E740481C1C}">
                <a14:useLocalDpi xmlns:a14="http://schemas.microsoft.com/office/drawing/2010/main" val="0"/>
              </a:ext>
            </a:extLst>
          </a:blip>
          <a:srcRect r="72609" b="-565"/>
          <a:stretch/>
        </p:blipFill>
        <p:spPr>
          <a:xfrm>
            <a:off x="5495861" y="4347248"/>
            <a:ext cx="362469" cy="409196"/>
          </a:xfrm>
          <a:prstGeom prst="rect">
            <a:avLst/>
          </a:prstGeom>
        </p:spPr>
      </p:pic>
      <p:pic>
        <p:nvPicPr>
          <p:cNvPr id="85" name="Picture 84">
            <a:extLst>
              <a:ext uri="{FF2B5EF4-FFF2-40B4-BE49-F238E27FC236}">
                <a16:creationId xmlns:a16="http://schemas.microsoft.com/office/drawing/2014/main" id="{FC9F7948-7C9F-EC56-099C-006B1E3D62A9}"/>
              </a:ext>
            </a:extLst>
          </p:cNvPr>
          <p:cNvPicPr>
            <a:picLocks noChangeAspect="1"/>
          </p:cNvPicPr>
          <p:nvPr/>
        </p:nvPicPr>
        <p:blipFill>
          <a:blip r:embed="rId25" cstate="hqprint">
            <a:extLst>
              <a:ext uri="{28A0092B-C50C-407E-A947-70E740481C1C}">
                <a14:useLocalDpi xmlns:a14="http://schemas.microsoft.com/office/drawing/2010/main" val="0"/>
              </a:ext>
            </a:extLst>
          </a:blip>
          <a:stretch>
            <a:fillRect/>
          </a:stretch>
        </p:blipFill>
        <p:spPr>
          <a:xfrm>
            <a:off x="6486826" y="1851721"/>
            <a:ext cx="1107022" cy="438753"/>
          </a:xfrm>
          <a:prstGeom prst="rect">
            <a:avLst/>
          </a:prstGeom>
        </p:spPr>
      </p:pic>
      <p:cxnSp>
        <p:nvCxnSpPr>
          <p:cNvPr id="5" name="Straight Arrow Connector 4">
            <a:extLst>
              <a:ext uri="{FF2B5EF4-FFF2-40B4-BE49-F238E27FC236}">
                <a16:creationId xmlns:a16="http://schemas.microsoft.com/office/drawing/2014/main" id="{8D05F13B-8586-9180-58BF-714213DA8979}"/>
              </a:ext>
            </a:extLst>
          </p:cNvPr>
          <p:cNvCxnSpPr>
            <a:cxnSpLocks/>
          </p:cNvCxnSpPr>
          <p:nvPr/>
        </p:nvCxnSpPr>
        <p:spPr>
          <a:xfrm flipH="1">
            <a:off x="460794" y="2186629"/>
            <a:ext cx="897517" cy="0"/>
          </a:xfrm>
          <a:prstGeom prst="straightConnector1">
            <a:avLst/>
          </a:prstGeom>
          <a:ln w="19050" cap="rnd">
            <a:solidFill>
              <a:srgbClr val="14A24C"/>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2B88378-5792-DB88-DAA9-F6F35EDD9AC4}"/>
              </a:ext>
            </a:extLst>
          </p:cNvPr>
          <p:cNvSpPr txBox="1"/>
          <p:nvPr/>
        </p:nvSpPr>
        <p:spPr>
          <a:xfrm>
            <a:off x="1485855" y="2039425"/>
            <a:ext cx="1193493" cy="307777"/>
          </a:xfrm>
          <a:prstGeom prst="rect">
            <a:avLst/>
          </a:prstGeom>
          <a:noFill/>
        </p:spPr>
        <p:txBody>
          <a:bodyPr wrap="square">
            <a:spAutoFit/>
          </a:bodyPr>
          <a:lstStyle/>
          <a:p>
            <a:pPr defTabSz="829178">
              <a:buClr>
                <a:srgbClr val="000000"/>
              </a:buClr>
            </a:pPr>
            <a:r>
              <a:rPr lang="en-US" sz="1400" kern="0">
                <a:solidFill>
                  <a:srgbClr val="14A24C"/>
                </a:solidFill>
                <a:latin typeface="+mj-lt"/>
                <a:ea typeface="Red Hat Display Medium" panose="02010303040201060303" pitchFamily="2" charset="0"/>
                <a:cs typeface="Calibri" panose="020F0502020204030204" pitchFamily="34" charset="0"/>
                <a:sym typeface="Arial"/>
              </a:rPr>
              <a:t>DNS</a:t>
            </a:r>
            <a:endParaRPr lang="ru-RU" sz="1400">
              <a:solidFill>
                <a:srgbClr val="14A24C"/>
              </a:solidFill>
            </a:endParaRPr>
          </a:p>
        </p:txBody>
      </p:sp>
      <p:cxnSp>
        <p:nvCxnSpPr>
          <p:cNvPr id="16" name="Straight Arrow Connector 15">
            <a:extLst>
              <a:ext uri="{FF2B5EF4-FFF2-40B4-BE49-F238E27FC236}">
                <a16:creationId xmlns:a16="http://schemas.microsoft.com/office/drawing/2014/main" id="{2235F7B1-DE36-6C61-9C19-EAF828D2A5CE}"/>
              </a:ext>
            </a:extLst>
          </p:cNvPr>
          <p:cNvCxnSpPr>
            <a:cxnSpLocks/>
          </p:cNvCxnSpPr>
          <p:nvPr/>
        </p:nvCxnSpPr>
        <p:spPr>
          <a:xfrm flipH="1">
            <a:off x="460794" y="2427762"/>
            <a:ext cx="897517" cy="0"/>
          </a:xfrm>
          <a:prstGeom prst="straightConnector1">
            <a:avLst/>
          </a:prstGeom>
          <a:ln w="19050" cap="rnd">
            <a:solidFill>
              <a:schemeClr val="bg1"/>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61E81E2-9D39-269F-6283-2C4717F2B66A}"/>
              </a:ext>
            </a:extLst>
          </p:cNvPr>
          <p:cNvCxnSpPr>
            <a:cxnSpLocks/>
          </p:cNvCxnSpPr>
          <p:nvPr/>
        </p:nvCxnSpPr>
        <p:spPr>
          <a:xfrm flipH="1">
            <a:off x="460794" y="2685525"/>
            <a:ext cx="897517" cy="0"/>
          </a:xfrm>
          <a:prstGeom prst="straightConnector1">
            <a:avLst/>
          </a:prstGeom>
          <a:ln w="19050" cap="rnd">
            <a:solidFill>
              <a:srgbClr val="00B0F0"/>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3DA0158-9AAA-8775-E8BF-809AB0C4795D}"/>
              </a:ext>
            </a:extLst>
          </p:cNvPr>
          <p:cNvSpPr txBox="1"/>
          <p:nvPr/>
        </p:nvSpPr>
        <p:spPr>
          <a:xfrm>
            <a:off x="1495525" y="2273873"/>
            <a:ext cx="1590393" cy="307777"/>
          </a:xfrm>
          <a:prstGeom prst="rect">
            <a:avLst/>
          </a:prstGeom>
          <a:noFill/>
        </p:spPr>
        <p:txBody>
          <a:bodyPr wrap="square">
            <a:spAutoFit/>
          </a:bodyPr>
          <a:lstStyle/>
          <a:p>
            <a:pPr defTabSz="829178">
              <a:buClr>
                <a:srgbClr val="000000"/>
              </a:buClr>
            </a:pPr>
            <a:r>
              <a:rPr lang="ru-RU" sz="1400" kern="0">
                <a:solidFill>
                  <a:schemeClr val="bg1"/>
                </a:solidFill>
                <a:latin typeface="+mj-lt"/>
                <a:ea typeface="Red Hat Display Medium" panose="02010303040201060303" pitchFamily="2" charset="0"/>
                <a:cs typeface="Calibri" panose="020F0502020204030204" pitchFamily="34" charset="0"/>
                <a:sym typeface="Arial"/>
              </a:rPr>
              <a:t>Журналы</a:t>
            </a:r>
            <a:endParaRPr lang="ru-RU" sz="1400">
              <a:solidFill>
                <a:schemeClr val="bg1"/>
              </a:solidFill>
            </a:endParaRPr>
          </a:p>
        </p:txBody>
      </p:sp>
      <p:sp>
        <p:nvSpPr>
          <p:cNvPr id="19" name="TextBox 18">
            <a:extLst>
              <a:ext uri="{FF2B5EF4-FFF2-40B4-BE49-F238E27FC236}">
                <a16:creationId xmlns:a16="http://schemas.microsoft.com/office/drawing/2014/main" id="{ED169565-EAD5-994F-0716-13CEB0CA1CD8}"/>
              </a:ext>
            </a:extLst>
          </p:cNvPr>
          <p:cNvSpPr txBox="1"/>
          <p:nvPr/>
        </p:nvSpPr>
        <p:spPr>
          <a:xfrm>
            <a:off x="1485855" y="2529670"/>
            <a:ext cx="2162615" cy="523220"/>
          </a:xfrm>
          <a:prstGeom prst="rect">
            <a:avLst/>
          </a:prstGeom>
          <a:noFill/>
        </p:spPr>
        <p:txBody>
          <a:bodyPr wrap="square">
            <a:spAutoFit/>
          </a:bodyPr>
          <a:lstStyle/>
          <a:p>
            <a:pPr defTabSz="829178">
              <a:buClr>
                <a:srgbClr val="000000"/>
              </a:buClr>
            </a:pPr>
            <a:r>
              <a:rPr lang="ru-RU" sz="1400" kern="0">
                <a:solidFill>
                  <a:srgbClr val="00B0F0"/>
                </a:solidFill>
                <a:latin typeface="+mj-lt"/>
                <a:ea typeface="Red Hat Display Medium" panose="02010303040201060303" pitchFamily="2" charset="0"/>
                <a:cs typeface="Calibri" panose="020F0502020204030204" pitchFamily="34" charset="0"/>
                <a:sym typeface="Arial"/>
              </a:rPr>
              <a:t>Связь с движком категоризации</a:t>
            </a:r>
            <a:endParaRPr lang="ru-RU" sz="1400">
              <a:solidFill>
                <a:srgbClr val="00B0F0"/>
              </a:solidFill>
            </a:endParaRPr>
          </a:p>
        </p:txBody>
      </p:sp>
      <p:pic>
        <p:nvPicPr>
          <p:cNvPr id="24" name="Graphic 21" descr="Cloud with solid fill">
            <a:extLst>
              <a:ext uri="{FF2B5EF4-FFF2-40B4-BE49-F238E27FC236}">
                <a16:creationId xmlns:a16="http://schemas.microsoft.com/office/drawing/2014/main" id="{7F25760E-66D7-AE74-9DAD-91FF63DA297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334371" y="2241741"/>
            <a:ext cx="16918795" cy="6823779"/>
          </a:xfrm>
          <a:prstGeom prst="rect">
            <a:avLst/>
          </a:prstGeom>
        </p:spPr>
      </p:pic>
      <p:sp>
        <p:nvSpPr>
          <p:cNvPr id="25" name="TextBox 24">
            <a:extLst>
              <a:ext uri="{FF2B5EF4-FFF2-40B4-BE49-F238E27FC236}">
                <a16:creationId xmlns:a16="http://schemas.microsoft.com/office/drawing/2014/main" id="{3FAE0EE4-6516-5708-62E0-7BB8F0DCB41A}"/>
              </a:ext>
            </a:extLst>
          </p:cNvPr>
          <p:cNvSpPr txBox="1"/>
          <p:nvPr/>
        </p:nvSpPr>
        <p:spPr>
          <a:xfrm>
            <a:off x="6093790" y="5807470"/>
            <a:ext cx="766756" cy="307777"/>
          </a:xfrm>
          <a:prstGeom prst="rect">
            <a:avLst/>
          </a:prstGeom>
          <a:noFill/>
        </p:spPr>
        <p:txBody>
          <a:bodyPr wrap="square" rtlCol="0">
            <a:spAutoFit/>
          </a:bodyPr>
          <a:lstStyle/>
          <a:p>
            <a:pPr algn="ctr" defTabSz="829178">
              <a:buClr>
                <a:srgbClr val="000000"/>
              </a:buClr>
            </a:pPr>
            <a:r>
              <a:rPr lang="en-US" sz="1400" kern="0">
                <a:solidFill>
                  <a:schemeClr val="bg1"/>
                </a:solidFill>
                <a:latin typeface="+mj-lt"/>
                <a:ea typeface="Red Hat Display Medium" panose="02010303040201060303" pitchFamily="2" charset="0"/>
                <a:cs typeface="Calibri" panose="020F0502020204030204" pitchFamily="34" charset="0"/>
                <a:sym typeface="Arial"/>
              </a:rPr>
              <a:t>DNS</a:t>
            </a:r>
            <a:endParaRPr lang="en-US" sz="1600" kern="0">
              <a:solidFill>
                <a:schemeClr val="bg1"/>
              </a:solidFill>
              <a:latin typeface="+mj-lt"/>
              <a:ea typeface="Red Hat Display Medium" panose="02010303040201060303" pitchFamily="2" charset="0"/>
              <a:cs typeface="Calibri" panose="020F0502020204030204" pitchFamily="34" charset="0"/>
              <a:sym typeface="Arial"/>
            </a:endParaRPr>
          </a:p>
        </p:txBody>
      </p:sp>
      <p:sp>
        <p:nvSpPr>
          <p:cNvPr id="26" name="TextBox 25">
            <a:extLst>
              <a:ext uri="{FF2B5EF4-FFF2-40B4-BE49-F238E27FC236}">
                <a16:creationId xmlns:a16="http://schemas.microsoft.com/office/drawing/2014/main" id="{1F5D80FA-3805-6B50-3336-902C40497074}"/>
              </a:ext>
            </a:extLst>
          </p:cNvPr>
          <p:cNvSpPr txBox="1"/>
          <p:nvPr/>
        </p:nvSpPr>
        <p:spPr>
          <a:xfrm>
            <a:off x="8719146" y="6230085"/>
            <a:ext cx="1796043" cy="307777"/>
          </a:xfrm>
          <a:prstGeom prst="rect">
            <a:avLst/>
          </a:prstGeom>
          <a:noFill/>
        </p:spPr>
        <p:txBody>
          <a:bodyPr wrap="square" rtlCol="0">
            <a:spAutoFit/>
          </a:bodyPr>
          <a:lstStyle/>
          <a:p>
            <a:pPr algn="r" defTabSz="829178">
              <a:buClr>
                <a:srgbClr val="000000"/>
              </a:buClr>
            </a:pPr>
            <a:r>
              <a:rPr lang="ru-RU" sz="1400" kern="0">
                <a:solidFill>
                  <a:schemeClr val="bg1"/>
                </a:solidFill>
                <a:latin typeface="+mj-lt"/>
                <a:ea typeface="Red Hat Display Medium" panose="02010303040201060303" pitchFamily="2" charset="0"/>
                <a:cs typeface="Calibri" panose="020F0502020204030204" pitchFamily="34" charset="0"/>
                <a:sym typeface="Arial"/>
              </a:rPr>
              <a:t>Пользователи</a:t>
            </a:r>
            <a:endParaRPr lang="en-US" sz="1600" kern="0">
              <a:solidFill>
                <a:schemeClr val="bg1"/>
              </a:solidFill>
              <a:latin typeface="+mj-lt"/>
              <a:ea typeface="Red Hat Display Medium" panose="02010303040201060303" pitchFamily="2" charset="0"/>
              <a:cs typeface="Calibri" panose="020F0502020204030204" pitchFamily="34" charset="0"/>
              <a:sym typeface="Arial"/>
            </a:endParaRPr>
          </a:p>
        </p:txBody>
      </p:sp>
      <p:cxnSp>
        <p:nvCxnSpPr>
          <p:cNvPr id="31" name="Straight Arrow Connector 30">
            <a:extLst>
              <a:ext uri="{FF2B5EF4-FFF2-40B4-BE49-F238E27FC236}">
                <a16:creationId xmlns:a16="http://schemas.microsoft.com/office/drawing/2014/main" id="{2A8E8DE6-D1AC-1649-E984-93ADD50DF25E}"/>
              </a:ext>
            </a:extLst>
          </p:cNvPr>
          <p:cNvCxnSpPr>
            <a:cxnSpLocks/>
          </p:cNvCxnSpPr>
          <p:nvPr/>
        </p:nvCxnSpPr>
        <p:spPr>
          <a:xfrm flipV="1">
            <a:off x="5815636" y="2330293"/>
            <a:ext cx="1205577" cy="1855489"/>
          </a:xfrm>
          <a:prstGeom prst="straightConnector1">
            <a:avLst/>
          </a:prstGeom>
          <a:ln w="28575" cap="rnd">
            <a:solidFill>
              <a:srgbClr val="00B0F0"/>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7476C06-CB36-35E2-1461-86E623619751}"/>
              </a:ext>
            </a:extLst>
          </p:cNvPr>
          <p:cNvSpPr txBox="1"/>
          <p:nvPr/>
        </p:nvSpPr>
        <p:spPr>
          <a:xfrm>
            <a:off x="4870219" y="4860535"/>
            <a:ext cx="1408025" cy="369332"/>
          </a:xfrm>
          <a:prstGeom prst="rect">
            <a:avLst/>
          </a:prstGeom>
          <a:noFill/>
        </p:spPr>
        <p:txBody>
          <a:bodyPr wrap="square" rtlCol="0">
            <a:spAutoFit/>
          </a:bodyPr>
          <a:lstStyle/>
          <a:p>
            <a:pPr algn="r" defTabSz="829178">
              <a:buClr>
                <a:srgbClr val="000000"/>
              </a:buClr>
            </a:pPr>
            <a:r>
              <a:rPr lang="en-US" b="1" kern="0" err="1">
                <a:solidFill>
                  <a:schemeClr val="bg1"/>
                </a:solidFill>
                <a:latin typeface="+mj-lt"/>
                <a:ea typeface="Red Hat Display Medium" panose="02010303040201060303" pitchFamily="2" charset="0"/>
                <a:cs typeface="Calibri" panose="020F0502020204030204" pitchFamily="34" charset="0"/>
                <a:sym typeface="Arial"/>
              </a:rPr>
              <a:t>DNSWatch</a:t>
            </a:r>
            <a:endParaRPr lang="en-US" sz="1600" b="1" kern="0">
              <a:solidFill>
                <a:schemeClr val="bg1"/>
              </a:solidFill>
              <a:latin typeface="+mj-lt"/>
              <a:ea typeface="Red Hat Display Medium" panose="02010303040201060303" pitchFamily="2" charset="0"/>
              <a:cs typeface="Calibri" panose="020F0502020204030204" pitchFamily="34" charset="0"/>
              <a:sym typeface="Arial"/>
            </a:endParaRPr>
          </a:p>
        </p:txBody>
      </p:sp>
      <p:cxnSp>
        <p:nvCxnSpPr>
          <p:cNvPr id="43" name="Straight Arrow Connector 42">
            <a:extLst>
              <a:ext uri="{FF2B5EF4-FFF2-40B4-BE49-F238E27FC236}">
                <a16:creationId xmlns:a16="http://schemas.microsoft.com/office/drawing/2014/main" id="{FFDEA9FE-D94F-8CC2-56B5-7A1FE39254E2}"/>
              </a:ext>
            </a:extLst>
          </p:cNvPr>
          <p:cNvCxnSpPr>
            <a:cxnSpLocks/>
          </p:cNvCxnSpPr>
          <p:nvPr/>
        </p:nvCxnSpPr>
        <p:spPr>
          <a:xfrm flipH="1">
            <a:off x="4295955" y="4760175"/>
            <a:ext cx="1000727" cy="608709"/>
          </a:xfrm>
          <a:prstGeom prst="straightConnector1">
            <a:avLst/>
          </a:prstGeom>
          <a:ln w="28575" cap="rnd">
            <a:solidFill>
              <a:schemeClr val="bg1"/>
            </a:solidFill>
            <a:prstDash val="lgDash"/>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8D2DCEE8-7124-DE91-6063-A2AE23FBEC00}"/>
              </a:ext>
            </a:extLst>
          </p:cNvPr>
          <p:cNvSpPr txBox="1"/>
          <p:nvPr/>
        </p:nvSpPr>
        <p:spPr>
          <a:xfrm>
            <a:off x="1509312" y="5807470"/>
            <a:ext cx="1408025" cy="307777"/>
          </a:xfrm>
          <a:prstGeom prst="rect">
            <a:avLst/>
          </a:prstGeom>
          <a:noFill/>
        </p:spPr>
        <p:txBody>
          <a:bodyPr wrap="square" rtlCol="0">
            <a:spAutoFit/>
          </a:bodyPr>
          <a:lstStyle/>
          <a:p>
            <a:pPr algn="ctr" defTabSz="829178">
              <a:buClr>
                <a:srgbClr val="000000"/>
              </a:buClr>
            </a:pPr>
            <a:r>
              <a:rPr lang="en-US" sz="1400" kern="0">
                <a:solidFill>
                  <a:schemeClr val="bg1"/>
                </a:solidFill>
                <a:latin typeface="+mj-lt"/>
                <a:ea typeface="Red Hat Display Medium" panose="02010303040201060303" pitchFamily="2" charset="0"/>
                <a:cs typeface="Calibri" panose="020F0502020204030204" pitchFamily="34" charset="0"/>
                <a:sym typeface="Arial"/>
              </a:rPr>
              <a:t>AD</a:t>
            </a:r>
            <a:endParaRPr lang="en-US" sz="1600" kern="0">
              <a:solidFill>
                <a:schemeClr val="bg1"/>
              </a:solidFill>
              <a:latin typeface="+mj-lt"/>
              <a:ea typeface="Red Hat Display Medium" panose="02010303040201060303" pitchFamily="2" charset="0"/>
              <a:cs typeface="Calibri" panose="020F0502020204030204" pitchFamily="34" charset="0"/>
              <a:sym typeface="Arial"/>
            </a:endParaRPr>
          </a:p>
        </p:txBody>
      </p:sp>
      <p:sp>
        <p:nvSpPr>
          <p:cNvPr id="99" name="TextBox 98">
            <a:extLst>
              <a:ext uri="{FF2B5EF4-FFF2-40B4-BE49-F238E27FC236}">
                <a16:creationId xmlns:a16="http://schemas.microsoft.com/office/drawing/2014/main" id="{32C12F1C-B95A-2839-BE78-DAEBB960B5C6}"/>
              </a:ext>
            </a:extLst>
          </p:cNvPr>
          <p:cNvSpPr txBox="1"/>
          <p:nvPr/>
        </p:nvSpPr>
        <p:spPr>
          <a:xfrm>
            <a:off x="4505197" y="5807470"/>
            <a:ext cx="1408025" cy="307777"/>
          </a:xfrm>
          <a:prstGeom prst="rect">
            <a:avLst/>
          </a:prstGeom>
          <a:noFill/>
        </p:spPr>
        <p:txBody>
          <a:bodyPr wrap="square" rtlCol="0">
            <a:spAutoFit/>
          </a:bodyPr>
          <a:lstStyle/>
          <a:p>
            <a:pPr algn="ctr" defTabSz="829178">
              <a:buClr>
                <a:srgbClr val="000000"/>
              </a:buClr>
            </a:pPr>
            <a:r>
              <a:rPr lang="en-US" sz="1400" kern="0">
                <a:solidFill>
                  <a:schemeClr val="bg1"/>
                </a:solidFill>
                <a:latin typeface="+mj-lt"/>
                <a:ea typeface="Red Hat Display Medium" panose="02010303040201060303" pitchFamily="2" charset="0"/>
                <a:cs typeface="Calibri" panose="020F0502020204030204" pitchFamily="34" charset="0"/>
                <a:sym typeface="Arial"/>
              </a:rPr>
              <a:t>DHCP</a:t>
            </a:r>
            <a:endParaRPr lang="en-US" sz="1600" kern="0">
              <a:solidFill>
                <a:schemeClr val="bg1"/>
              </a:solidFill>
              <a:latin typeface="+mj-lt"/>
              <a:ea typeface="Red Hat Display Medium" panose="02010303040201060303" pitchFamily="2" charset="0"/>
              <a:cs typeface="Calibri" panose="020F0502020204030204" pitchFamily="34" charset="0"/>
              <a:sym typeface="Arial"/>
            </a:endParaRPr>
          </a:p>
        </p:txBody>
      </p:sp>
      <p:sp>
        <p:nvSpPr>
          <p:cNvPr id="100" name="TextBox 99">
            <a:extLst>
              <a:ext uri="{FF2B5EF4-FFF2-40B4-BE49-F238E27FC236}">
                <a16:creationId xmlns:a16="http://schemas.microsoft.com/office/drawing/2014/main" id="{B0687BCF-10B3-EE86-A88D-6635CA69F30F}"/>
              </a:ext>
            </a:extLst>
          </p:cNvPr>
          <p:cNvSpPr txBox="1"/>
          <p:nvPr/>
        </p:nvSpPr>
        <p:spPr>
          <a:xfrm>
            <a:off x="3050260" y="5807470"/>
            <a:ext cx="984629" cy="307777"/>
          </a:xfrm>
          <a:prstGeom prst="rect">
            <a:avLst/>
          </a:prstGeom>
          <a:noFill/>
        </p:spPr>
        <p:txBody>
          <a:bodyPr wrap="square" rtlCol="0">
            <a:spAutoFit/>
          </a:bodyPr>
          <a:lstStyle/>
          <a:p>
            <a:pPr algn="ctr" defTabSz="829178">
              <a:buClr>
                <a:srgbClr val="000000"/>
              </a:buClr>
            </a:pPr>
            <a:r>
              <a:rPr lang="en-US" sz="1400" kern="0">
                <a:solidFill>
                  <a:schemeClr val="bg1"/>
                </a:solidFill>
                <a:latin typeface="+mj-lt"/>
                <a:ea typeface="Red Hat Display Medium" panose="02010303040201060303" pitchFamily="2" charset="0"/>
                <a:cs typeface="Calibri" panose="020F0502020204030204" pitchFamily="34" charset="0"/>
                <a:sym typeface="Arial"/>
              </a:rPr>
              <a:t>EDR/XDR</a:t>
            </a:r>
          </a:p>
        </p:txBody>
      </p:sp>
      <p:pic>
        <p:nvPicPr>
          <p:cNvPr id="102" name="Graphic 101" descr="Bug outline">
            <a:extLst>
              <a:ext uri="{FF2B5EF4-FFF2-40B4-BE49-F238E27FC236}">
                <a16:creationId xmlns:a16="http://schemas.microsoft.com/office/drawing/2014/main" id="{1A5E76BA-987E-F4D3-ECD7-530176C60F2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flipH="1">
            <a:off x="2636241" y="5624192"/>
            <a:ext cx="521824" cy="521824"/>
          </a:xfrm>
          <a:prstGeom prst="rect">
            <a:avLst/>
          </a:prstGeom>
        </p:spPr>
      </p:pic>
      <p:pic>
        <p:nvPicPr>
          <p:cNvPr id="101" name="Graphic 70">
            <a:extLst>
              <a:ext uri="{FF2B5EF4-FFF2-40B4-BE49-F238E27FC236}">
                <a16:creationId xmlns:a16="http://schemas.microsoft.com/office/drawing/2014/main" id="{3B102A41-926C-BB54-55F2-9EB277C62480}"/>
              </a:ext>
            </a:extLst>
          </p:cNvPr>
          <p:cNvPicPr>
            <a:picLocks noChangeAspect="1"/>
          </p:cNvPicPr>
          <p:nvPr/>
        </p:nvPicPr>
        <p:blipFill>
          <a:blip r:embed="rId30" cstate="hq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812656" y="5931393"/>
            <a:ext cx="325300" cy="325300"/>
          </a:xfrm>
          <a:prstGeom prst="rect">
            <a:avLst/>
          </a:prstGeom>
        </p:spPr>
      </p:pic>
      <p:sp>
        <p:nvSpPr>
          <p:cNvPr id="105" name="Rounded Rectangle 26">
            <a:extLst>
              <a:ext uri="{FF2B5EF4-FFF2-40B4-BE49-F238E27FC236}">
                <a16:creationId xmlns:a16="http://schemas.microsoft.com/office/drawing/2014/main" id="{469327EB-E442-7447-2802-05841564BC4E}"/>
              </a:ext>
            </a:extLst>
          </p:cNvPr>
          <p:cNvSpPr/>
          <p:nvPr/>
        </p:nvSpPr>
        <p:spPr>
          <a:xfrm>
            <a:off x="1164566" y="5436735"/>
            <a:ext cx="5859292" cy="1128920"/>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9DF88982-215A-46AF-23FD-95D7DAF1EE90}"/>
              </a:ext>
            </a:extLst>
          </p:cNvPr>
          <p:cNvCxnSpPr>
            <a:cxnSpLocks/>
          </p:cNvCxnSpPr>
          <p:nvPr/>
        </p:nvCxnSpPr>
        <p:spPr>
          <a:xfrm flipH="1">
            <a:off x="6257101" y="6144428"/>
            <a:ext cx="1246895" cy="727"/>
          </a:xfrm>
          <a:prstGeom prst="straightConnector1">
            <a:avLst/>
          </a:prstGeom>
          <a:ln w="28575" cap="rnd">
            <a:solidFill>
              <a:srgbClr val="14A24C"/>
            </a:solidFill>
            <a:prstDash val="lg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7" name="Graphic 116" descr="Shield outline">
            <a:extLst>
              <a:ext uri="{FF2B5EF4-FFF2-40B4-BE49-F238E27FC236}">
                <a16:creationId xmlns:a16="http://schemas.microsoft.com/office/drawing/2014/main" id="{849A27D0-092C-D267-2407-4E69BBBA24F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716494" y="4256502"/>
            <a:ext cx="661544" cy="661544"/>
          </a:xfrm>
          <a:prstGeom prst="rect">
            <a:avLst/>
          </a:prstGeom>
        </p:spPr>
      </p:pic>
      <p:pic>
        <p:nvPicPr>
          <p:cNvPr id="118" name="Graphic 10" descr="Siren with solid fill">
            <a:extLst>
              <a:ext uri="{FF2B5EF4-FFF2-40B4-BE49-F238E27FC236}">
                <a16:creationId xmlns:a16="http://schemas.microsoft.com/office/drawing/2014/main" id="{1418E51F-677B-56D9-BCAD-56EFCE9C8A6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868662" y="4360390"/>
            <a:ext cx="377723" cy="377723"/>
          </a:xfrm>
          <a:prstGeom prst="rect">
            <a:avLst/>
          </a:prstGeom>
        </p:spPr>
      </p:pic>
      <p:sp>
        <p:nvSpPr>
          <p:cNvPr id="119" name="TextBox 118">
            <a:extLst>
              <a:ext uri="{FF2B5EF4-FFF2-40B4-BE49-F238E27FC236}">
                <a16:creationId xmlns:a16="http://schemas.microsoft.com/office/drawing/2014/main" id="{F3376079-605B-AE4B-A6BC-B923831E7162}"/>
              </a:ext>
            </a:extLst>
          </p:cNvPr>
          <p:cNvSpPr txBox="1"/>
          <p:nvPr/>
        </p:nvSpPr>
        <p:spPr>
          <a:xfrm>
            <a:off x="2887930" y="4860535"/>
            <a:ext cx="1408025" cy="307777"/>
          </a:xfrm>
          <a:prstGeom prst="rect">
            <a:avLst/>
          </a:prstGeom>
          <a:noFill/>
        </p:spPr>
        <p:txBody>
          <a:bodyPr wrap="square" rtlCol="0">
            <a:spAutoFit/>
          </a:bodyPr>
          <a:lstStyle/>
          <a:p>
            <a:pPr algn="r" defTabSz="829178">
              <a:buClr>
                <a:srgbClr val="000000"/>
              </a:buClr>
            </a:pPr>
            <a:r>
              <a:rPr lang="en-US" sz="1400" kern="0">
                <a:solidFill>
                  <a:schemeClr val="bg1"/>
                </a:solidFill>
                <a:latin typeface="+mj-lt"/>
                <a:ea typeface="Red Hat Display Medium" panose="02010303040201060303" pitchFamily="2" charset="0"/>
                <a:cs typeface="Calibri" panose="020F0502020204030204" pitchFamily="34" charset="0"/>
                <a:sym typeface="Arial"/>
              </a:rPr>
              <a:t>SIEM</a:t>
            </a:r>
            <a:endParaRPr lang="en-US" sz="1600" kern="0">
              <a:solidFill>
                <a:schemeClr val="bg1"/>
              </a:solidFill>
              <a:latin typeface="+mj-lt"/>
              <a:ea typeface="Red Hat Display Medium" panose="02010303040201060303" pitchFamily="2" charset="0"/>
              <a:cs typeface="Calibri" panose="020F0502020204030204" pitchFamily="34" charset="0"/>
              <a:sym typeface="Arial"/>
            </a:endParaRPr>
          </a:p>
        </p:txBody>
      </p:sp>
      <p:cxnSp>
        <p:nvCxnSpPr>
          <p:cNvPr id="120" name="Straight Arrow Connector 119">
            <a:extLst>
              <a:ext uri="{FF2B5EF4-FFF2-40B4-BE49-F238E27FC236}">
                <a16:creationId xmlns:a16="http://schemas.microsoft.com/office/drawing/2014/main" id="{BE4EC163-1ADB-C580-7A0E-E4164037618B}"/>
              </a:ext>
            </a:extLst>
          </p:cNvPr>
          <p:cNvCxnSpPr>
            <a:cxnSpLocks/>
          </p:cNvCxnSpPr>
          <p:nvPr/>
        </p:nvCxnSpPr>
        <p:spPr>
          <a:xfrm flipH="1">
            <a:off x="4347559" y="4549251"/>
            <a:ext cx="897517" cy="0"/>
          </a:xfrm>
          <a:prstGeom prst="straightConnector1">
            <a:avLst/>
          </a:prstGeom>
          <a:ln w="28575" cap="rnd">
            <a:solidFill>
              <a:schemeClr val="bg1"/>
            </a:solidFill>
            <a:prstDash val="lg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E4575C-A50B-48DE-0599-92A287DE393F}"/>
              </a:ext>
            </a:extLst>
          </p:cNvPr>
          <p:cNvSpPr txBox="1"/>
          <p:nvPr/>
        </p:nvSpPr>
        <p:spPr>
          <a:xfrm>
            <a:off x="7130513" y="4629644"/>
            <a:ext cx="2320011" cy="369332"/>
          </a:xfrm>
          <a:prstGeom prst="rect">
            <a:avLst/>
          </a:prstGeom>
          <a:noFill/>
        </p:spPr>
        <p:txBody>
          <a:bodyPr wrap="square" rtlCol="0">
            <a:spAutoFit/>
          </a:bodyPr>
          <a:lstStyle/>
          <a:p>
            <a:r>
              <a:rPr lang="ru-RU" b="1">
                <a:solidFill>
                  <a:schemeClr val="bg1"/>
                </a:solidFill>
              </a:rPr>
              <a:t>ООО «Фирма»</a:t>
            </a:r>
          </a:p>
        </p:txBody>
      </p:sp>
      <p:sp>
        <p:nvSpPr>
          <p:cNvPr id="4" name="TextBox 3">
            <a:extLst>
              <a:ext uri="{FF2B5EF4-FFF2-40B4-BE49-F238E27FC236}">
                <a16:creationId xmlns:a16="http://schemas.microsoft.com/office/drawing/2014/main" id="{095F8D89-69D8-EEFB-9CCC-26D1F4414A44}"/>
              </a:ext>
            </a:extLst>
          </p:cNvPr>
          <p:cNvSpPr txBox="1"/>
          <p:nvPr/>
        </p:nvSpPr>
        <p:spPr>
          <a:xfrm>
            <a:off x="8622454" y="2254849"/>
            <a:ext cx="936650" cy="307777"/>
          </a:xfrm>
          <a:prstGeom prst="rect">
            <a:avLst/>
          </a:prstGeom>
          <a:noFill/>
        </p:spPr>
        <p:txBody>
          <a:bodyPr wrap="square">
            <a:spAutoFit/>
          </a:bodyPr>
          <a:lstStyle/>
          <a:p>
            <a:pPr algn="ctr" defTabSz="829178">
              <a:buClr>
                <a:srgbClr val="000000"/>
              </a:buClr>
            </a:pPr>
            <a:r>
              <a:rPr lang="ru-RU" sz="1400" kern="0">
                <a:solidFill>
                  <a:srgbClr val="1D1E3E"/>
                </a:solidFill>
                <a:latin typeface="+mj-lt"/>
                <a:ea typeface="Red Hat Display Medium" panose="02010303040201060303" pitchFamily="2" charset="0"/>
                <a:cs typeface="Calibri" panose="020F0502020204030204" pitchFamily="34" charset="0"/>
                <a:sym typeface="Arial"/>
              </a:rPr>
              <a:t>НСДИ</a:t>
            </a:r>
            <a:endParaRPr lang="en-US" sz="1600" kern="0">
              <a:solidFill>
                <a:srgbClr val="1D1E3E"/>
              </a:solidFill>
              <a:latin typeface="+mj-lt"/>
              <a:ea typeface="Red Hat Display Medium" panose="02010303040201060303" pitchFamily="2" charset="0"/>
              <a:cs typeface="Calibri" panose="020F0502020204030204" pitchFamily="34" charset="0"/>
              <a:sym typeface="Arial"/>
            </a:endParaRPr>
          </a:p>
        </p:txBody>
      </p:sp>
      <p:pic>
        <p:nvPicPr>
          <p:cNvPr id="6" name="Graphic 5">
            <a:extLst>
              <a:ext uri="{FF2B5EF4-FFF2-40B4-BE49-F238E27FC236}">
                <a16:creationId xmlns:a16="http://schemas.microsoft.com/office/drawing/2014/main" id="{FD534FC3-41B2-2915-7B09-353E7189A3C3}"/>
              </a:ext>
            </a:extLst>
          </p:cNvPr>
          <p:cNvPicPr>
            <a:picLocks noChangeAspect="1"/>
          </p:cNvPicPr>
          <p:nvPr/>
        </p:nvPicPr>
        <p:blipFill>
          <a:blip r:embed="rId36" cstate="hq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211981" y="2091788"/>
            <a:ext cx="661613" cy="661613"/>
          </a:xfrm>
          <a:prstGeom prst="rect">
            <a:avLst/>
          </a:prstGeom>
        </p:spPr>
      </p:pic>
      <p:cxnSp>
        <p:nvCxnSpPr>
          <p:cNvPr id="8" name="Straight Arrow Connector 7">
            <a:extLst>
              <a:ext uri="{FF2B5EF4-FFF2-40B4-BE49-F238E27FC236}">
                <a16:creationId xmlns:a16="http://schemas.microsoft.com/office/drawing/2014/main" id="{4CC43605-EFEC-3D58-AC03-2E2A8CBB765A}"/>
              </a:ext>
            </a:extLst>
          </p:cNvPr>
          <p:cNvCxnSpPr>
            <a:cxnSpLocks/>
          </p:cNvCxnSpPr>
          <p:nvPr/>
        </p:nvCxnSpPr>
        <p:spPr>
          <a:xfrm flipV="1">
            <a:off x="6272159" y="2770525"/>
            <a:ext cx="2055410" cy="2872649"/>
          </a:xfrm>
          <a:prstGeom prst="straightConnector1">
            <a:avLst/>
          </a:prstGeom>
          <a:ln w="28575" cap="rnd">
            <a:solidFill>
              <a:srgbClr val="14A24C"/>
            </a:solidFill>
            <a:prstDash val="lg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04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ABC9-83DD-F079-862D-4C815DDDF0E6}"/>
            </a:ext>
          </a:extLst>
        </p:cNvPr>
        <p:cNvGrpSpPr/>
        <p:nvPr/>
      </p:nvGrpSpPr>
      <p:grpSpPr>
        <a:xfrm>
          <a:off x="0" y="0"/>
          <a:ext cx="0" cy="0"/>
          <a:chOff x="0" y="0"/>
          <a:chExt cx="0" cy="0"/>
        </a:xfrm>
      </p:grpSpPr>
      <p:sp>
        <p:nvSpPr>
          <p:cNvPr id="27" name="Freeform: Shape 16">
            <a:extLst>
              <a:ext uri="{FF2B5EF4-FFF2-40B4-BE49-F238E27FC236}">
                <a16:creationId xmlns:a16="http://schemas.microsoft.com/office/drawing/2014/main" id="{5D76AF3E-ECA5-3F1B-066E-A05AFF4785DA}"/>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28" name="Picture 27">
            <a:extLst>
              <a:ext uri="{FF2B5EF4-FFF2-40B4-BE49-F238E27FC236}">
                <a16:creationId xmlns:a16="http://schemas.microsoft.com/office/drawing/2014/main" id="{0BB95B78-4193-7D95-0E95-487564B253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54" name="TextBox 53">
            <a:extLst>
              <a:ext uri="{FF2B5EF4-FFF2-40B4-BE49-F238E27FC236}">
                <a16:creationId xmlns:a16="http://schemas.microsoft.com/office/drawing/2014/main" id="{F0529F6E-CB16-CEA8-1DF2-ACB23706DD23}"/>
              </a:ext>
            </a:extLst>
          </p:cNvPr>
          <p:cNvSpPr txBox="1"/>
          <p:nvPr/>
        </p:nvSpPr>
        <p:spPr>
          <a:xfrm>
            <a:off x="1254484" y="323868"/>
            <a:ext cx="4391044" cy="1077218"/>
          </a:xfrm>
          <a:prstGeom prst="rect">
            <a:avLst/>
          </a:prstGeom>
          <a:noFill/>
        </p:spPr>
        <p:txBody>
          <a:bodyPr wrap="square" lIns="91440" tIns="45720" rIns="91440" bIns="45720" rtlCol="0" anchor="t">
            <a:spAutoFit/>
          </a:bodyPr>
          <a:lstStyle/>
          <a:p>
            <a:r>
              <a:rPr lang="ru-RU" sz="3200" dirty="0">
                <a:solidFill>
                  <a:srgbClr val="FFFFFF"/>
                </a:solidFill>
                <a:ea typeface="Red Hat Display Black" panose="02010303040201060303" pitchFamily="2" charset="0"/>
                <a:cs typeface="Red Hat Display Black" panose="02010303040201060303" pitchFamily="2" charset="0"/>
              </a:rPr>
              <a:t>Сценарий</a:t>
            </a:r>
            <a:br>
              <a:rPr lang="ru-RU" sz="3200" dirty="0">
                <a:ea typeface="Red Hat Display Black" panose="02010303040201060303" pitchFamily="2" charset="0"/>
                <a:cs typeface="Red Hat Display Black" panose="02010303040201060303" pitchFamily="2" charset="0"/>
              </a:rPr>
            </a:br>
            <a:r>
              <a:rPr lang="ru-RU" sz="3200" dirty="0">
                <a:solidFill>
                  <a:srgbClr val="14A24C"/>
                </a:solidFill>
                <a:ea typeface="Red Hat Display Black" panose="02010303040201060303" pitchFamily="2" charset="0"/>
                <a:cs typeface="Red Hat Display Black" panose="02010303040201060303" pitchFamily="2" charset="0"/>
              </a:rPr>
              <a:t>"Аналитика и Защита"</a:t>
            </a:r>
            <a:endParaRPr lang="en-US" sz="3200" dirty="0">
              <a:solidFill>
                <a:srgbClr val="14A24C"/>
              </a:solidFill>
              <a:ea typeface="Red Hat Display Black" panose="02010303040201060303" pitchFamily="2" charset="0"/>
              <a:cs typeface="Red Hat Display Black" panose="02010303040201060303" pitchFamily="2" charset="0"/>
            </a:endParaRPr>
          </a:p>
        </p:txBody>
      </p:sp>
      <p:sp>
        <p:nvSpPr>
          <p:cNvPr id="35" name="Oval 34">
            <a:extLst>
              <a:ext uri="{FF2B5EF4-FFF2-40B4-BE49-F238E27FC236}">
                <a16:creationId xmlns:a16="http://schemas.microsoft.com/office/drawing/2014/main" id="{9EAB0F40-260F-B486-57B9-C73FCF8F8C7B}"/>
              </a:ext>
            </a:extLst>
          </p:cNvPr>
          <p:cNvSpPr/>
          <p:nvPr/>
        </p:nvSpPr>
        <p:spPr>
          <a:xfrm>
            <a:off x="7127788" y="2529991"/>
            <a:ext cx="188237" cy="1882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pic>
        <p:nvPicPr>
          <p:cNvPr id="3" name="Graphic 2" descr="Cloud with solid fill">
            <a:extLst>
              <a:ext uri="{FF2B5EF4-FFF2-40B4-BE49-F238E27FC236}">
                <a16:creationId xmlns:a16="http://schemas.microsoft.com/office/drawing/2014/main" id="{ADC87CD0-56F3-49D9-A84C-DC30080D6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6368" y="-126068"/>
            <a:ext cx="4391043" cy="4176905"/>
          </a:xfrm>
          <a:prstGeom prst="rect">
            <a:avLst/>
          </a:prstGeom>
        </p:spPr>
      </p:pic>
      <p:pic>
        <p:nvPicPr>
          <p:cNvPr id="48" name="Graphic 62" descr="World outline">
            <a:extLst>
              <a:ext uri="{FF2B5EF4-FFF2-40B4-BE49-F238E27FC236}">
                <a16:creationId xmlns:a16="http://schemas.microsoft.com/office/drawing/2014/main" id="{0A325B59-F38D-975F-31DF-B1396095C329}"/>
              </a:ext>
            </a:extLst>
          </p:cNvPr>
          <p:cNvPicPr>
            <a:picLocks noChangeAspect="1"/>
          </p:cNvPicPr>
          <p:nvPr/>
        </p:nvPicPr>
        <p:blipFill>
          <a:blip r:embed="rId5">
            <a:lum bright="70000" contrast="-70000"/>
            <a:extLst>
              <a:ext uri="{96DAC541-7B7A-43D3-8B79-37D633B846F1}">
                <asvg:svgBlip xmlns:asvg="http://schemas.microsoft.com/office/drawing/2016/SVG/main" r:embed="rId6"/>
              </a:ext>
            </a:extLst>
          </a:blip>
          <a:stretch>
            <a:fillRect/>
          </a:stretch>
        </p:blipFill>
        <p:spPr>
          <a:xfrm>
            <a:off x="5940851" y="740313"/>
            <a:ext cx="745583" cy="721065"/>
          </a:xfrm>
          <a:prstGeom prst="rect">
            <a:avLst/>
          </a:prstGeom>
        </p:spPr>
      </p:pic>
      <p:pic>
        <p:nvPicPr>
          <p:cNvPr id="49" name="Graphic 48">
            <a:extLst>
              <a:ext uri="{FF2B5EF4-FFF2-40B4-BE49-F238E27FC236}">
                <a16:creationId xmlns:a16="http://schemas.microsoft.com/office/drawing/2014/main" id="{BF219CC8-08FF-A449-84D4-74111F437D8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80668" y="2012574"/>
            <a:ext cx="661613" cy="661613"/>
          </a:xfrm>
          <a:prstGeom prst="rect">
            <a:avLst/>
          </a:prstGeom>
        </p:spPr>
      </p:pic>
      <p:pic>
        <p:nvPicPr>
          <p:cNvPr id="50" name="Graphic 21" descr="Cloud with solid fill">
            <a:extLst>
              <a:ext uri="{FF2B5EF4-FFF2-40B4-BE49-F238E27FC236}">
                <a16:creationId xmlns:a16="http://schemas.microsoft.com/office/drawing/2014/main" id="{ADACEDBD-75DC-5764-963E-F80D1E529CF5}"/>
              </a:ext>
            </a:extLst>
          </p:cNvPr>
          <p:cNvPicPr>
            <a:picLocks noChangeAspect="1"/>
          </p:cNvPicPr>
          <p:nvPr/>
        </p:nvPicPr>
        <p:blipFill>
          <a:blip r:embed="rId9">
            <a:lum bright="70000" contrast="-70000"/>
            <a:extLst>
              <a:ext uri="{96DAC541-7B7A-43D3-8B79-37D633B846F1}">
                <asvg:svgBlip xmlns:asvg="http://schemas.microsoft.com/office/drawing/2016/SVG/main" r:embed="rId10"/>
              </a:ext>
            </a:extLst>
          </a:blip>
          <a:stretch>
            <a:fillRect/>
          </a:stretch>
        </p:blipFill>
        <p:spPr>
          <a:xfrm>
            <a:off x="4033731" y="-1248956"/>
            <a:ext cx="6769670" cy="5938548"/>
          </a:xfrm>
          <a:prstGeom prst="rect">
            <a:avLst/>
          </a:prstGeom>
        </p:spPr>
      </p:pic>
      <p:sp>
        <p:nvSpPr>
          <p:cNvPr id="51" name="TextBox 50">
            <a:extLst>
              <a:ext uri="{FF2B5EF4-FFF2-40B4-BE49-F238E27FC236}">
                <a16:creationId xmlns:a16="http://schemas.microsoft.com/office/drawing/2014/main" id="{EA163ADA-F79F-5144-1BD1-CA62B4FD5A84}"/>
              </a:ext>
            </a:extLst>
          </p:cNvPr>
          <p:cNvSpPr txBox="1"/>
          <p:nvPr/>
        </p:nvSpPr>
        <p:spPr>
          <a:xfrm>
            <a:off x="7187499" y="905992"/>
            <a:ext cx="853318" cy="369332"/>
          </a:xfrm>
          <a:prstGeom prst="rect">
            <a:avLst/>
          </a:prstGeom>
          <a:noFill/>
        </p:spPr>
        <p:txBody>
          <a:bodyPr wrap="square" rtlCol="0">
            <a:spAutoFit/>
          </a:bodyPr>
          <a:lstStyle/>
          <a:p>
            <a:pPr algn="r" defTabSz="829178">
              <a:buClr>
                <a:srgbClr val="000000"/>
              </a:buClr>
            </a:pPr>
            <a:r>
              <a:rPr lang="en-US" b="1" kern="0" err="1">
                <a:solidFill>
                  <a:srgbClr val="1D1E3E"/>
                </a:solidFill>
                <a:latin typeface="+mj-lt"/>
                <a:ea typeface="Red Hat Display Medium" panose="02010303040201060303" pitchFamily="2" charset="0"/>
                <a:cs typeface="Calibri" panose="020F0502020204030204" pitchFamily="34" charset="0"/>
                <a:sym typeface="Arial"/>
              </a:rPr>
              <a:t>RUnet</a:t>
            </a:r>
            <a:endParaRPr lang="en-US" sz="1600" b="1" kern="0">
              <a:solidFill>
                <a:srgbClr val="1D1E3E"/>
              </a:solidFill>
              <a:latin typeface="+mj-lt"/>
              <a:ea typeface="Red Hat Display Medium" panose="02010303040201060303" pitchFamily="2" charset="0"/>
              <a:cs typeface="Calibri" panose="020F0502020204030204" pitchFamily="34" charset="0"/>
              <a:sym typeface="Arial"/>
            </a:endParaRPr>
          </a:p>
        </p:txBody>
      </p:sp>
      <p:sp>
        <p:nvSpPr>
          <p:cNvPr id="52" name="TextBox 51">
            <a:extLst>
              <a:ext uri="{FF2B5EF4-FFF2-40B4-BE49-F238E27FC236}">
                <a16:creationId xmlns:a16="http://schemas.microsoft.com/office/drawing/2014/main" id="{26FC30FC-C2B8-8A34-6829-5077E6ED4132}"/>
              </a:ext>
            </a:extLst>
          </p:cNvPr>
          <p:cNvSpPr txBox="1"/>
          <p:nvPr/>
        </p:nvSpPr>
        <p:spPr>
          <a:xfrm>
            <a:off x="6110766" y="423329"/>
            <a:ext cx="1205258" cy="369332"/>
          </a:xfrm>
          <a:prstGeom prst="rect">
            <a:avLst/>
          </a:prstGeom>
          <a:noFill/>
        </p:spPr>
        <p:txBody>
          <a:bodyPr wrap="square" rtlCol="0">
            <a:spAutoFit/>
          </a:bodyPr>
          <a:lstStyle/>
          <a:p>
            <a:pPr algn="r" defTabSz="829178">
              <a:buClr>
                <a:srgbClr val="000000"/>
              </a:buClr>
            </a:pPr>
            <a:r>
              <a:rPr lang="en-US" b="1" kern="0">
                <a:solidFill>
                  <a:schemeClr val="bg1"/>
                </a:solidFill>
                <a:latin typeface="+mj-lt"/>
                <a:ea typeface="Red Hat Display Medium" panose="02010303040201060303" pitchFamily="2" charset="0"/>
                <a:cs typeface="Calibri" panose="020F0502020204030204" pitchFamily="34" charset="0"/>
                <a:sym typeface="Arial"/>
              </a:rPr>
              <a:t>Internet</a:t>
            </a:r>
          </a:p>
        </p:txBody>
      </p:sp>
      <p:sp>
        <p:nvSpPr>
          <p:cNvPr id="53" name="TextBox 52">
            <a:extLst>
              <a:ext uri="{FF2B5EF4-FFF2-40B4-BE49-F238E27FC236}">
                <a16:creationId xmlns:a16="http://schemas.microsoft.com/office/drawing/2014/main" id="{89C6B24E-5050-E82E-940B-D837D59E441D}"/>
              </a:ext>
            </a:extLst>
          </p:cNvPr>
          <p:cNvSpPr txBox="1"/>
          <p:nvPr/>
        </p:nvSpPr>
        <p:spPr>
          <a:xfrm>
            <a:off x="8532914" y="2205623"/>
            <a:ext cx="1430499" cy="369332"/>
          </a:xfrm>
          <a:prstGeom prst="rect">
            <a:avLst/>
          </a:prstGeom>
          <a:noFill/>
        </p:spPr>
        <p:txBody>
          <a:bodyPr wrap="square">
            <a:spAutoFit/>
          </a:bodyPr>
          <a:lstStyle/>
          <a:p>
            <a:pPr algn="ctr" defTabSz="829178">
              <a:buClr>
                <a:srgbClr val="000000"/>
              </a:buClr>
            </a:pPr>
            <a:r>
              <a:rPr lang="en-US" b="1" kern="0" err="1">
                <a:solidFill>
                  <a:srgbClr val="1D1E3E"/>
                </a:solidFill>
                <a:latin typeface="+mj-lt"/>
                <a:ea typeface="Red Hat Display Medium" panose="02010303040201060303" pitchFamily="2" charset="0"/>
                <a:cs typeface="Calibri" panose="020F0502020204030204" pitchFamily="34" charset="0"/>
                <a:sym typeface="Arial"/>
              </a:rPr>
              <a:t>DNSCube</a:t>
            </a:r>
            <a:endParaRPr lang="en-US" sz="1600" b="1" kern="0">
              <a:solidFill>
                <a:srgbClr val="1D1E3E"/>
              </a:solidFill>
              <a:latin typeface="+mj-lt"/>
              <a:ea typeface="Red Hat Display Medium" panose="02010303040201060303" pitchFamily="2" charset="0"/>
              <a:cs typeface="Calibri" panose="020F0502020204030204" pitchFamily="34" charset="0"/>
              <a:sym typeface="Arial"/>
            </a:endParaRPr>
          </a:p>
        </p:txBody>
      </p:sp>
      <p:sp>
        <p:nvSpPr>
          <p:cNvPr id="55" name="TextBox 54">
            <a:extLst>
              <a:ext uri="{FF2B5EF4-FFF2-40B4-BE49-F238E27FC236}">
                <a16:creationId xmlns:a16="http://schemas.microsoft.com/office/drawing/2014/main" id="{0620E9FA-1C38-DF3C-5A7E-3D61E503CFE7}"/>
              </a:ext>
            </a:extLst>
          </p:cNvPr>
          <p:cNvSpPr txBox="1"/>
          <p:nvPr/>
        </p:nvSpPr>
        <p:spPr>
          <a:xfrm>
            <a:off x="7719886" y="1428938"/>
            <a:ext cx="936650" cy="307777"/>
          </a:xfrm>
          <a:prstGeom prst="rect">
            <a:avLst/>
          </a:prstGeom>
          <a:noFill/>
        </p:spPr>
        <p:txBody>
          <a:bodyPr wrap="square">
            <a:spAutoFit/>
          </a:bodyPr>
          <a:lstStyle/>
          <a:p>
            <a:pPr algn="ctr" defTabSz="829178">
              <a:buClr>
                <a:srgbClr val="000000"/>
              </a:buClr>
            </a:pPr>
            <a:r>
              <a:rPr lang="ru-RU" sz="1400" kern="0">
                <a:solidFill>
                  <a:srgbClr val="1D1E3E"/>
                </a:solidFill>
                <a:latin typeface="+mj-lt"/>
                <a:ea typeface="Red Hat Display Medium" panose="02010303040201060303" pitchFamily="2" charset="0"/>
                <a:cs typeface="Calibri" panose="020F0502020204030204" pitchFamily="34" charset="0"/>
                <a:sym typeface="Arial"/>
              </a:rPr>
              <a:t>НСДИ</a:t>
            </a:r>
            <a:endParaRPr lang="en-US" sz="1600" kern="0">
              <a:solidFill>
                <a:srgbClr val="1D1E3E"/>
              </a:solidFill>
              <a:latin typeface="+mj-lt"/>
              <a:ea typeface="Red Hat Display Medium" panose="02010303040201060303" pitchFamily="2" charset="0"/>
              <a:cs typeface="Calibri" panose="020F0502020204030204" pitchFamily="34" charset="0"/>
              <a:sym typeface="Arial"/>
            </a:endParaRPr>
          </a:p>
        </p:txBody>
      </p:sp>
      <p:pic>
        <p:nvPicPr>
          <p:cNvPr id="56" name="Graphic 55">
            <a:extLst>
              <a:ext uri="{FF2B5EF4-FFF2-40B4-BE49-F238E27FC236}">
                <a16:creationId xmlns:a16="http://schemas.microsoft.com/office/drawing/2014/main" id="{0EC1171E-5942-ADC8-E0F5-855FFE09C7C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09413" y="1265877"/>
            <a:ext cx="661613" cy="661613"/>
          </a:xfrm>
          <a:prstGeom prst="rect">
            <a:avLst/>
          </a:prstGeom>
        </p:spPr>
      </p:pic>
      <p:cxnSp>
        <p:nvCxnSpPr>
          <p:cNvPr id="57" name="Straight Arrow Connector 56">
            <a:extLst>
              <a:ext uri="{FF2B5EF4-FFF2-40B4-BE49-F238E27FC236}">
                <a16:creationId xmlns:a16="http://schemas.microsoft.com/office/drawing/2014/main" id="{8F03D4D3-A761-1B7A-1D81-73FBFB2316D8}"/>
              </a:ext>
            </a:extLst>
          </p:cNvPr>
          <p:cNvCxnSpPr>
            <a:cxnSpLocks/>
          </p:cNvCxnSpPr>
          <p:nvPr/>
        </p:nvCxnSpPr>
        <p:spPr>
          <a:xfrm flipH="1" flipV="1">
            <a:off x="7876845" y="1824003"/>
            <a:ext cx="380381" cy="516526"/>
          </a:xfrm>
          <a:prstGeom prst="straightConnector1">
            <a:avLst/>
          </a:prstGeom>
          <a:ln w="28575" cap="rnd">
            <a:solidFill>
              <a:srgbClr val="14A24C"/>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8" name="Graphic 11" descr="Management with solid fill">
            <a:extLst>
              <a:ext uri="{FF2B5EF4-FFF2-40B4-BE49-F238E27FC236}">
                <a16:creationId xmlns:a16="http://schemas.microsoft.com/office/drawing/2014/main" id="{19D20435-70A6-3FB4-3B4B-0ACA66C841C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57621" y="5531795"/>
            <a:ext cx="914400" cy="914400"/>
          </a:xfrm>
          <a:prstGeom prst="rect">
            <a:avLst/>
          </a:prstGeom>
        </p:spPr>
      </p:pic>
      <p:pic>
        <p:nvPicPr>
          <p:cNvPr id="69" name="Graphic 12" descr="Server outline">
            <a:extLst>
              <a:ext uri="{FF2B5EF4-FFF2-40B4-BE49-F238E27FC236}">
                <a16:creationId xmlns:a16="http://schemas.microsoft.com/office/drawing/2014/main" id="{01C90F1E-52C9-CD85-DEAF-5A6D6CE9A5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42826" y="5550874"/>
            <a:ext cx="914400" cy="914400"/>
          </a:xfrm>
          <a:prstGeom prst="rect">
            <a:avLst/>
          </a:prstGeom>
        </p:spPr>
      </p:pic>
      <p:pic>
        <p:nvPicPr>
          <p:cNvPr id="71" name="Graphic 52" descr="Smart Phone with solid fill">
            <a:extLst>
              <a:ext uri="{FF2B5EF4-FFF2-40B4-BE49-F238E27FC236}">
                <a16:creationId xmlns:a16="http://schemas.microsoft.com/office/drawing/2014/main" id="{BFC9968E-519C-F883-58F5-65057FAA2C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082139" y="5555439"/>
            <a:ext cx="605118" cy="605118"/>
          </a:xfrm>
          <a:prstGeom prst="rect">
            <a:avLst/>
          </a:prstGeom>
        </p:spPr>
      </p:pic>
      <p:pic>
        <p:nvPicPr>
          <p:cNvPr id="72" name="Graphic 53" descr="Laptop with solid fill">
            <a:extLst>
              <a:ext uri="{FF2B5EF4-FFF2-40B4-BE49-F238E27FC236}">
                <a16:creationId xmlns:a16="http://schemas.microsoft.com/office/drawing/2014/main" id="{C45694D1-D0EE-A294-F1A2-7606FF38598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870369" y="5409875"/>
            <a:ext cx="914400" cy="914400"/>
          </a:xfrm>
          <a:prstGeom prst="rect">
            <a:avLst/>
          </a:prstGeom>
        </p:spPr>
      </p:pic>
      <p:pic>
        <p:nvPicPr>
          <p:cNvPr id="73" name="Graphic 54" descr="Database with solid fill">
            <a:extLst>
              <a:ext uri="{FF2B5EF4-FFF2-40B4-BE49-F238E27FC236}">
                <a16:creationId xmlns:a16="http://schemas.microsoft.com/office/drawing/2014/main" id="{1CF6B0FA-3F5E-13F7-0ADF-CB43B664B15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984627" y="5493815"/>
            <a:ext cx="713330" cy="713330"/>
          </a:xfrm>
          <a:prstGeom prst="rect">
            <a:avLst/>
          </a:prstGeom>
        </p:spPr>
      </p:pic>
      <p:pic>
        <p:nvPicPr>
          <p:cNvPr id="74" name="Graphic 55" descr="Social network with solid fill">
            <a:extLst>
              <a:ext uri="{FF2B5EF4-FFF2-40B4-BE49-F238E27FC236}">
                <a16:creationId xmlns:a16="http://schemas.microsoft.com/office/drawing/2014/main" id="{E6977DB1-C83C-AD68-0921-49073714A92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995327" y="5493815"/>
            <a:ext cx="800308" cy="800308"/>
          </a:xfrm>
          <a:prstGeom prst="rect">
            <a:avLst/>
          </a:prstGeom>
        </p:spPr>
      </p:pic>
      <p:sp>
        <p:nvSpPr>
          <p:cNvPr id="75" name="Rounded Rectangle 26">
            <a:extLst>
              <a:ext uri="{FF2B5EF4-FFF2-40B4-BE49-F238E27FC236}">
                <a16:creationId xmlns:a16="http://schemas.microsoft.com/office/drawing/2014/main" id="{34CD818B-4EB1-FFC8-E71F-50719AF895BB}"/>
              </a:ext>
            </a:extLst>
          </p:cNvPr>
          <p:cNvSpPr/>
          <p:nvPr/>
        </p:nvSpPr>
        <p:spPr>
          <a:xfrm>
            <a:off x="7568402" y="5465119"/>
            <a:ext cx="4452862" cy="1128920"/>
          </a:xfrm>
          <a:prstGeom prst="roundRect">
            <a:avLst/>
          </a:prstGeom>
          <a:solidFill>
            <a:srgbClr val="23A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BFD5B3ED-72C4-03CE-3C3E-FAE86E85079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858818" y="5470355"/>
            <a:ext cx="3845111" cy="890158"/>
          </a:xfrm>
          <a:prstGeom prst="rect">
            <a:avLst/>
          </a:prstGeom>
        </p:spPr>
      </p:pic>
      <p:pic>
        <p:nvPicPr>
          <p:cNvPr id="80" name="Graphic 79">
            <a:extLst>
              <a:ext uri="{FF2B5EF4-FFF2-40B4-BE49-F238E27FC236}">
                <a16:creationId xmlns:a16="http://schemas.microsoft.com/office/drawing/2014/main" id="{C5CEB603-1615-653F-962B-1D9FB510D763}"/>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16240" y="5643174"/>
            <a:ext cx="661613" cy="661613"/>
          </a:xfrm>
          <a:prstGeom prst="rect">
            <a:avLst/>
          </a:prstGeom>
        </p:spPr>
      </p:pic>
      <p:sp>
        <p:nvSpPr>
          <p:cNvPr id="83" name="Oval 82">
            <a:extLst>
              <a:ext uri="{FF2B5EF4-FFF2-40B4-BE49-F238E27FC236}">
                <a16:creationId xmlns:a16="http://schemas.microsoft.com/office/drawing/2014/main" id="{4066E65F-9410-E4FA-733D-EFAE5ECAED2D}"/>
              </a:ext>
            </a:extLst>
          </p:cNvPr>
          <p:cNvSpPr/>
          <p:nvPr/>
        </p:nvSpPr>
        <p:spPr>
          <a:xfrm>
            <a:off x="6662609" y="2123721"/>
            <a:ext cx="646804" cy="646804"/>
          </a:xfrm>
          <a:prstGeom prst="ellipse">
            <a:avLst/>
          </a:prstGeom>
          <a:solidFill>
            <a:schemeClr val="bg1"/>
          </a:solidFill>
          <a:ln w="38100">
            <a:solidFill>
              <a:srgbClr val="129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sp>
        <p:nvSpPr>
          <p:cNvPr id="84" name="Oval 83">
            <a:extLst>
              <a:ext uri="{FF2B5EF4-FFF2-40B4-BE49-F238E27FC236}">
                <a16:creationId xmlns:a16="http://schemas.microsoft.com/office/drawing/2014/main" id="{64FFEFFC-FD86-FFC3-F6C5-41BDDEF7EAF7}"/>
              </a:ext>
            </a:extLst>
          </p:cNvPr>
          <p:cNvSpPr/>
          <p:nvPr/>
        </p:nvSpPr>
        <p:spPr>
          <a:xfrm>
            <a:off x="5367301" y="4234148"/>
            <a:ext cx="646804" cy="646804"/>
          </a:xfrm>
          <a:prstGeom prst="ellipse">
            <a:avLst/>
          </a:prstGeom>
          <a:solidFill>
            <a:schemeClr val="bg1"/>
          </a:solidFill>
          <a:ln w="38100">
            <a:solidFill>
              <a:srgbClr val="129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78" name="Picture 77">
            <a:extLst>
              <a:ext uri="{FF2B5EF4-FFF2-40B4-BE49-F238E27FC236}">
                <a16:creationId xmlns:a16="http://schemas.microsoft.com/office/drawing/2014/main" id="{1FAA1C8A-1B5C-9F77-0ABA-FAF438746428}"/>
              </a:ext>
            </a:extLst>
          </p:cNvPr>
          <p:cNvPicPr>
            <a:picLocks noChangeAspect="1"/>
          </p:cNvPicPr>
          <p:nvPr/>
        </p:nvPicPr>
        <p:blipFill rotWithShape="1">
          <a:blip r:embed="rId26" cstate="hqprint">
            <a:extLst>
              <a:ext uri="{28A0092B-C50C-407E-A947-70E740481C1C}">
                <a14:useLocalDpi xmlns:a14="http://schemas.microsoft.com/office/drawing/2010/main" val="0"/>
              </a:ext>
            </a:extLst>
          </a:blip>
          <a:srcRect r="72609" b="-565"/>
          <a:stretch/>
        </p:blipFill>
        <p:spPr>
          <a:xfrm>
            <a:off x="5495861" y="4347248"/>
            <a:ext cx="362469" cy="409196"/>
          </a:xfrm>
          <a:prstGeom prst="rect">
            <a:avLst/>
          </a:prstGeom>
        </p:spPr>
      </p:pic>
      <p:pic>
        <p:nvPicPr>
          <p:cNvPr id="85" name="Picture 84">
            <a:extLst>
              <a:ext uri="{FF2B5EF4-FFF2-40B4-BE49-F238E27FC236}">
                <a16:creationId xmlns:a16="http://schemas.microsoft.com/office/drawing/2014/main" id="{E07BE8BE-E3C9-F1F7-8794-39B2A77216E2}"/>
              </a:ext>
            </a:extLst>
          </p:cNvPr>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6128222" y="2199651"/>
            <a:ext cx="1107022" cy="438753"/>
          </a:xfrm>
          <a:prstGeom prst="rect">
            <a:avLst/>
          </a:prstGeom>
        </p:spPr>
      </p:pic>
      <p:cxnSp>
        <p:nvCxnSpPr>
          <p:cNvPr id="5" name="Straight Arrow Connector 4">
            <a:extLst>
              <a:ext uri="{FF2B5EF4-FFF2-40B4-BE49-F238E27FC236}">
                <a16:creationId xmlns:a16="http://schemas.microsoft.com/office/drawing/2014/main" id="{F4E1FB94-8908-B851-5900-8E65B229F30F}"/>
              </a:ext>
            </a:extLst>
          </p:cNvPr>
          <p:cNvCxnSpPr>
            <a:cxnSpLocks/>
          </p:cNvCxnSpPr>
          <p:nvPr/>
        </p:nvCxnSpPr>
        <p:spPr>
          <a:xfrm flipH="1">
            <a:off x="460794" y="2186629"/>
            <a:ext cx="897517" cy="0"/>
          </a:xfrm>
          <a:prstGeom prst="straightConnector1">
            <a:avLst/>
          </a:prstGeom>
          <a:ln w="19050" cap="rnd">
            <a:solidFill>
              <a:srgbClr val="14A24C"/>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2816A33-2853-AE4C-0B08-3AFCB5E57E64}"/>
              </a:ext>
            </a:extLst>
          </p:cNvPr>
          <p:cNvSpPr txBox="1"/>
          <p:nvPr/>
        </p:nvSpPr>
        <p:spPr>
          <a:xfrm>
            <a:off x="1485855" y="2039425"/>
            <a:ext cx="1193493" cy="307777"/>
          </a:xfrm>
          <a:prstGeom prst="rect">
            <a:avLst/>
          </a:prstGeom>
          <a:noFill/>
        </p:spPr>
        <p:txBody>
          <a:bodyPr wrap="square">
            <a:spAutoFit/>
          </a:bodyPr>
          <a:lstStyle/>
          <a:p>
            <a:pPr defTabSz="829178">
              <a:buClr>
                <a:srgbClr val="000000"/>
              </a:buClr>
            </a:pPr>
            <a:r>
              <a:rPr lang="en-US" sz="1400" kern="0">
                <a:solidFill>
                  <a:srgbClr val="14A24C"/>
                </a:solidFill>
                <a:latin typeface="+mj-lt"/>
                <a:ea typeface="Red Hat Display Medium" panose="02010303040201060303" pitchFamily="2" charset="0"/>
                <a:cs typeface="Calibri" panose="020F0502020204030204" pitchFamily="34" charset="0"/>
                <a:sym typeface="Arial"/>
              </a:rPr>
              <a:t>DNS</a:t>
            </a:r>
            <a:endParaRPr lang="ru-RU" sz="1400">
              <a:solidFill>
                <a:srgbClr val="14A24C"/>
              </a:solidFill>
            </a:endParaRPr>
          </a:p>
        </p:txBody>
      </p:sp>
      <p:cxnSp>
        <p:nvCxnSpPr>
          <p:cNvPr id="16" name="Straight Arrow Connector 15">
            <a:extLst>
              <a:ext uri="{FF2B5EF4-FFF2-40B4-BE49-F238E27FC236}">
                <a16:creationId xmlns:a16="http://schemas.microsoft.com/office/drawing/2014/main" id="{A660749C-FE34-0800-65D2-74DF47908156}"/>
              </a:ext>
            </a:extLst>
          </p:cNvPr>
          <p:cNvCxnSpPr>
            <a:cxnSpLocks/>
          </p:cNvCxnSpPr>
          <p:nvPr/>
        </p:nvCxnSpPr>
        <p:spPr>
          <a:xfrm flipH="1">
            <a:off x="460794" y="2427762"/>
            <a:ext cx="897517" cy="0"/>
          </a:xfrm>
          <a:prstGeom prst="straightConnector1">
            <a:avLst/>
          </a:prstGeom>
          <a:ln w="19050" cap="rnd">
            <a:solidFill>
              <a:schemeClr val="bg1"/>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2FF6AD7-C993-3EF1-D7BA-CD1F6EB8323B}"/>
              </a:ext>
            </a:extLst>
          </p:cNvPr>
          <p:cNvCxnSpPr>
            <a:cxnSpLocks/>
          </p:cNvCxnSpPr>
          <p:nvPr/>
        </p:nvCxnSpPr>
        <p:spPr>
          <a:xfrm flipH="1">
            <a:off x="460794" y="2685525"/>
            <a:ext cx="897517" cy="0"/>
          </a:xfrm>
          <a:prstGeom prst="straightConnector1">
            <a:avLst/>
          </a:prstGeom>
          <a:ln w="19050" cap="rnd">
            <a:solidFill>
              <a:srgbClr val="00B0F0"/>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BAD7326-AD9D-2105-6A76-D3E7BEC01775}"/>
              </a:ext>
            </a:extLst>
          </p:cNvPr>
          <p:cNvSpPr txBox="1"/>
          <p:nvPr/>
        </p:nvSpPr>
        <p:spPr>
          <a:xfrm>
            <a:off x="1495525" y="2273873"/>
            <a:ext cx="1590393" cy="307777"/>
          </a:xfrm>
          <a:prstGeom prst="rect">
            <a:avLst/>
          </a:prstGeom>
          <a:noFill/>
        </p:spPr>
        <p:txBody>
          <a:bodyPr wrap="square">
            <a:spAutoFit/>
          </a:bodyPr>
          <a:lstStyle/>
          <a:p>
            <a:pPr defTabSz="829178">
              <a:buClr>
                <a:srgbClr val="000000"/>
              </a:buClr>
            </a:pPr>
            <a:r>
              <a:rPr lang="ru-RU" sz="1400" kern="0">
                <a:solidFill>
                  <a:schemeClr val="bg1"/>
                </a:solidFill>
                <a:latin typeface="+mj-lt"/>
                <a:ea typeface="Red Hat Display Medium" panose="02010303040201060303" pitchFamily="2" charset="0"/>
                <a:cs typeface="Calibri" panose="020F0502020204030204" pitchFamily="34" charset="0"/>
                <a:sym typeface="Arial"/>
              </a:rPr>
              <a:t>Журналы</a:t>
            </a:r>
            <a:endParaRPr lang="ru-RU" sz="1400">
              <a:solidFill>
                <a:schemeClr val="bg1"/>
              </a:solidFill>
            </a:endParaRPr>
          </a:p>
        </p:txBody>
      </p:sp>
      <p:sp>
        <p:nvSpPr>
          <p:cNvPr id="19" name="TextBox 18">
            <a:extLst>
              <a:ext uri="{FF2B5EF4-FFF2-40B4-BE49-F238E27FC236}">
                <a16:creationId xmlns:a16="http://schemas.microsoft.com/office/drawing/2014/main" id="{9CB8D349-2669-6903-C050-944EE3DDF960}"/>
              </a:ext>
            </a:extLst>
          </p:cNvPr>
          <p:cNvSpPr txBox="1"/>
          <p:nvPr/>
        </p:nvSpPr>
        <p:spPr>
          <a:xfrm>
            <a:off x="1485855" y="2529670"/>
            <a:ext cx="2162615" cy="523220"/>
          </a:xfrm>
          <a:prstGeom prst="rect">
            <a:avLst/>
          </a:prstGeom>
          <a:noFill/>
        </p:spPr>
        <p:txBody>
          <a:bodyPr wrap="square">
            <a:spAutoFit/>
          </a:bodyPr>
          <a:lstStyle/>
          <a:p>
            <a:pPr defTabSz="829178">
              <a:buClr>
                <a:srgbClr val="000000"/>
              </a:buClr>
            </a:pPr>
            <a:r>
              <a:rPr lang="ru-RU" sz="1400" kern="0">
                <a:solidFill>
                  <a:srgbClr val="00B0F0"/>
                </a:solidFill>
                <a:latin typeface="+mj-lt"/>
                <a:ea typeface="Red Hat Display Medium" panose="02010303040201060303" pitchFamily="2" charset="0"/>
                <a:cs typeface="Calibri" panose="020F0502020204030204" pitchFamily="34" charset="0"/>
                <a:sym typeface="Arial"/>
              </a:rPr>
              <a:t>Связь с движком категоризации</a:t>
            </a:r>
            <a:endParaRPr lang="ru-RU" sz="1400">
              <a:solidFill>
                <a:srgbClr val="00B0F0"/>
              </a:solidFill>
            </a:endParaRPr>
          </a:p>
        </p:txBody>
      </p:sp>
      <p:pic>
        <p:nvPicPr>
          <p:cNvPr id="24" name="Graphic 21" descr="Cloud with solid fill">
            <a:extLst>
              <a:ext uri="{FF2B5EF4-FFF2-40B4-BE49-F238E27FC236}">
                <a16:creationId xmlns:a16="http://schemas.microsoft.com/office/drawing/2014/main" id="{B9E2AC7E-B582-4166-4FD2-4E7EEF15739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334371" y="2241741"/>
            <a:ext cx="16918795" cy="6823779"/>
          </a:xfrm>
          <a:prstGeom prst="rect">
            <a:avLst/>
          </a:prstGeom>
        </p:spPr>
      </p:pic>
      <p:sp>
        <p:nvSpPr>
          <p:cNvPr id="25" name="TextBox 24">
            <a:extLst>
              <a:ext uri="{FF2B5EF4-FFF2-40B4-BE49-F238E27FC236}">
                <a16:creationId xmlns:a16="http://schemas.microsoft.com/office/drawing/2014/main" id="{C5974510-920F-66B6-4FC5-DEBE19A9D484}"/>
              </a:ext>
            </a:extLst>
          </p:cNvPr>
          <p:cNvSpPr txBox="1"/>
          <p:nvPr/>
        </p:nvSpPr>
        <p:spPr>
          <a:xfrm>
            <a:off x="6093790" y="5807470"/>
            <a:ext cx="766756" cy="307777"/>
          </a:xfrm>
          <a:prstGeom prst="rect">
            <a:avLst/>
          </a:prstGeom>
          <a:noFill/>
        </p:spPr>
        <p:txBody>
          <a:bodyPr wrap="square" rtlCol="0">
            <a:spAutoFit/>
          </a:bodyPr>
          <a:lstStyle/>
          <a:p>
            <a:pPr algn="ctr" defTabSz="829178">
              <a:buClr>
                <a:srgbClr val="000000"/>
              </a:buClr>
            </a:pPr>
            <a:r>
              <a:rPr lang="en-US" sz="1400" kern="0">
                <a:solidFill>
                  <a:schemeClr val="bg1"/>
                </a:solidFill>
                <a:latin typeface="+mj-lt"/>
                <a:ea typeface="Red Hat Display Medium" panose="02010303040201060303" pitchFamily="2" charset="0"/>
                <a:cs typeface="Calibri" panose="020F0502020204030204" pitchFamily="34" charset="0"/>
                <a:sym typeface="Arial"/>
              </a:rPr>
              <a:t>DNS</a:t>
            </a:r>
            <a:endParaRPr lang="en-US" sz="1600" kern="0">
              <a:solidFill>
                <a:schemeClr val="bg1"/>
              </a:solidFill>
              <a:latin typeface="+mj-lt"/>
              <a:ea typeface="Red Hat Display Medium" panose="02010303040201060303" pitchFamily="2" charset="0"/>
              <a:cs typeface="Calibri" panose="020F0502020204030204" pitchFamily="34" charset="0"/>
              <a:sym typeface="Arial"/>
            </a:endParaRPr>
          </a:p>
        </p:txBody>
      </p:sp>
      <p:sp>
        <p:nvSpPr>
          <p:cNvPr id="26" name="TextBox 25">
            <a:extLst>
              <a:ext uri="{FF2B5EF4-FFF2-40B4-BE49-F238E27FC236}">
                <a16:creationId xmlns:a16="http://schemas.microsoft.com/office/drawing/2014/main" id="{BCC87395-CB94-1D66-E5DA-D8E692154F69}"/>
              </a:ext>
            </a:extLst>
          </p:cNvPr>
          <p:cNvSpPr txBox="1"/>
          <p:nvPr/>
        </p:nvSpPr>
        <p:spPr>
          <a:xfrm>
            <a:off x="8719146" y="6230085"/>
            <a:ext cx="1796043" cy="307777"/>
          </a:xfrm>
          <a:prstGeom prst="rect">
            <a:avLst/>
          </a:prstGeom>
          <a:noFill/>
        </p:spPr>
        <p:txBody>
          <a:bodyPr wrap="square" rtlCol="0">
            <a:spAutoFit/>
          </a:bodyPr>
          <a:lstStyle/>
          <a:p>
            <a:pPr algn="r" defTabSz="829178">
              <a:buClr>
                <a:srgbClr val="000000"/>
              </a:buClr>
            </a:pPr>
            <a:r>
              <a:rPr lang="ru-RU" sz="1400" kern="0">
                <a:solidFill>
                  <a:schemeClr val="bg1"/>
                </a:solidFill>
                <a:latin typeface="+mj-lt"/>
                <a:ea typeface="Red Hat Display Medium" panose="02010303040201060303" pitchFamily="2" charset="0"/>
                <a:cs typeface="Calibri" panose="020F0502020204030204" pitchFamily="34" charset="0"/>
                <a:sym typeface="Arial"/>
              </a:rPr>
              <a:t>Пользователи</a:t>
            </a:r>
            <a:endParaRPr lang="en-US" sz="1600" kern="0">
              <a:solidFill>
                <a:schemeClr val="bg1"/>
              </a:solidFill>
              <a:latin typeface="+mj-lt"/>
              <a:ea typeface="Red Hat Display Medium" panose="02010303040201060303" pitchFamily="2" charset="0"/>
              <a:cs typeface="Calibri" panose="020F0502020204030204" pitchFamily="34" charset="0"/>
              <a:sym typeface="Arial"/>
            </a:endParaRPr>
          </a:p>
        </p:txBody>
      </p:sp>
      <p:cxnSp>
        <p:nvCxnSpPr>
          <p:cNvPr id="29" name="Straight Arrow Connector 28">
            <a:extLst>
              <a:ext uri="{FF2B5EF4-FFF2-40B4-BE49-F238E27FC236}">
                <a16:creationId xmlns:a16="http://schemas.microsoft.com/office/drawing/2014/main" id="{AED8E0A5-C395-0EF4-0232-E76C224A645A}"/>
              </a:ext>
            </a:extLst>
          </p:cNvPr>
          <p:cNvCxnSpPr>
            <a:cxnSpLocks/>
          </p:cNvCxnSpPr>
          <p:nvPr/>
        </p:nvCxnSpPr>
        <p:spPr>
          <a:xfrm flipH="1">
            <a:off x="7316024" y="2570453"/>
            <a:ext cx="1011545" cy="0"/>
          </a:xfrm>
          <a:prstGeom prst="straightConnector1">
            <a:avLst/>
          </a:prstGeom>
          <a:ln w="28575" cap="rnd">
            <a:solidFill>
              <a:srgbClr val="00B0F0"/>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6746931-BDDD-C659-CA84-F72F53BDA68C}"/>
              </a:ext>
            </a:extLst>
          </p:cNvPr>
          <p:cNvCxnSpPr>
            <a:cxnSpLocks/>
          </p:cNvCxnSpPr>
          <p:nvPr/>
        </p:nvCxnSpPr>
        <p:spPr>
          <a:xfrm flipV="1">
            <a:off x="5815636" y="2827020"/>
            <a:ext cx="950924" cy="1358762"/>
          </a:xfrm>
          <a:prstGeom prst="straightConnector1">
            <a:avLst/>
          </a:prstGeom>
          <a:ln w="28575" cap="rnd">
            <a:solidFill>
              <a:srgbClr val="00B0F0"/>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CAD630E-1F46-4D7A-93D1-DA4514FCCDC2}"/>
              </a:ext>
            </a:extLst>
          </p:cNvPr>
          <p:cNvSpPr txBox="1"/>
          <p:nvPr/>
        </p:nvSpPr>
        <p:spPr>
          <a:xfrm>
            <a:off x="4870219" y="4860535"/>
            <a:ext cx="1408025" cy="369332"/>
          </a:xfrm>
          <a:prstGeom prst="rect">
            <a:avLst/>
          </a:prstGeom>
          <a:noFill/>
        </p:spPr>
        <p:txBody>
          <a:bodyPr wrap="square" rtlCol="0">
            <a:spAutoFit/>
          </a:bodyPr>
          <a:lstStyle/>
          <a:p>
            <a:pPr algn="r" defTabSz="829178">
              <a:buClr>
                <a:srgbClr val="000000"/>
              </a:buClr>
            </a:pPr>
            <a:r>
              <a:rPr lang="en-US" b="1" kern="0" err="1">
                <a:solidFill>
                  <a:schemeClr val="bg1"/>
                </a:solidFill>
                <a:latin typeface="+mj-lt"/>
                <a:ea typeface="Red Hat Display Medium" panose="02010303040201060303" pitchFamily="2" charset="0"/>
                <a:cs typeface="Calibri" panose="020F0502020204030204" pitchFamily="34" charset="0"/>
                <a:sym typeface="Arial"/>
              </a:rPr>
              <a:t>DNSWatch</a:t>
            </a:r>
            <a:endParaRPr lang="en-US" sz="1600" b="1" kern="0">
              <a:solidFill>
                <a:schemeClr val="bg1"/>
              </a:solidFill>
              <a:latin typeface="+mj-lt"/>
              <a:ea typeface="Red Hat Display Medium" panose="02010303040201060303" pitchFamily="2" charset="0"/>
              <a:cs typeface="Calibri" panose="020F0502020204030204" pitchFamily="34" charset="0"/>
              <a:sym typeface="Arial"/>
            </a:endParaRPr>
          </a:p>
        </p:txBody>
      </p:sp>
      <p:cxnSp>
        <p:nvCxnSpPr>
          <p:cNvPr id="43" name="Straight Arrow Connector 42">
            <a:extLst>
              <a:ext uri="{FF2B5EF4-FFF2-40B4-BE49-F238E27FC236}">
                <a16:creationId xmlns:a16="http://schemas.microsoft.com/office/drawing/2014/main" id="{A4E4A52A-CAFA-C4D7-2795-2B75D6EE81D9}"/>
              </a:ext>
            </a:extLst>
          </p:cNvPr>
          <p:cNvCxnSpPr>
            <a:cxnSpLocks/>
          </p:cNvCxnSpPr>
          <p:nvPr/>
        </p:nvCxnSpPr>
        <p:spPr>
          <a:xfrm flipH="1">
            <a:off x="4295955" y="4760175"/>
            <a:ext cx="1000727" cy="608709"/>
          </a:xfrm>
          <a:prstGeom prst="straightConnector1">
            <a:avLst/>
          </a:prstGeom>
          <a:ln w="28575" cap="rnd">
            <a:solidFill>
              <a:schemeClr val="bg1"/>
            </a:solidFill>
            <a:prstDash val="lgDash"/>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EDA29426-5AC4-A7D7-856A-E7A4FF012BF5}"/>
              </a:ext>
            </a:extLst>
          </p:cNvPr>
          <p:cNvSpPr txBox="1"/>
          <p:nvPr/>
        </p:nvSpPr>
        <p:spPr>
          <a:xfrm>
            <a:off x="1509312" y="5807470"/>
            <a:ext cx="1408025" cy="307777"/>
          </a:xfrm>
          <a:prstGeom prst="rect">
            <a:avLst/>
          </a:prstGeom>
          <a:noFill/>
        </p:spPr>
        <p:txBody>
          <a:bodyPr wrap="square" rtlCol="0">
            <a:spAutoFit/>
          </a:bodyPr>
          <a:lstStyle/>
          <a:p>
            <a:pPr algn="ctr" defTabSz="829178">
              <a:buClr>
                <a:srgbClr val="000000"/>
              </a:buClr>
            </a:pPr>
            <a:r>
              <a:rPr lang="en-US" sz="1400" kern="0">
                <a:solidFill>
                  <a:schemeClr val="bg1"/>
                </a:solidFill>
                <a:latin typeface="+mj-lt"/>
                <a:ea typeface="Red Hat Display Medium" panose="02010303040201060303" pitchFamily="2" charset="0"/>
                <a:cs typeface="Calibri" panose="020F0502020204030204" pitchFamily="34" charset="0"/>
                <a:sym typeface="Arial"/>
              </a:rPr>
              <a:t>AD</a:t>
            </a:r>
            <a:endParaRPr lang="en-US" sz="1600" kern="0">
              <a:solidFill>
                <a:schemeClr val="bg1"/>
              </a:solidFill>
              <a:latin typeface="+mj-lt"/>
              <a:ea typeface="Red Hat Display Medium" panose="02010303040201060303" pitchFamily="2" charset="0"/>
              <a:cs typeface="Calibri" panose="020F0502020204030204" pitchFamily="34" charset="0"/>
              <a:sym typeface="Arial"/>
            </a:endParaRPr>
          </a:p>
        </p:txBody>
      </p:sp>
      <p:sp>
        <p:nvSpPr>
          <p:cNvPr id="99" name="TextBox 98">
            <a:extLst>
              <a:ext uri="{FF2B5EF4-FFF2-40B4-BE49-F238E27FC236}">
                <a16:creationId xmlns:a16="http://schemas.microsoft.com/office/drawing/2014/main" id="{A949625E-F986-5D10-7EC6-C35CB7F2C1AE}"/>
              </a:ext>
            </a:extLst>
          </p:cNvPr>
          <p:cNvSpPr txBox="1"/>
          <p:nvPr/>
        </p:nvSpPr>
        <p:spPr>
          <a:xfrm>
            <a:off x="4505197" y="5807470"/>
            <a:ext cx="1408025" cy="307777"/>
          </a:xfrm>
          <a:prstGeom prst="rect">
            <a:avLst/>
          </a:prstGeom>
          <a:noFill/>
        </p:spPr>
        <p:txBody>
          <a:bodyPr wrap="square" rtlCol="0">
            <a:spAutoFit/>
          </a:bodyPr>
          <a:lstStyle/>
          <a:p>
            <a:pPr algn="ctr" defTabSz="829178">
              <a:buClr>
                <a:srgbClr val="000000"/>
              </a:buClr>
            </a:pPr>
            <a:r>
              <a:rPr lang="en-US" sz="1400" kern="0">
                <a:solidFill>
                  <a:schemeClr val="bg1"/>
                </a:solidFill>
                <a:latin typeface="+mj-lt"/>
                <a:ea typeface="Red Hat Display Medium" panose="02010303040201060303" pitchFamily="2" charset="0"/>
                <a:cs typeface="Calibri" panose="020F0502020204030204" pitchFamily="34" charset="0"/>
                <a:sym typeface="Arial"/>
              </a:rPr>
              <a:t>DHCP</a:t>
            </a:r>
            <a:endParaRPr lang="en-US" sz="1600" kern="0">
              <a:solidFill>
                <a:schemeClr val="bg1"/>
              </a:solidFill>
              <a:latin typeface="+mj-lt"/>
              <a:ea typeface="Red Hat Display Medium" panose="02010303040201060303" pitchFamily="2" charset="0"/>
              <a:cs typeface="Calibri" panose="020F0502020204030204" pitchFamily="34" charset="0"/>
              <a:sym typeface="Arial"/>
            </a:endParaRPr>
          </a:p>
        </p:txBody>
      </p:sp>
      <p:sp>
        <p:nvSpPr>
          <p:cNvPr id="100" name="TextBox 99">
            <a:extLst>
              <a:ext uri="{FF2B5EF4-FFF2-40B4-BE49-F238E27FC236}">
                <a16:creationId xmlns:a16="http://schemas.microsoft.com/office/drawing/2014/main" id="{4322606F-26F1-3EDA-42C7-C62EC2F5B656}"/>
              </a:ext>
            </a:extLst>
          </p:cNvPr>
          <p:cNvSpPr txBox="1"/>
          <p:nvPr/>
        </p:nvSpPr>
        <p:spPr>
          <a:xfrm>
            <a:off x="3050260" y="5807470"/>
            <a:ext cx="984629" cy="307777"/>
          </a:xfrm>
          <a:prstGeom prst="rect">
            <a:avLst/>
          </a:prstGeom>
          <a:noFill/>
        </p:spPr>
        <p:txBody>
          <a:bodyPr wrap="square" rtlCol="0">
            <a:spAutoFit/>
          </a:bodyPr>
          <a:lstStyle/>
          <a:p>
            <a:pPr algn="ctr" defTabSz="829178">
              <a:buClr>
                <a:srgbClr val="000000"/>
              </a:buClr>
            </a:pPr>
            <a:r>
              <a:rPr lang="en-US" sz="1400" kern="0">
                <a:solidFill>
                  <a:schemeClr val="bg1"/>
                </a:solidFill>
                <a:latin typeface="+mj-lt"/>
                <a:ea typeface="Red Hat Display Medium" panose="02010303040201060303" pitchFamily="2" charset="0"/>
                <a:cs typeface="Calibri" panose="020F0502020204030204" pitchFamily="34" charset="0"/>
                <a:sym typeface="Arial"/>
              </a:rPr>
              <a:t>EDR/XDR</a:t>
            </a:r>
          </a:p>
        </p:txBody>
      </p:sp>
      <p:pic>
        <p:nvPicPr>
          <p:cNvPr id="102" name="Graphic 101" descr="Bug outline">
            <a:extLst>
              <a:ext uri="{FF2B5EF4-FFF2-40B4-BE49-F238E27FC236}">
                <a16:creationId xmlns:a16="http://schemas.microsoft.com/office/drawing/2014/main" id="{7C5D804C-3C8B-1925-BD37-724A3743C25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flipH="1">
            <a:off x="2636241" y="5624192"/>
            <a:ext cx="521824" cy="521824"/>
          </a:xfrm>
          <a:prstGeom prst="rect">
            <a:avLst/>
          </a:prstGeom>
        </p:spPr>
      </p:pic>
      <p:pic>
        <p:nvPicPr>
          <p:cNvPr id="101" name="Graphic 70">
            <a:extLst>
              <a:ext uri="{FF2B5EF4-FFF2-40B4-BE49-F238E27FC236}">
                <a16:creationId xmlns:a16="http://schemas.microsoft.com/office/drawing/2014/main" id="{600602D4-E11D-EC12-E537-12DA79CE6CDB}"/>
              </a:ext>
            </a:extLst>
          </p:cNvPr>
          <p:cNvPicPr>
            <a:picLocks noChangeAspect="1"/>
          </p:cNvPicPr>
          <p:nvPr/>
        </p:nvPicPr>
        <p:blipFill>
          <a:blip r:embed="rId32" cstate="hq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812656" y="5931393"/>
            <a:ext cx="325300" cy="325300"/>
          </a:xfrm>
          <a:prstGeom prst="rect">
            <a:avLst/>
          </a:prstGeom>
        </p:spPr>
      </p:pic>
      <p:sp>
        <p:nvSpPr>
          <p:cNvPr id="105" name="Rounded Rectangle 26">
            <a:extLst>
              <a:ext uri="{FF2B5EF4-FFF2-40B4-BE49-F238E27FC236}">
                <a16:creationId xmlns:a16="http://schemas.microsoft.com/office/drawing/2014/main" id="{5D7DCB29-2672-3FA2-CA8D-2906A9A4EDE2}"/>
              </a:ext>
            </a:extLst>
          </p:cNvPr>
          <p:cNvSpPr/>
          <p:nvPr/>
        </p:nvSpPr>
        <p:spPr>
          <a:xfrm>
            <a:off x="1164566" y="5436735"/>
            <a:ext cx="5859292" cy="1128920"/>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235A833A-50A9-9DC0-392B-2D0E8B45983E}"/>
              </a:ext>
            </a:extLst>
          </p:cNvPr>
          <p:cNvCxnSpPr>
            <a:cxnSpLocks/>
          </p:cNvCxnSpPr>
          <p:nvPr/>
        </p:nvCxnSpPr>
        <p:spPr>
          <a:xfrm flipH="1">
            <a:off x="6257101" y="6144428"/>
            <a:ext cx="1246895" cy="727"/>
          </a:xfrm>
          <a:prstGeom prst="straightConnector1">
            <a:avLst/>
          </a:prstGeom>
          <a:ln w="28575" cap="rnd">
            <a:solidFill>
              <a:srgbClr val="14A24C"/>
            </a:solidFill>
            <a:prstDash val="lg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7" name="Graphic 116" descr="Shield outline">
            <a:extLst>
              <a:ext uri="{FF2B5EF4-FFF2-40B4-BE49-F238E27FC236}">
                <a16:creationId xmlns:a16="http://schemas.microsoft.com/office/drawing/2014/main" id="{66FEA17F-A5C3-3BE6-80E1-BE3317E7A4B9}"/>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716494" y="4256502"/>
            <a:ext cx="661544" cy="661544"/>
          </a:xfrm>
          <a:prstGeom prst="rect">
            <a:avLst/>
          </a:prstGeom>
        </p:spPr>
      </p:pic>
      <p:pic>
        <p:nvPicPr>
          <p:cNvPr id="118" name="Graphic 10" descr="Siren with solid fill">
            <a:extLst>
              <a:ext uri="{FF2B5EF4-FFF2-40B4-BE49-F238E27FC236}">
                <a16:creationId xmlns:a16="http://schemas.microsoft.com/office/drawing/2014/main" id="{D0DFC567-E9CA-D217-25EE-C56D334EC35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3868662" y="4360390"/>
            <a:ext cx="377723" cy="377723"/>
          </a:xfrm>
          <a:prstGeom prst="rect">
            <a:avLst/>
          </a:prstGeom>
        </p:spPr>
      </p:pic>
      <p:sp>
        <p:nvSpPr>
          <p:cNvPr id="119" name="TextBox 118">
            <a:extLst>
              <a:ext uri="{FF2B5EF4-FFF2-40B4-BE49-F238E27FC236}">
                <a16:creationId xmlns:a16="http://schemas.microsoft.com/office/drawing/2014/main" id="{90F21B35-27AE-E204-F29D-6E854F483F2A}"/>
              </a:ext>
            </a:extLst>
          </p:cNvPr>
          <p:cNvSpPr txBox="1"/>
          <p:nvPr/>
        </p:nvSpPr>
        <p:spPr>
          <a:xfrm>
            <a:off x="2887930" y="4860535"/>
            <a:ext cx="1408025" cy="307777"/>
          </a:xfrm>
          <a:prstGeom prst="rect">
            <a:avLst/>
          </a:prstGeom>
          <a:noFill/>
        </p:spPr>
        <p:txBody>
          <a:bodyPr wrap="square" rtlCol="0">
            <a:spAutoFit/>
          </a:bodyPr>
          <a:lstStyle/>
          <a:p>
            <a:pPr algn="r" defTabSz="829178">
              <a:buClr>
                <a:srgbClr val="000000"/>
              </a:buClr>
            </a:pPr>
            <a:r>
              <a:rPr lang="en-US" sz="1400" kern="0">
                <a:solidFill>
                  <a:schemeClr val="bg1"/>
                </a:solidFill>
                <a:latin typeface="+mj-lt"/>
                <a:ea typeface="Red Hat Display Medium" panose="02010303040201060303" pitchFamily="2" charset="0"/>
                <a:cs typeface="Calibri" panose="020F0502020204030204" pitchFamily="34" charset="0"/>
                <a:sym typeface="Arial"/>
              </a:rPr>
              <a:t>SIEM</a:t>
            </a:r>
            <a:endParaRPr lang="en-US" sz="1600" kern="0">
              <a:solidFill>
                <a:schemeClr val="bg1"/>
              </a:solidFill>
              <a:latin typeface="+mj-lt"/>
              <a:ea typeface="Red Hat Display Medium" panose="02010303040201060303" pitchFamily="2" charset="0"/>
              <a:cs typeface="Calibri" panose="020F0502020204030204" pitchFamily="34" charset="0"/>
              <a:sym typeface="Arial"/>
            </a:endParaRPr>
          </a:p>
        </p:txBody>
      </p:sp>
      <p:cxnSp>
        <p:nvCxnSpPr>
          <p:cNvPr id="120" name="Straight Arrow Connector 119">
            <a:extLst>
              <a:ext uri="{FF2B5EF4-FFF2-40B4-BE49-F238E27FC236}">
                <a16:creationId xmlns:a16="http://schemas.microsoft.com/office/drawing/2014/main" id="{208CD0F7-9BB8-F10D-27FC-A21347778232}"/>
              </a:ext>
            </a:extLst>
          </p:cNvPr>
          <p:cNvCxnSpPr>
            <a:cxnSpLocks/>
          </p:cNvCxnSpPr>
          <p:nvPr/>
        </p:nvCxnSpPr>
        <p:spPr>
          <a:xfrm flipH="1">
            <a:off x="4347559" y="4549251"/>
            <a:ext cx="897517" cy="0"/>
          </a:xfrm>
          <a:prstGeom prst="straightConnector1">
            <a:avLst/>
          </a:prstGeom>
          <a:ln w="28575" cap="rnd">
            <a:solidFill>
              <a:schemeClr val="bg1"/>
            </a:solidFill>
            <a:prstDash val="lg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C99BCCBE-44AF-44B0-DE81-F31319AE5114}"/>
              </a:ext>
            </a:extLst>
          </p:cNvPr>
          <p:cNvCxnSpPr>
            <a:cxnSpLocks/>
          </p:cNvCxnSpPr>
          <p:nvPr/>
        </p:nvCxnSpPr>
        <p:spPr>
          <a:xfrm flipV="1">
            <a:off x="6272159" y="2770525"/>
            <a:ext cx="2055410" cy="2872649"/>
          </a:xfrm>
          <a:prstGeom prst="straightConnector1">
            <a:avLst/>
          </a:prstGeom>
          <a:ln w="28575" cap="rnd">
            <a:solidFill>
              <a:srgbClr val="14A24C"/>
            </a:solidFill>
            <a:prstDash val="lg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45CE45D-F9DC-C21C-DD82-13C6A13209A0}"/>
              </a:ext>
            </a:extLst>
          </p:cNvPr>
          <p:cNvSpPr txBox="1"/>
          <p:nvPr/>
        </p:nvSpPr>
        <p:spPr>
          <a:xfrm>
            <a:off x="7130513" y="4629644"/>
            <a:ext cx="2320011" cy="369332"/>
          </a:xfrm>
          <a:prstGeom prst="rect">
            <a:avLst/>
          </a:prstGeom>
          <a:noFill/>
        </p:spPr>
        <p:txBody>
          <a:bodyPr wrap="square" rtlCol="0">
            <a:spAutoFit/>
          </a:bodyPr>
          <a:lstStyle/>
          <a:p>
            <a:r>
              <a:rPr lang="ru-RU" b="1">
                <a:solidFill>
                  <a:schemeClr val="bg1"/>
                </a:solidFill>
              </a:rPr>
              <a:t>ООО «Фирма»</a:t>
            </a:r>
          </a:p>
        </p:txBody>
      </p:sp>
      <p:pic>
        <p:nvPicPr>
          <p:cNvPr id="66" name="Picture 65">
            <a:extLst>
              <a:ext uri="{FF2B5EF4-FFF2-40B4-BE49-F238E27FC236}">
                <a16:creationId xmlns:a16="http://schemas.microsoft.com/office/drawing/2014/main" id="{E080B27B-DA6A-3BB7-9E1C-E4011E57AA58}"/>
              </a:ext>
            </a:extLst>
          </p:cNvPr>
          <p:cNvPicPr>
            <a:picLocks noChangeAspect="1"/>
          </p:cNvPicPr>
          <p:nvPr/>
        </p:nvPicPr>
        <p:blipFill rotWithShape="1">
          <a:blip r:embed="rId38" cstate="hqprint">
            <a:extLst>
              <a:ext uri="{28A0092B-C50C-407E-A947-70E740481C1C}">
                <a14:useLocalDpi xmlns:a14="http://schemas.microsoft.com/office/drawing/2010/main" val="0"/>
              </a:ext>
            </a:extLst>
          </a:blip>
          <a:srcRect r="69617" b="3415"/>
          <a:stretch/>
        </p:blipFill>
        <p:spPr>
          <a:xfrm>
            <a:off x="8441581" y="2232498"/>
            <a:ext cx="236813" cy="248684"/>
          </a:xfrm>
          <a:prstGeom prst="rect">
            <a:avLst/>
          </a:prstGeom>
          <a:solidFill>
            <a:schemeClr val="bg1"/>
          </a:solidFill>
          <a:ln>
            <a:solidFill>
              <a:schemeClr val="bg1"/>
            </a:solidFill>
          </a:ln>
        </p:spPr>
      </p:pic>
    </p:spTree>
    <p:extLst>
      <p:ext uri="{BB962C8B-B14F-4D97-AF65-F5344CB8AC3E}">
        <p14:creationId xmlns:p14="http://schemas.microsoft.com/office/powerpoint/2010/main" val="207095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ABC9-83DD-F079-862D-4C815DDDF0E6}"/>
            </a:ext>
          </a:extLst>
        </p:cNvPr>
        <p:cNvGrpSpPr/>
        <p:nvPr/>
      </p:nvGrpSpPr>
      <p:grpSpPr>
        <a:xfrm>
          <a:off x="0" y="0"/>
          <a:ext cx="0" cy="0"/>
          <a:chOff x="0" y="0"/>
          <a:chExt cx="0" cy="0"/>
        </a:xfrm>
      </p:grpSpPr>
      <p:sp>
        <p:nvSpPr>
          <p:cNvPr id="27" name="Freeform: Shape 16">
            <a:extLst>
              <a:ext uri="{FF2B5EF4-FFF2-40B4-BE49-F238E27FC236}">
                <a16:creationId xmlns:a16="http://schemas.microsoft.com/office/drawing/2014/main" id="{5D76AF3E-ECA5-3F1B-066E-A05AFF4785DA}"/>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28" name="Picture 27">
            <a:extLst>
              <a:ext uri="{FF2B5EF4-FFF2-40B4-BE49-F238E27FC236}">
                <a16:creationId xmlns:a16="http://schemas.microsoft.com/office/drawing/2014/main" id="{0BB95B78-4193-7D95-0E95-487564B253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54" name="TextBox 53">
            <a:extLst>
              <a:ext uri="{FF2B5EF4-FFF2-40B4-BE49-F238E27FC236}">
                <a16:creationId xmlns:a16="http://schemas.microsoft.com/office/drawing/2014/main" id="{F0529F6E-CB16-CEA8-1DF2-ACB23706DD23}"/>
              </a:ext>
            </a:extLst>
          </p:cNvPr>
          <p:cNvSpPr txBox="1"/>
          <p:nvPr/>
        </p:nvSpPr>
        <p:spPr>
          <a:xfrm>
            <a:off x="1254484" y="323868"/>
            <a:ext cx="5599092" cy="1138773"/>
          </a:xfrm>
          <a:prstGeom prst="rect">
            <a:avLst/>
          </a:prstGeom>
          <a:noFill/>
        </p:spPr>
        <p:txBody>
          <a:bodyPr wrap="square" lIns="91440" tIns="45720" rIns="91440" bIns="45720" rtlCol="0" anchor="t">
            <a:spAutoFit/>
          </a:bodyPr>
          <a:lstStyle/>
          <a:p>
            <a:r>
              <a:rPr lang="ru-RU" sz="3200" dirty="0">
                <a:solidFill>
                  <a:srgbClr val="FFFFFF"/>
                </a:solidFill>
                <a:ea typeface="Red Hat Display Black" panose="02010303040201060303" pitchFamily="2" charset="0"/>
                <a:cs typeface="Red Hat Display Black" panose="02010303040201060303" pitchFamily="2" charset="0"/>
              </a:rPr>
              <a:t>Подключение</a:t>
            </a:r>
            <a:br>
              <a:rPr lang="ru-RU" sz="3200" dirty="0">
                <a:ea typeface="Red Hat Display Black" panose="02010303040201060303" pitchFamily="2" charset="0"/>
                <a:cs typeface="Red Hat Display Black" panose="02010303040201060303" pitchFamily="2" charset="0"/>
              </a:rPr>
            </a:br>
            <a:r>
              <a:rPr lang="ru-RU" sz="3200" dirty="0">
                <a:solidFill>
                  <a:srgbClr val="14A24C"/>
                </a:solidFill>
                <a:ea typeface="+mn-lt"/>
                <a:cs typeface="+mn-lt"/>
              </a:rPr>
              <a:t>У</a:t>
            </a:r>
            <a:r>
              <a:rPr lang="ru-RU" sz="3600" dirty="0">
                <a:solidFill>
                  <a:srgbClr val="38A154"/>
                </a:solidFill>
                <a:ea typeface="+mn-lt"/>
                <a:cs typeface="+mn-lt"/>
              </a:rPr>
              <a:t>даленных пользователей</a:t>
            </a:r>
            <a:endParaRPr lang="ru-RU" sz="3200" dirty="0">
              <a:solidFill>
                <a:srgbClr val="38A154"/>
              </a:solidFill>
              <a:ea typeface="Red Hat Display Black" panose="02010303040201060303" pitchFamily="2" charset="0"/>
              <a:cs typeface="Red Hat Display Black" panose="02010303040201060303" pitchFamily="2" charset="0"/>
            </a:endParaRPr>
          </a:p>
        </p:txBody>
      </p:sp>
      <p:sp>
        <p:nvSpPr>
          <p:cNvPr id="35" name="Oval 34">
            <a:extLst>
              <a:ext uri="{FF2B5EF4-FFF2-40B4-BE49-F238E27FC236}">
                <a16:creationId xmlns:a16="http://schemas.microsoft.com/office/drawing/2014/main" id="{9EAB0F40-260F-B486-57B9-C73FCF8F8C7B}"/>
              </a:ext>
            </a:extLst>
          </p:cNvPr>
          <p:cNvSpPr/>
          <p:nvPr/>
        </p:nvSpPr>
        <p:spPr>
          <a:xfrm>
            <a:off x="7889788" y="3543289"/>
            <a:ext cx="188237" cy="1882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pic>
        <p:nvPicPr>
          <p:cNvPr id="3" name="Graphic 2" descr="Cloud with solid fill">
            <a:extLst>
              <a:ext uri="{FF2B5EF4-FFF2-40B4-BE49-F238E27FC236}">
                <a16:creationId xmlns:a16="http://schemas.microsoft.com/office/drawing/2014/main" id="{ADC87CD0-56F3-49D9-A84C-DC30080D6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8368" y="887230"/>
            <a:ext cx="4391043" cy="4176905"/>
          </a:xfrm>
          <a:prstGeom prst="rect">
            <a:avLst/>
          </a:prstGeom>
        </p:spPr>
      </p:pic>
      <p:pic>
        <p:nvPicPr>
          <p:cNvPr id="48" name="Graphic 62" descr="World outline">
            <a:extLst>
              <a:ext uri="{FF2B5EF4-FFF2-40B4-BE49-F238E27FC236}">
                <a16:creationId xmlns:a16="http://schemas.microsoft.com/office/drawing/2014/main" id="{0A325B59-F38D-975F-31DF-B1396095C329}"/>
              </a:ext>
            </a:extLst>
          </p:cNvPr>
          <p:cNvPicPr>
            <a:picLocks noChangeAspect="1"/>
          </p:cNvPicPr>
          <p:nvPr/>
        </p:nvPicPr>
        <p:blipFill>
          <a:blip r:embed="rId5">
            <a:lum bright="70000" contrast="-70000"/>
            <a:extLst>
              <a:ext uri="{96DAC541-7B7A-43D3-8B79-37D633B846F1}">
                <asvg:svgBlip xmlns:asvg="http://schemas.microsoft.com/office/drawing/2016/SVG/main" r:embed="rId6"/>
              </a:ext>
            </a:extLst>
          </a:blip>
          <a:stretch>
            <a:fillRect/>
          </a:stretch>
        </p:blipFill>
        <p:spPr>
          <a:xfrm>
            <a:off x="6702851" y="1753611"/>
            <a:ext cx="745583" cy="721065"/>
          </a:xfrm>
          <a:prstGeom prst="rect">
            <a:avLst/>
          </a:prstGeom>
        </p:spPr>
      </p:pic>
      <p:pic>
        <p:nvPicPr>
          <p:cNvPr id="49" name="Graphic 48">
            <a:extLst>
              <a:ext uri="{FF2B5EF4-FFF2-40B4-BE49-F238E27FC236}">
                <a16:creationId xmlns:a16="http://schemas.microsoft.com/office/drawing/2014/main" id="{BF219CC8-08FF-A449-84D4-74111F437D8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42668" y="3025872"/>
            <a:ext cx="661613" cy="661613"/>
          </a:xfrm>
          <a:prstGeom prst="rect">
            <a:avLst/>
          </a:prstGeom>
        </p:spPr>
      </p:pic>
      <p:pic>
        <p:nvPicPr>
          <p:cNvPr id="50" name="Graphic 21" descr="Cloud with solid fill">
            <a:extLst>
              <a:ext uri="{FF2B5EF4-FFF2-40B4-BE49-F238E27FC236}">
                <a16:creationId xmlns:a16="http://schemas.microsoft.com/office/drawing/2014/main" id="{ADACEDBD-75DC-5764-963E-F80D1E529CF5}"/>
              </a:ext>
            </a:extLst>
          </p:cNvPr>
          <p:cNvPicPr>
            <a:picLocks noChangeAspect="1"/>
          </p:cNvPicPr>
          <p:nvPr/>
        </p:nvPicPr>
        <p:blipFill>
          <a:blip r:embed="rId9">
            <a:lum bright="70000" contrast="-70000"/>
            <a:extLst>
              <a:ext uri="{96DAC541-7B7A-43D3-8B79-37D633B846F1}">
                <asvg:svgBlip xmlns:asvg="http://schemas.microsoft.com/office/drawing/2016/SVG/main" r:embed="rId10"/>
              </a:ext>
            </a:extLst>
          </a:blip>
          <a:stretch>
            <a:fillRect/>
          </a:stretch>
        </p:blipFill>
        <p:spPr>
          <a:xfrm>
            <a:off x="4795731" y="-235658"/>
            <a:ext cx="6769670" cy="5938548"/>
          </a:xfrm>
          <a:prstGeom prst="rect">
            <a:avLst/>
          </a:prstGeom>
        </p:spPr>
      </p:pic>
      <p:sp>
        <p:nvSpPr>
          <p:cNvPr id="51" name="TextBox 50">
            <a:extLst>
              <a:ext uri="{FF2B5EF4-FFF2-40B4-BE49-F238E27FC236}">
                <a16:creationId xmlns:a16="http://schemas.microsoft.com/office/drawing/2014/main" id="{EA163ADA-F79F-5144-1BD1-CA62B4FD5A84}"/>
              </a:ext>
            </a:extLst>
          </p:cNvPr>
          <p:cNvSpPr txBox="1"/>
          <p:nvPr/>
        </p:nvSpPr>
        <p:spPr>
          <a:xfrm>
            <a:off x="7949499" y="1919290"/>
            <a:ext cx="853318" cy="369332"/>
          </a:xfrm>
          <a:prstGeom prst="rect">
            <a:avLst/>
          </a:prstGeom>
          <a:noFill/>
        </p:spPr>
        <p:txBody>
          <a:bodyPr wrap="square" rtlCol="0">
            <a:spAutoFit/>
          </a:bodyPr>
          <a:lstStyle/>
          <a:p>
            <a:pPr algn="r" defTabSz="829178">
              <a:buClr>
                <a:srgbClr val="000000"/>
              </a:buClr>
            </a:pPr>
            <a:r>
              <a:rPr lang="en-US" b="1" kern="0" err="1">
                <a:solidFill>
                  <a:srgbClr val="1D1E3E"/>
                </a:solidFill>
                <a:latin typeface="+mj-lt"/>
                <a:ea typeface="Red Hat Display Medium" panose="02010303040201060303" pitchFamily="2" charset="0"/>
                <a:cs typeface="Calibri" panose="020F0502020204030204" pitchFamily="34" charset="0"/>
                <a:sym typeface="Arial"/>
              </a:rPr>
              <a:t>RUnet</a:t>
            </a:r>
            <a:endParaRPr lang="en-US" sz="1600" b="1" kern="0">
              <a:solidFill>
                <a:srgbClr val="1D1E3E"/>
              </a:solidFill>
              <a:latin typeface="+mj-lt"/>
              <a:ea typeface="Red Hat Display Medium" panose="02010303040201060303" pitchFamily="2" charset="0"/>
              <a:cs typeface="Calibri" panose="020F0502020204030204" pitchFamily="34" charset="0"/>
              <a:sym typeface="Arial"/>
            </a:endParaRPr>
          </a:p>
        </p:txBody>
      </p:sp>
      <p:sp>
        <p:nvSpPr>
          <p:cNvPr id="52" name="TextBox 51">
            <a:extLst>
              <a:ext uri="{FF2B5EF4-FFF2-40B4-BE49-F238E27FC236}">
                <a16:creationId xmlns:a16="http://schemas.microsoft.com/office/drawing/2014/main" id="{26FC30FC-C2B8-8A34-6829-5077E6ED4132}"/>
              </a:ext>
            </a:extLst>
          </p:cNvPr>
          <p:cNvSpPr txBox="1"/>
          <p:nvPr/>
        </p:nvSpPr>
        <p:spPr>
          <a:xfrm>
            <a:off x="6872766" y="1436627"/>
            <a:ext cx="1205258" cy="369332"/>
          </a:xfrm>
          <a:prstGeom prst="rect">
            <a:avLst/>
          </a:prstGeom>
          <a:noFill/>
        </p:spPr>
        <p:txBody>
          <a:bodyPr wrap="square" rtlCol="0">
            <a:spAutoFit/>
          </a:bodyPr>
          <a:lstStyle/>
          <a:p>
            <a:pPr algn="r" defTabSz="829178">
              <a:buClr>
                <a:srgbClr val="000000"/>
              </a:buClr>
            </a:pPr>
            <a:r>
              <a:rPr lang="en-US" b="1" kern="0">
                <a:solidFill>
                  <a:schemeClr val="bg1"/>
                </a:solidFill>
                <a:latin typeface="+mj-lt"/>
                <a:ea typeface="Red Hat Display Medium" panose="02010303040201060303" pitchFamily="2" charset="0"/>
                <a:cs typeface="Calibri" panose="020F0502020204030204" pitchFamily="34" charset="0"/>
                <a:sym typeface="Arial"/>
              </a:rPr>
              <a:t>Internet</a:t>
            </a:r>
          </a:p>
        </p:txBody>
      </p:sp>
      <p:sp>
        <p:nvSpPr>
          <p:cNvPr id="53" name="TextBox 52">
            <a:extLst>
              <a:ext uri="{FF2B5EF4-FFF2-40B4-BE49-F238E27FC236}">
                <a16:creationId xmlns:a16="http://schemas.microsoft.com/office/drawing/2014/main" id="{89C6B24E-5050-E82E-940B-D837D59E441D}"/>
              </a:ext>
            </a:extLst>
          </p:cNvPr>
          <p:cNvSpPr txBox="1"/>
          <p:nvPr/>
        </p:nvSpPr>
        <p:spPr>
          <a:xfrm>
            <a:off x="9294914" y="3218921"/>
            <a:ext cx="1430499" cy="369332"/>
          </a:xfrm>
          <a:prstGeom prst="rect">
            <a:avLst/>
          </a:prstGeom>
          <a:noFill/>
        </p:spPr>
        <p:txBody>
          <a:bodyPr wrap="square">
            <a:spAutoFit/>
          </a:bodyPr>
          <a:lstStyle/>
          <a:p>
            <a:pPr algn="ctr" defTabSz="829178">
              <a:buClr>
                <a:srgbClr val="000000"/>
              </a:buClr>
            </a:pPr>
            <a:r>
              <a:rPr lang="en-US" b="1" kern="0" err="1">
                <a:solidFill>
                  <a:srgbClr val="1D1E3E"/>
                </a:solidFill>
                <a:latin typeface="+mj-lt"/>
                <a:ea typeface="Red Hat Display Medium" panose="02010303040201060303" pitchFamily="2" charset="0"/>
                <a:cs typeface="Calibri" panose="020F0502020204030204" pitchFamily="34" charset="0"/>
                <a:sym typeface="Arial"/>
              </a:rPr>
              <a:t>DNSCube</a:t>
            </a:r>
            <a:endParaRPr lang="en-US" sz="1600" b="1" kern="0">
              <a:solidFill>
                <a:srgbClr val="1D1E3E"/>
              </a:solidFill>
              <a:latin typeface="+mj-lt"/>
              <a:ea typeface="Red Hat Display Medium" panose="02010303040201060303" pitchFamily="2" charset="0"/>
              <a:cs typeface="Calibri" panose="020F0502020204030204" pitchFamily="34" charset="0"/>
              <a:sym typeface="Arial"/>
            </a:endParaRPr>
          </a:p>
        </p:txBody>
      </p:sp>
      <p:sp>
        <p:nvSpPr>
          <p:cNvPr id="55" name="TextBox 54">
            <a:extLst>
              <a:ext uri="{FF2B5EF4-FFF2-40B4-BE49-F238E27FC236}">
                <a16:creationId xmlns:a16="http://schemas.microsoft.com/office/drawing/2014/main" id="{0620E9FA-1C38-DF3C-5A7E-3D61E503CFE7}"/>
              </a:ext>
            </a:extLst>
          </p:cNvPr>
          <p:cNvSpPr txBox="1"/>
          <p:nvPr/>
        </p:nvSpPr>
        <p:spPr>
          <a:xfrm>
            <a:off x="8481886" y="2442236"/>
            <a:ext cx="936650" cy="307777"/>
          </a:xfrm>
          <a:prstGeom prst="rect">
            <a:avLst/>
          </a:prstGeom>
          <a:noFill/>
        </p:spPr>
        <p:txBody>
          <a:bodyPr wrap="square">
            <a:spAutoFit/>
          </a:bodyPr>
          <a:lstStyle/>
          <a:p>
            <a:pPr algn="ctr" defTabSz="829178">
              <a:buClr>
                <a:srgbClr val="000000"/>
              </a:buClr>
            </a:pPr>
            <a:r>
              <a:rPr lang="ru-RU" sz="1400" kern="0">
                <a:solidFill>
                  <a:srgbClr val="1D1E3E"/>
                </a:solidFill>
                <a:latin typeface="+mj-lt"/>
                <a:ea typeface="Red Hat Display Medium" panose="02010303040201060303" pitchFamily="2" charset="0"/>
                <a:cs typeface="Calibri" panose="020F0502020204030204" pitchFamily="34" charset="0"/>
                <a:sym typeface="Arial"/>
              </a:rPr>
              <a:t>НСДИ</a:t>
            </a:r>
            <a:endParaRPr lang="en-US" sz="1600" kern="0">
              <a:solidFill>
                <a:srgbClr val="1D1E3E"/>
              </a:solidFill>
              <a:latin typeface="+mj-lt"/>
              <a:ea typeface="Red Hat Display Medium" panose="02010303040201060303" pitchFamily="2" charset="0"/>
              <a:cs typeface="Calibri" panose="020F0502020204030204" pitchFamily="34" charset="0"/>
              <a:sym typeface="Arial"/>
            </a:endParaRPr>
          </a:p>
        </p:txBody>
      </p:sp>
      <p:pic>
        <p:nvPicPr>
          <p:cNvPr id="56" name="Graphic 55">
            <a:extLst>
              <a:ext uri="{FF2B5EF4-FFF2-40B4-BE49-F238E27FC236}">
                <a16:creationId xmlns:a16="http://schemas.microsoft.com/office/drawing/2014/main" id="{0EC1171E-5942-ADC8-E0F5-855FFE09C7C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71413" y="2279175"/>
            <a:ext cx="661613" cy="661613"/>
          </a:xfrm>
          <a:prstGeom prst="rect">
            <a:avLst/>
          </a:prstGeom>
        </p:spPr>
      </p:pic>
      <p:cxnSp>
        <p:nvCxnSpPr>
          <p:cNvPr id="57" name="Straight Arrow Connector 56">
            <a:extLst>
              <a:ext uri="{FF2B5EF4-FFF2-40B4-BE49-F238E27FC236}">
                <a16:creationId xmlns:a16="http://schemas.microsoft.com/office/drawing/2014/main" id="{8F03D4D3-A761-1B7A-1D81-73FBFB2316D8}"/>
              </a:ext>
            </a:extLst>
          </p:cNvPr>
          <p:cNvCxnSpPr>
            <a:cxnSpLocks/>
          </p:cNvCxnSpPr>
          <p:nvPr/>
        </p:nvCxnSpPr>
        <p:spPr>
          <a:xfrm flipH="1" flipV="1">
            <a:off x="8638845" y="2837301"/>
            <a:ext cx="380381" cy="516526"/>
          </a:xfrm>
          <a:prstGeom prst="straightConnector1">
            <a:avLst/>
          </a:prstGeom>
          <a:ln w="28575" cap="rnd">
            <a:solidFill>
              <a:srgbClr val="14A24C"/>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1" name="Graphic 52" descr="Smart Phone with solid fill">
            <a:extLst>
              <a:ext uri="{FF2B5EF4-FFF2-40B4-BE49-F238E27FC236}">
                <a16:creationId xmlns:a16="http://schemas.microsoft.com/office/drawing/2014/main" id="{BFC9968E-519C-F883-58F5-65057FAA2C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07797" y="4858488"/>
            <a:ext cx="605118" cy="605118"/>
          </a:xfrm>
          <a:prstGeom prst="rect">
            <a:avLst/>
          </a:prstGeom>
        </p:spPr>
      </p:pic>
      <p:pic>
        <p:nvPicPr>
          <p:cNvPr id="72" name="Graphic 53" descr="Laptop with solid fill">
            <a:extLst>
              <a:ext uri="{FF2B5EF4-FFF2-40B4-BE49-F238E27FC236}">
                <a16:creationId xmlns:a16="http://schemas.microsoft.com/office/drawing/2014/main" id="{C45694D1-D0EE-A294-F1A2-7606FF38598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96027" y="4712924"/>
            <a:ext cx="914400" cy="914400"/>
          </a:xfrm>
          <a:prstGeom prst="rect">
            <a:avLst/>
          </a:prstGeom>
        </p:spPr>
      </p:pic>
      <p:sp>
        <p:nvSpPr>
          <p:cNvPr id="75" name="Rounded Rectangle 26">
            <a:extLst>
              <a:ext uri="{FF2B5EF4-FFF2-40B4-BE49-F238E27FC236}">
                <a16:creationId xmlns:a16="http://schemas.microsoft.com/office/drawing/2014/main" id="{34CD818B-4EB1-FFC8-E71F-50719AF895BB}"/>
              </a:ext>
            </a:extLst>
          </p:cNvPr>
          <p:cNvSpPr/>
          <p:nvPr/>
        </p:nvSpPr>
        <p:spPr>
          <a:xfrm>
            <a:off x="6908621" y="4861094"/>
            <a:ext cx="3505008" cy="1035994"/>
          </a:xfrm>
          <a:prstGeom prst="roundRect">
            <a:avLst/>
          </a:prstGeom>
          <a:solidFill>
            <a:srgbClr val="23A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BFD5B3ED-72C4-03CE-3C3E-FAE86E850797}"/>
              </a:ext>
            </a:extLst>
          </p:cNvPr>
          <p:cNvPicPr>
            <a:picLocks noChangeAspect="1"/>
          </p:cNvPicPr>
          <p:nvPr/>
        </p:nvPicPr>
        <p:blipFill rotWithShape="1">
          <a:blip r:embed="rId15">
            <a:extLst>
              <a:ext uri="{28A0092B-C50C-407E-A947-70E740481C1C}">
                <a14:useLocalDpi xmlns:a14="http://schemas.microsoft.com/office/drawing/2010/main" val="0"/>
              </a:ext>
            </a:extLst>
          </a:blip>
          <a:srcRect l="-679" t="5826" r="52613" b="6391"/>
          <a:stretch/>
        </p:blipFill>
        <p:spPr>
          <a:xfrm>
            <a:off x="7767644" y="4853260"/>
            <a:ext cx="1848194" cy="781407"/>
          </a:xfrm>
          <a:prstGeom prst="rect">
            <a:avLst/>
          </a:prstGeom>
        </p:spPr>
      </p:pic>
      <p:sp>
        <p:nvSpPr>
          <p:cNvPr id="83" name="Oval 82">
            <a:extLst>
              <a:ext uri="{FF2B5EF4-FFF2-40B4-BE49-F238E27FC236}">
                <a16:creationId xmlns:a16="http://schemas.microsoft.com/office/drawing/2014/main" id="{4066E65F-9410-E4FA-733D-EFAE5ECAED2D}"/>
              </a:ext>
            </a:extLst>
          </p:cNvPr>
          <p:cNvSpPr/>
          <p:nvPr/>
        </p:nvSpPr>
        <p:spPr>
          <a:xfrm>
            <a:off x="7424609" y="3137019"/>
            <a:ext cx="646804" cy="646804"/>
          </a:xfrm>
          <a:prstGeom prst="ellipse">
            <a:avLst/>
          </a:prstGeom>
          <a:solidFill>
            <a:schemeClr val="bg1"/>
          </a:solidFill>
          <a:ln w="38100">
            <a:solidFill>
              <a:srgbClr val="129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14"/>
          </a:p>
        </p:txBody>
      </p:sp>
      <p:pic>
        <p:nvPicPr>
          <p:cNvPr id="85" name="Picture 84">
            <a:extLst>
              <a:ext uri="{FF2B5EF4-FFF2-40B4-BE49-F238E27FC236}">
                <a16:creationId xmlns:a16="http://schemas.microsoft.com/office/drawing/2014/main" id="{E07BE8BE-E3C9-F1F7-8794-39B2A77216E2}"/>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6890222" y="3212949"/>
            <a:ext cx="1107022" cy="438753"/>
          </a:xfrm>
          <a:prstGeom prst="rect">
            <a:avLst/>
          </a:prstGeom>
        </p:spPr>
      </p:pic>
      <p:cxnSp>
        <p:nvCxnSpPr>
          <p:cNvPr id="5" name="Straight Arrow Connector 4">
            <a:extLst>
              <a:ext uri="{FF2B5EF4-FFF2-40B4-BE49-F238E27FC236}">
                <a16:creationId xmlns:a16="http://schemas.microsoft.com/office/drawing/2014/main" id="{F4E1FB94-8908-B851-5900-8E65B229F30F}"/>
              </a:ext>
            </a:extLst>
          </p:cNvPr>
          <p:cNvCxnSpPr>
            <a:cxnSpLocks/>
          </p:cNvCxnSpPr>
          <p:nvPr/>
        </p:nvCxnSpPr>
        <p:spPr>
          <a:xfrm>
            <a:off x="9375636" y="3693626"/>
            <a:ext cx="1885" cy="1109095"/>
          </a:xfrm>
          <a:prstGeom prst="straightConnector1">
            <a:avLst/>
          </a:prstGeom>
          <a:ln w="28575" cap="rnd">
            <a:solidFill>
              <a:srgbClr val="14A24C"/>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2816A33-2853-AE4C-0B08-3AFCB5E57E64}"/>
              </a:ext>
            </a:extLst>
          </p:cNvPr>
          <p:cNvSpPr txBox="1"/>
          <p:nvPr/>
        </p:nvSpPr>
        <p:spPr>
          <a:xfrm>
            <a:off x="1485855" y="2282616"/>
            <a:ext cx="1193493" cy="307777"/>
          </a:xfrm>
          <a:prstGeom prst="rect">
            <a:avLst/>
          </a:prstGeom>
          <a:noFill/>
        </p:spPr>
        <p:txBody>
          <a:bodyPr wrap="square">
            <a:spAutoFit/>
          </a:bodyPr>
          <a:lstStyle/>
          <a:p>
            <a:pPr defTabSz="829178">
              <a:buClr>
                <a:srgbClr val="000000"/>
              </a:buClr>
            </a:pPr>
            <a:r>
              <a:rPr lang="en-US" sz="1400" kern="0">
                <a:solidFill>
                  <a:srgbClr val="14A24C"/>
                </a:solidFill>
                <a:latin typeface="+mj-lt"/>
                <a:ea typeface="Red Hat Display Medium" panose="02010303040201060303" pitchFamily="2" charset="0"/>
                <a:cs typeface="Calibri" panose="020F0502020204030204" pitchFamily="34" charset="0"/>
                <a:sym typeface="Arial"/>
              </a:rPr>
              <a:t>DNS</a:t>
            </a:r>
            <a:endParaRPr lang="ru-RU" sz="1400">
              <a:solidFill>
                <a:srgbClr val="14A24C"/>
              </a:solidFill>
            </a:endParaRPr>
          </a:p>
        </p:txBody>
      </p:sp>
      <p:cxnSp>
        <p:nvCxnSpPr>
          <p:cNvPr id="17" name="Straight Arrow Connector 16">
            <a:extLst>
              <a:ext uri="{FF2B5EF4-FFF2-40B4-BE49-F238E27FC236}">
                <a16:creationId xmlns:a16="http://schemas.microsoft.com/office/drawing/2014/main" id="{D2FF6AD7-C993-3EF1-D7BA-CD1F6EB8323B}"/>
              </a:ext>
            </a:extLst>
          </p:cNvPr>
          <p:cNvCxnSpPr>
            <a:cxnSpLocks/>
          </p:cNvCxnSpPr>
          <p:nvPr/>
        </p:nvCxnSpPr>
        <p:spPr>
          <a:xfrm flipH="1">
            <a:off x="460794" y="2685525"/>
            <a:ext cx="897517" cy="0"/>
          </a:xfrm>
          <a:prstGeom prst="straightConnector1">
            <a:avLst/>
          </a:prstGeom>
          <a:ln w="19050" cap="rnd">
            <a:solidFill>
              <a:srgbClr val="00B0F0"/>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CB8D349-2669-6903-C050-944EE3DDF960}"/>
              </a:ext>
            </a:extLst>
          </p:cNvPr>
          <p:cNvSpPr txBox="1"/>
          <p:nvPr/>
        </p:nvSpPr>
        <p:spPr>
          <a:xfrm>
            <a:off x="1485855" y="2538329"/>
            <a:ext cx="3002546" cy="307777"/>
          </a:xfrm>
          <a:prstGeom prst="rect">
            <a:avLst/>
          </a:prstGeom>
          <a:noFill/>
        </p:spPr>
        <p:txBody>
          <a:bodyPr wrap="square">
            <a:spAutoFit/>
          </a:bodyPr>
          <a:lstStyle/>
          <a:p>
            <a:pPr defTabSz="829178">
              <a:buClr>
                <a:srgbClr val="000000"/>
              </a:buClr>
            </a:pPr>
            <a:r>
              <a:rPr lang="ru-RU" sz="1400" kern="0">
                <a:solidFill>
                  <a:srgbClr val="00B0F0"/>
                </a:solidFill>
                <a:latin typeface="+mj-lt"/>
                <a:ea typeface="Red Hat Display Medium" panose="02010303040201060303" pitchFamily="2" charset="0"/>
                <a:cs typeface="Calibri" panose="020F0502020204030204" pitchFamily="34" charset="0"/>
                <a:sym typeface="Arial"/>
              </a:rPr>
              <a:t>Связь с движком категоризации</a:t>
            </a:r>
            <a:endParaRPr lang="ru-RU" sz="1400">
              <a:solidFill>
                <a:srgbClr val="00B0F0"/>
              </a:solidFill>
            </a:endParaRPr>
          </a:p>
        </p:txBody>
      </p:sp>
      <p:sp>
        <p:nvSpPr>
          <p:cNvPr id="26" name="TextBox 25">
            <a:extLst>
              <a:ext uri="{FF2B5EF4-FFF2-40B4-BE49-F238E27FC236}">
                <a16:creationId xmlns:a16="http://schemas.microsoft.com/office/drawing/2014/main" id="{BCC87395-CB94-1D66-E5DA-D8E692154F69}"/>
              </a:ext>
            </a:extLst>
          </p:cNvPr>
          <p:cNvSpPr txBox="1"/>
          <p:nvPr/>
        </p:nvSpPr>
        <p:spPr>
          <a:xfrm>
            <a:off x="5884878" y="5514549"/>
            <a:ext cx="4444456" cy="307777"/>
          </a:xfrm>
          <a:prstGeom prst="rect">
            <a:avLst/>
          </a:prstGeom>
          <a:noFill/>
        </p:spPr>
        <p:txBody>
          <a:bodyPr wrap="square" lIns="91440" tIns="45720" rIns="91440" bIns="45720" rtlCol="0" anchor="t">
            <a:spAutoFit/>
          </a:bodyPr>
          <a:lstStyle/>
          <a:p>
            <a:pPr algn="r" defTabSz="829178">
              <a:buClr>
                <a:srgbClr val="000000"/>
              </a:buClr>
            </a:pPr>
            <a:r>
              <a:rPr lang="ru-RU" sz="1400" kern="0" dirty="0">
                <a:solidFill>
                  <a:schemeClr val="bg1"/>
                </a:solidFill>
                <a:latin typeface="+mj-lt"/>
                <a:ea typeface="Red Hat Display Medium" panose="02010303040201060303" pitchFamily="2" charset="0"/>
                <a:cs typeface="Calibri"/>
                <a:sym typeface="Arial"/>
              </a:rPr>
              <a:t>Мобильные и удалённые пользователи</a:t>
            </a:r>
            <a:endParaRPr lang="en-US" sz="1600" kern="0" dirty="0" err="1">
              <a:solidFill>
                <a:schemeClr val="bg1"/>
              </a:solidFill>
              <a:latin typeface="+mj-lt"/>
              <a:ea typeface="Red Hat Display Medium" panose="02010303040201060303" pitchFamily="2" charset="0"/>
              <a:cs typeface="Calibri" panose="020F0502020204030204" pitchFamily="34" charset="0"/>
              <a:sym typeface="Arial"/>
            </a:endParaRPr>
          </a:p>
        </p:txBody>
      </p:sp>
      <p:cxnSp>
        <p:nvCxnSpPr>
          <p:cNvPr id="29" name="Straight Arrow Connector 28">
            <a:extLst>
              <a:ext uri="{FF2B5EF4-FFF2-40B4-BE49-F238E27FC236}">
                <a16:creationId xmlns:a16="http://schemas.microsoft.com/office/drawing/2014/main" id="{AED8E0A5-C395-0EF4-0232-E76C224A645A}"/>
              </a:ext>
            </a:extLst>
          </p:cNvPr>
          <p:cNvCxnSpPr>
            <a:cxnSpLocks/>
          </p:cNvCxnSpPr>
          <p:nvPr/>
        </p:nvCxnSpPr>
        <p:spPr>
          <a:xfrm flipH="1">
            <a:off x="8078024" y="3583751"/>
            <a:ext cx="1011545" cy="0"/>
          </a:xfrm>
          <a:prstGeom prst="straightConnector1">
            <a:avLst/>
          </a:prstGeom>
          <a:ln w="28575" cap="rnd">
            <a:solidFill>
              <a:srgbClr val="00B0F0"/>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15">
            <a:extLst>
              <a:ext uri="{FF2B5EF4-FFF2-40B4-BE49-F238E27FC236}">
                <a16:creationId xmlns:a16="http://schemas.microsoft.com/office/drawing/2014/main" id="{0A3AEF15-93FA-D3C4-F702-A7DA888AC9DC}"/>
              </a:ext>
            </a:extLst>
          </p:cNvPr>
          <p:cNvCxnSpPr>
            <a:cxnSpLocks/>
          </p:cNvCxnSpPr>
          <p:nvPr/>
        </p:nvCxnSpPr>
        <p:spPr>
          <a:xfrm flipH="1">
            <a:off x="460794" y="2429343"/>
            <a:ext cx="897517" cy="0"/>
          </a:xfrm>
          <a:prstGeom prst="straightConnector1">
            <a:avLst/>
          </a:prstGeom>
          <a:ln w="19050" cap="rnd">
            <a:solidFill>
              <a:srgbClr val="38A154"/>
            </a:solidFill>
            <a:prstDash val="lg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 name="Picture 65">
            <a:extLst>
              <a:ext uri="{FF2B5EF4-FFF2-40B4-BE49-F238E27FC236}">
                <a16:creationId xmlns:a16="http://schemas.microsoft.com/office/drawing/2014/main" id="{133AC4CA-0866-16A6-9E09-246A13BD5891}"/>
              </a:ext>
            </a:extLst>
          </p:cNvPr>
          <p:cNvPicPr>
            <a:picLocks noChangeAspect="1"/>
          </p:cNvPicPr>
          <p:nvPr/>
        </p:nvPicPr>
        <p:blipFill rotWithShape="1">
          <a:blip r:embed="rId17" cstate="hqprint">
            <a:extLst>
              <a:ext uri="{28A0092B-C50C-407E-A947-70E740481C1C}">
                <a14:useLocalDpi xmlns:a14="http://schemas.microsoft.com/office/drawing/2010/main" val="0"/>
              </a:ext>
            </a:extLst>
          </a:blip>
          <a:srcRect r="69617" b="3415"/>
          <a:stretch/>
        </p:blipFill>
        <p:spPr>
          <a:xfrm>
            <a:off x="9203581" y="3245796"/>
            <a:ext cx="236813" cy="248684"/>
          </a:xfrm>
          <a:prstGeom prst="rect">
            <a:avLst/>
          </a:prstGeom>
          <a:solidFill>
            <a:schemeClr val="bg1"/>
          </a:solidFill>
          <a:ln>
            <a:solidFill>
              <a:schemeClr val="bg1"/>
            </a:solidFill>
          </a:ln>
        </p:spPr>
      </p:pic>
      <p:pic>
        <p:nvPicPr>
          <p:cNvPr id="11" name="Рисунок 10" descr="Изображение выглядит как символ, логотип, Графика&#10;&#10;Автоматически созданное описание">
            <a:extLst>
              <a:ext uri="{FF2B5EF4-FFF2-40B4-BE49-F238E27FC236}">
                <a16:creationId xmlns:a16="http://schemas.microsoft.com/office/drawing/2014/main" id="{C01E3D8C-1DC2-9609-E7E4-4DD799D7D30E}"/>
              </a:ext>
            </a:extLst>
          </p:cNvPr>
          <p:cNvPicPr>
            <a:picLocks noChangeAspect="1"/>
          </p:cNvPicPr>
          <p:nvPr/>
        </p:nvPicPr>
        <p:blipFill>
          <a:blip r:embed="rId18"/>
          <a:stretch>
            <a:fillRect/>
          </a:stretch>
        </p:blipFill>
        <p:spPr>
          <a:xfrm>
            <a:off x="757341" y="2852085"/>
            <a:ext cx="298897" cy="262686"/>
          </a:xfrm>
          <a:prstGeom prst="rect">
            <a:avLst/>
          </a:prstGeom>
        </p:spPr>
      </p:pic>
      <p:pic>
        <p:nvPicPr>
          <p:cNvPr id="12" name="Рисунок 11" descr="Изображение выглядит как символ, логотип, Графика&#10;&#10;Автоматически созданное описание">
            <a:extLst>
              <a:ext uri="{FF2B5EF4-FFF2-40B4-BE49-F238E27FC236}">
                <a16:creationId xmlns:a16="http://schemas.microsoft.com/office/drawing/2014/main" id="{255906DE-0946-820A-CEF8-2D3A64744586}"/>
              </a:ext>
            </a:extLst>
          </p:cNvPr>
          <p:cNvPicPr>
            <a:picLocks noChangeAspect="1"/>
          </p:cNvPicPr>
          <p:nvPr/>
        </p:nvPicPr>
        <p:blipFill>
          <a:blip r:embed="rId18"/>
          <a:stretch>
            <a:fillRect/>
          </a:stretch>
        </p:blipFill>
        <p:spPr>
          <a:xfrm>
            <a:off x="9343818" y="5257025"/>
            <a:ext cx="298897" cy="262686"/>
          </a:xfrm>
          <a:prstGeom prst="rect">
            <a:avLst/>
          </a:prstGeom>
        </p:spPr>
      </p:pic>
      <p:pic>
        <p:nvPicPr>
          <p:cNvPr id="13" name="Рисунок 12" descr="Изображение выглядит как символ, логотип, Графика&#10;&#10;Автоматически созданное описание">
            <a:extLst>
              <a:ext uri="{FF2B5EF4-FFF2-40B4-BE49-F238E27FC236}">
                <a16:creationId xmlns:a16="http://schemas.microsoft.com/office/drawing/2014/main" id="{095709C2-6B61-61D4-863B-20D0670C5894}"/>
              </a:ext>
            </a:extLst>
          </p:cNvPr>
          <p:cNvPicPr>
            <a:picLocks noChangeAspect="1"/>
          </p:cNvPicPr>
          <p:nvPr/>
        </p:nvPicPr>
        <p:blipFill>
          <a:blip r:embed="rId18"/>
          <a:stretch>
            <a:fillRect/>
          </a:stretch>
        </p:blipFill>
        <p:spPr>
          <a:xfrm>
            <a:off x="8403844" y="5250727"/>
            <a:ext cx="298897" cy="262686"/>
          </a:xfrm>
          <a:prstGeom prst="rect">
            <a:avLst/>
          </a:prstGeom>
        </p:spPr>
      </p:pic>
      <p:sp>
        <p:nvSpPr>
          <p:cNvPr id="14" name="TextBox 13">
            <a:extLst>
              <a:ext uri="{FF2B5EF4-FFF2-40B4-BE49-F238E27FC236}">
                <a16:creationId xmlns:a16="http://schemas.microsoft.com/office/drawing/2014/main" id="{395E845F-13AE-2F88-490F-19E9F31B93B1}"/>
              </a:ext>
            </a:extLst>
          </p:cNvPr>
          <p:cNvSpPr txBox="1"/>
          <p:nvPr/>
        </p:nvSpPr>
        <p:spPr>
          <a:xfrm>
            <a:off x="1485854" y="2849754"/>
            <a:ext cx="3446493" cy="307777"/>
          </a:xfrm>
          <a:prstGeom prst="rect">
            <a:avLst/>
          </a:prstGeom>
          <a:noFill/>
        </p:spPr>
        <p:txBody>
          <a:bodyPr wrap="square" lIns="91440" tIns="45720" rIns="91440" bIns="45720" anchor="t">
            <a:spAutoFit/>
          </a:bodyPr>
          <a:lstStyle/>
          <a:p>
            <a:pPr defTabSz="829178"/>
            <a:r>
              <a:rPr lang="ru-RU" sz="1400" kern="0" dirty="0">
                <a:solidFill>
                  <a:srgbClr val="FFFFFF"/>
                </a:solidFill>
                <a:latin typeface="+mj-lt"/>
                <a:cs typeface="Calibri"/>
                <a:sym typeface="Arial"/>
              </a:rPr>
              <a:t>Агент для перенаправления DNS-запросов</a:t>
            </a:r>
            <a:endParaRPr lang="ru-RU" dirty="0"/>
          </a:p>
        </p:txBody>
      </p:sp>
      <p:sp>
        <p:nvSpPr>
          <p:cNvPr id="20" name="Subtitle 3">
            <a:extLst>
              <a:ext uri="{FF2B5EF4-FFF2-40B4-BE49-F238E27FC236}">
                <a16:creationId xmlns:a16="http://schemas.microsoft.com/office/drawing/2014/main" id="{EEE0D28F-5C89-5010-5F7A-0DB216038215}"/>
              </a:ext>
            </a:extLst>
          </p:cNvPr>
          <p:cNvSpPr txBox="1">
            <a:spLocks/>
          </p:cNvSpPr>
          <p:nvPr/>
        </p:nvSpPr>
        <p:spPr>
          <a:xfrm>
            <a:off x="1653779" y="3124149"/>
            <a:ext cx="2667448" cy="1029683"/>
          </a:xfrm>
          <a:prstGeom prst="rect">
            <a:avLst/>
          </a:prstGeom>
        </p:spPr>
        <p:txBody>
          <a:bodyPr vert="horz" lIns="72726" tIns="36363" rIns="72726" bIns="36363"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62B4A"/>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9080" indent="-259080">
              <a:lnSpc>
                <a:spcPct val="100000"/>
              </a:lnSpc>
              <a:spcBef>
                <a:spcPts val="0"/>
              </a:spcBef>
              <a:buFont typeface="Arial" panose="020B0604020202020204" pitchFamily="34" charset="0"/>
              <a:buChar char="•"/>
            </a:pPr>
            <a:r>
              <a:rPr lang="ru-RU" sz="1400" dirty="0">
                <a:solidFill>
                  <a:srgbClr val="FFFFFF"/>
                </a:solidFill>
              </a:rPr>
              <a:t>Windows</a:t>
            </a:r>
          </a:p>
          <a:p>
            <a:pPr marL="259080" indent="-259080">
              <a:lnSpc>
                <a:spcPct val="100000"/>
              </a:lnSpc>
              <a:spcBef>
                <a:spcPts val="0"/>
              </a:spcBef>
              <a:buFont typeface="Arial" panose="020B0604020202020204" pitchFamily="34" charset="0"/>
              <a:buChar char="•"/>
            </a:pPr>
            <a:r>
              <a:rPr lang="ru-RU" sz="1400" err="1">
                <a:solidFill>
                  <a:srgbClr val="FFFFFF"/>
                </a:solidFill>
                <a:latin typeface="+mn-lt"/>
              </a:rPr>
              <a:t>Android</a:t>
            </a:r>
            <a:endParaRPr lang="ru-RU" sz="1400">
              <a:solidFill>
                <a:srgbClr val="FFFFFF"/>
              </a:solidFill>
              <a:latin typeface="+mn-lt"/>
            </a:endParaRPr>
          </a:p>
          <a:p>
            <a:pPr marL="259080" indent="-259080">
              <a:lnSpc>
                <a:spcPct val="100000"/>
              </a:lnSpc>
              <a:spcBef>
                <a:spcPts val="0"/>
              </a:spcBef>
              <a:buFont typeface="Arial" panose="020B0604020202020204" pitchFamily="34" charset="0"/>
              <a:buChar char="•"/>
            </a:pPr>
            <a:r>
              <a:rPr lang="ru-RU" sz="1400" dirty="0">
                <a:solidFill>
                  <a:srgbClr val="FFFFFF"/>
                </a:solidFill>
                <a:latin typeface="+mn-lt"/>
              </a:rPr>
              <a:t>IOS</a:t>
            </a:r>
          </a:p>
          <a:p>
            <a:pPr marL="259080" indent="-259080">
              <a:lnSpc>
                <a:spcPct val="100000"/>
              </a:lnSpc>
              <a:spcBef>
                <a:spcPts val="0"/>
              </a:spcBef>
              <a:buFont typeface="Arial" panose="020B0604020202020204" pitchFamily="34" charset="0"/>
              <a:buChar char="•"/>
            </a:pPr>
            <a:r>
              <a:rPr lang="ru-RU" sz="1400" dirty="0">
                <a:solidFill>
                  <a:srgbClr val="FFFFFF"/>
                </a:solidFill>
                <a:latin typeface="+mn-lt"/>
              </a:rPr>
              <a:t>Linux* - в планах на 2025</a:t>
            </a:r>
          </a:p>
          <a:p>
            <a:pPr marL="259080" indent="-259080">
              <a:lnSpc>
                <a:spcPct val="100000"/>
              </a:lnSpc>
              <a:spcBef>
                <a:spcPts val="0"/>
              </a:spcBef>
              <a:buFont typeface="Arial" panose="020B0604020202020204" pitchFamily="34" charset="0"/>
              <a:buChar char="•"/>
            </a:pPr>
            <a:endParaRPr lang="ru-RU" sz="1200" dirty="0">
              <a:solidFill>
                <a:srgbClr val="FFFFFF"/>
              </a:solidFill>
              <a:latin typeface="+mn-lt"/>
            </a:endParaRPr>
          </a:p>
        </p:txBody>
      </p:sp>
      <p:grpSp>
        <p:nvGrpSpPr>
          <p:cNvPr id="32" name="Group 45">
            <a:extLst>
              <a:ext uri="{FF2B5EF4-FFF2-40B4-BE49-F238E27FC236}">
                <a16:creationId xmlns:a16="http://schemas.microsoft.com/office/drawing/2014/main" id="{EA82A3AC-C1EE-1724-9076-1C77AE1AB2A3}"/>
              </a:ext>
            </a:extLst>
          </p:cNvPr>
          <p:cNvGrpSpPr/>
          <p:nvPr/>
        </p:nvGrpSpPr>
        <p:grpSpPr>
          <a:xfrm>
            <a:off x="1022159" y="4999674"/>
            <a:ext cx="4032738" cy="1030400"/>
            <a:chOff x="835189" y="5282027"/>
            <a:chExt cx="6080474" cy="1755030"/>
          </a:xfrm>
        </p:grpSpPr>
        <p:sp>
          <p:nvSpPr>
            <p:cNvPr id="23" name="Google Shape;406;p9">
              <a:extLst>
                <a:ext uri="{FF2B5EF4-FFF2-40B4-BE49-F238E27FC236}">
                  <a16:creationId xmlns:a16="http://schemas.microsoft.com/office/drawing/2014/main" id="{7D0E8149-42EB-A4B5-BA2B-31F791BDE82D}"/>
                </a:ext>
              </a:extLst>
            </p:cNvPr>
            <p:cNvSpPr/>
            <p:nvPr/>
          </p:nvSpPr>
          <p:spPr>
            <a:xfrm>
              <a:off x="835189" y="5282027"/>
              <a:ext cx="6080474" cy="1441937"/>
            </a:xfrm>
            <a:custGeom>
              <a:avLst/>
              <a:gdLst/>
              <a:ahLst/>
              <a:cxnLst/>
              <a:rect l="l" t="t" r="r" b="b"/>
              <a:pathLst>
                <a:path w="2850515" h="859789" extrusionOk="0">
                  <a:moveTo>
                    <a:pt x="2772435" y="0"/>
                  </a:moveTo>
                  <a:lnTo>
                    <a:pt x="77977" y="0"/>
                  </a:lnTo>
                  <a:lnTo>
                    <a:pt x="47625" y="6127"/>
                  </a:lnTo>
                  <a:lnTo>
                    <a:pt x="22839" y="22839"/>
                  </a:lnTo>
                  <a:lnTo>
                    <a:pt x="6127" y="47625"/>
                  </a:lnTo>
                  <a:lnTo>
                    <a:pt x="0" y="77978"/>
                  </a:lnTo>
                  <a:lnTo>
                    <a:pt x="0" y="781621"/>
                  </a:lnTo>
                  <a:lnTo>
                    <a:pt x="6127" y="811973"/>
                  </a:lnTo>
                  <a:lnTo>
                    <a:pt x="22839" y="836760"/>
                  </a:lnTo>
                  <a:lnTo>
                    <a:pt x="47625" y="853471"/>
                  </a:lnTo>
                  <a:lnTo>
                    <a:pt x="77977" y="859599"/>
                  </a:lnTo>
                  <a:lnTo>
                    <a:pt x="2772435" y="859599"/>
                  </a:lnTo>
                  <a:lnTo>
                    <a:pt x="2802787" y="853471"/>
                  </a:lnTo>
                  <a:lnTo>
                    <a:pt x="2827574" y="836760"/>
                  </a:lnTo>
                  <a:lnTo>
                    <a:pt x="2844285" y="811973"/>
                  </a:lnTo>
                  <a:lnTo>
                    <a:pt x="2850413" y="781621"/>
                  </a:lnTo>
                  <a:lnTo>
                    <a:pt x="2850413" y="77978"/>
                  </a:lnTo>
                  <a:lnTo>
                    <a:pt x="2844285" y="47625"/>
                  </a:lnTo>
                  <a:lnTo>
                    <a:pt x="2827574" y="22839"/>
                  </a:lnTo>
                  <a:lnTo>
                    <a:pt x="2802787" y="6127"/>
                  </a:lnTo>
                  <a:lnTo>
                    <a:pt x="2772435" y="0"/>
                  </a:lnTo>
                  <a:close/>
                </a:path>
              </a:pathLst>
            </a:custGeom>
            <a:solidFill>
              <a:srgbClr val="03A049"/>
            </a:solidFill>
            <a:ln>
              <a:noFill/>
            </a:ln>
          </p:spPr>
          <p:txBody>
            <a:bodyPr spcFirstLastPara="1" wrap="square" lIns="0" tIns="0" rIns="0" bIns="0" anchor="t" anchorCtr="0">
              <a:noAutofit/>
            </a:bodyPr>
            <a:lstStyle/>
            <a:p>
              <a:endParaRPr lang="en-GB" sz="1632">
                <a:solidFill>
                  <a:schemeClr val="bg1"/>
                </a:solidFill>
                <a:latin typeface="Red Hat Display" panose="02010303040201060303"/>
                <a:ea typeface="Calibri"/>
                <a:cs typeface="Calibri"/>
                <a:sym typeface="Calibri"/>
              </a:endParaRPr>
            </a:p>
          </p:txBody>
        </p:sp>
        <p:sp>
          <p:nvSpPr>
            <p:cNvPr id="30" name="Google Shape;407;p9">
              <a:extLst>
                <a:ext uri="{FF2B5EF4-FFF2-40B4-BE49-F238E27FC236}">
                  <a16:creationId xmlns:a16="http://schemas.microsoft.com/office/drawing/2014/main" id="{FBEE1173-155D-FC85-5EDB-7A4C01FD745E}"/>
                </a:ext>
              </a:extLst>
            </p:cNvPr>
            <p:cNvSpPr txBox="1"/>
            <p:nvPr/>
          </p:nvSpPr>
          <p:spPr>
            <a:xfrm>
              <a:off x="1589434" y="5401803"/>
              <a:ext cx="5102598" cy="1635254"/>
            </a:xfrm>
            <a:prstGeom prst="rect">
              <a:avLst/>
            </a:prstGeom>
            <a:noFill/>
            <a:ln>
              <a:noFill/>
            </a:ln>
          </p:spPr>
          <p:txBody>
            <a:bodyPr spcFirstLastPara="1" wrap="square" lIns="0" tIns="11516" rIns="0" bIns="0" anchor="t" anchorCtr="0">
              <a:spAutoFit/>
            </a:bodyPr>
            <a:lstStyle/>
            <a:p>
              <a:pPr marL="11430" marR="4445" algn="just"/>
              <a:r>
                <a:rPr lang="ru-RU" sz="1400" dirty="0">
                  <a:solidFill>
                    <a:schemeClr val="bg1"/>
                  </a:solidFill>
                  <a:sym typeface="Red Hat Display Medium"/>
                </a:rPr>
                <a:t>Агенты позволяют защитить пользователей, устройства которых не используют корпоративные DNS сервера</a:t>
              </a:r>
              <a:endParaRPr lang="ru-RU" dirty="0">
                <a:solidFill>
                  <a:schemeClr val="bg1"/>
                </a:solidFill>
                <a:sym typeface="Red Hat Display Medium"/>
              </a:endParaRPr>
            </a:p>
            <a:p>
              <a:pPr marL="11430" marR="4445" algn="just"/>
              <a:endParaRPr lang="ru-RU" dirty="0">
                <a:solidFill>
                  <a:schemeClr val="bg1"/>
                </a:solidFill>
              </a:endParaRPr>
            </a:p>
          </p:txBody>
        </p:sp>
      </p:grpSp>
      <p:sp>
        <p:nvSpPr>
          <p:cNvPr id="34" name="Google Shape;408;p9">
            <a:extLst>
              <a:ext uri="{FF2B5EF4-FFF2-40B4-BE49-F238E27FC236}">
                <a16:creationId xmlns:a16="http://schemas.microsoft.com/office/drawing/2014/main" id="{701540C3-7029-43B0-FE92-6816B87094BB}"/>
              </a:ext>
            </a:extLst>
          </p:cNvPr>
          <p:cNvSpPr/>
          <p:nvPr/>
        </p:nvSpPr>
        <p:spPr>
          <a:xfrm>
            <a:off x="1100670" y="5180840"/>
            <a:ext cx="306775" cy="333524"/>
          </a:xfrm>
          <a:custGeom>
            <a:avLst/>
            <a:gdLst/>
            <a:ahLst/>
            <a:cxnLst/>
            <a:rect l="l" t="t" r="r" b="b"/>
            <a:pathLst>
              <a:path w="276225" h="313054" extrusionOk="0">
                <a:moveTo>
                  <a:pt x="133210" y="44272"/>
                </a:moveTo>
                <a:lnTo>
                  <a:pt x="71123" y="72255"/>
                </a:lnTo>
                <a:lnTo>
                  <a:pt x="44318" y="134264"/>
                </a:lnTo>
                <a:lnTo>
                  <a:pt x="44213" y="135267"/>
                </a:lnTo>
                <a:lnTo>
                  <a:pt x="45671" y="154814"/>
                </a:lnTo>
                <a:lnTo>
                  <a:pt x="51276" y="173794"/>
                </a:lnTo>
                <a:lnTo>
                  <a:pt x="60738" y="191177"/>
                </a:lnTo>
                <a:lnTo>
                  <a:pt x="73799" y="206336"/>
                </a:lnTo>
                <a:lnTo>
                  <a:pt x="79163" y="211879"/>
                </a:lnTo>
                <a:lnTo>
                  <a:pt x="83923" y="217930"/>
                </a:lnTo>
                <a:lnTo>
                  <a:pt x="97701" y="261289"/>
                </a:lnTo>
                <a:lnTo>
                  <a:pt x="97701" y="264896"/>
                </a:lnTo>
                <a:lnTo>
                  <a:pt x="100609" y="267817"/>
                </a:lnTo>
                <a:lnTo>
                  <a:pt x="175107" y="267817"/>
                </a:lnTo>
                <a:lnTo>
                  <a:pt x="178028" y="264896"/>
                </a:lnTo>
                <a:lnTo>
                  <a:pt x="178028" y="261289"/>
                </a:lnTo>
                <a:lnTo>
                  <a:pt x="178709" y="254774"/>
                </a:lnTo>
                <a:lnTo>
                  <a:pt x="110502" y="254774"/>
                </a:lnTo>
                <a:lnTo>
                  <a:pt x="107746" y="238495"/>
                </a:lnTo>
                <a:lnTo>
                  <a:pt x="102057" y="223135"/>
                </a:lnTo>
                <a:lnTo>
                  <a:pt x="93663" y="209136"/>
                </a:lnTo>
                <a:lnTo>
                  <a:pt x="82603" y="196697"/>
                </a:lnTo>
                <a:lnTo>
                  <a:pt x="71461" y="183759"/>
                </a:lnTo>
                <a:lnTo>
                  <a:pt x="63319" y="168792"/>
                </a:lnTo>
                <a:lnTo>
                  <a:pt x="58495" y="152449"/>
                </a:lnTo>
                <a:lnTo>
                  <a:pt x="57337" y="136931"/>
                </a:lnTo>
                <a:lnTo>
                  <a:pt x="57440" y="134264"/>
                </a:lnTo>
                <a:lnTo>
                  <a:pt x="63886" y="105765"/>
                </a:lnTo>
                <a:lnTo>
                  <a:pt x="80402" y="81387"/>
                </a:lnTo>
                <a:lnTo>
                  <a:pt x="104478" y="64458"/>
                </a:lnTo>
                <a:lnTo>
                  <a:pt x="133832" y="57302"/>
                </a:lnTo>
                <a:lnTo>
                  <a:pt x="185448" y="57302"/>
                </a:lnTo>
                <a:lnTo>
                  <a:pt x="170534" y="49958"/>
                </a:lnTo>
                <a:lnTo>
                  <a:pt x="152259" y="45213"/>
                </a:lnTo>
                <a:lnTo>
                  <a:pt x="133210" y="44272"/>
                </a:lnTo>
                <a:close/>
              </a:path>
              <a:path w="276225" h="313054" extrusionOk="0">
                <a:moveTo>
                  <a:pt x="114896" y="130441"/>
                </a:moveTo>
                <a:lnTo>
                  <a:pt x="110858" y="131254"/>
                </a:lnTo>
                <a:lnTo>
                  <a:pt x="108064" y="135470"/>
                </a:lnTo>
                <a:lnTo>
                  <a:pt x="107683" y="136931"/>
                </a:lnTo>
                <a:lnTo>
                  <a:pt x="117157" y="254774"/>
                </a:lnTo>
                <a:lnTo>
                  <a:pt x="130238" y="254774"/>
                </a:lnTo>
                <a:lnTo>
                  <a:pt x="121869" y="150698"/>
                </a:lnTo>
                <a:lnTo>
                  <a:pt x="166946" y="150698"/>
                </a:lnTo>
                <a:lnTo>
                  <a:pt x="167352" y="145643"/>
                </a:lnTo>
                <a:lnTo>
                  <a:pt x="137871" y="145643"/>
                </a:lnTo>
                <a:lnTo>
                  <a:pt x="114896" y="130441"/>
                </a:lnTo>
                <a:close/>
              </a:path>
              <a:path w="276225" h="313054" extrusionOk="0">
                <a:moveTo>
                  <a:pt x="166946" y="150698"/>
                </a:moveTo>
                <a:lnTo>
                  <a:pt x="153859" y="150707"/>
                </a:lnTo>
                <a:lnTo>
                  <a:pt x="145503" y="254774"/>
                </a:lnTo>
                <a:lnTo>
                  <a:pt x="158584" y="254774"/>
                </a:lnTo>
                <a:lnTo>
                  <a:pt x="166946" y="150698"/>
                </a:lnTo>
                <a:close/>
              </a:path>
              <a:path w="276225" h="313054" extrusionOk="0">
                <a:moveTo>
                  <a:pt x="185448" y="57302"/>
                </a:moveTo>
                <a:lnTo>
                  <a:pt x="133832" y="57302"/>
                </a:lnTo>
                <a:lnTo>
                  <a:pt x="150313" y="58148"/>
                </a:lnTo>
                <a:lnTo>
                  <a:pt x="166001" y="62217"/>
                </a:lnTo>
                <a:lnTo>
                  <a:pt x="204223" y="91899"/>
                </a:lnTo>
                <a:lnTo>
                  <a:pt x="218554" y="137896"/>
                </a:lnTo>
                <a:lnTo>
                  <a:pt x="216843" y="154336"/>
                </a:lnTo>
                <a:lnTo>
                  <a:pt x="211886" y="169930"/>
                </a:lnTo>
                <a:lnTo>
                  <a:pt x="203891" y="184207"/>
                </a:lnTo>
                <a:lnTo>
                  <a:pt x="192964" y="196811"/>
                </a:lnTo>
                <a:lnTo>
                  <a:pt x="182127" y="209076"/>
                </a:lnTo>
                <a:lnTo>
                  <a:pt x="173712" y="223164"/>
                </a:lnTo>
                <a:lnTo>
                  <a:pt x="168033" y="238495"/>
                </a:lnTo>
                <a:lnTo>
                  <a:pt x="165239" y="254774"/>
                </a:lnTo>
                <a:lnTo>
                  <a:pt x="178709" y="254774"/>
                </a:lnTo>
                <a:lnTo>
                  <a:pt x="179631" y="245954"/>
                </a:lnTo>
                <a:lnTo>
                  <a:pt x="184313" y="231317"/>
                </a:lnTo>
                <a:lnTo>
                  <a:pt x="191832" y="217922"/>
                </a:lnTo>
                <a:lnTo>
                  <a:pt x="214570" y="191699"/>
                </a:lnTo>
                <a:lnTo>
                  <a:pt x="223853" y="175109"/>
                </a:lnTo>
                <a:lnTo>
                  <a:pt x="229607" y="156987"/>
                </a:lnTo>
                <a:lnTo>
                  <a:pt x="231595" y="137896"/>
                </a:lnTo>
                <a:lnTo>
                  <a:pt x="229690" y="118874"/>
                </a:lnTo>
                <a:lnTo>
                  <a:pt x="224089" y="100950"/>
                </a:lnTo>
                <a:lnTo>
                  <a:pt x="214971" y="84529"/>
                </a:lnTo>
                <a:lnTo>
                  <a:pt x="202514" y="70027"/>
                </a:lnTo>
                <a:lnTo>
                  <a:pt x="187472" y="58298"/>
                </a:lnTo>
                <a:lnTo>
                  <a:pt x="185448" y="57302"/>
                </a:lnTo>
                <a:close/>
              </a:path>
              <a:path w="276225" h="313054" extrusionOk="0">
                <a:moveTo>
                  <a:pt x="56591" y="210007"/>
                </a:moveTo>
                <a:lnTo>
                  <a:pt x="53847" y="212674"/>
                </a:lnTo>
                <a:lnTo>
                  <a:pt x="37833" y="228688"/>
                </a:lnTo>
                <a:lnTo>
                  <a:pt x="37833" y="232816"/>
                </a:lnTo>
                <a:lnTo>
                  <a:pt x="42900" y="237909"/>
                </a:lnTo>
                <a:lnTo>
                  <a:pt x="47040" y="237909"/>
                </a:lnTo>
                <a:lnTo>
                  <a:pt x="63068" y="221894"/>
                </a:lnTo>
                <a:lnTo>
                  <a:pt x="65658" y="219392"/>
                </a:lnTo>
                <a:lnTo>
                  <a:pt x="65673" y="215214"/>
                </a:lnTo>
                <a:lnTo>
                  <a:pt x="60718" y="210083"/>
                </a:lnTo>
                <a:lnTo>
                  <a:pt x="56591" y="210007"/>
                </a:lnTo>
                <a:close/>
              </a:path>
              <a:path w="276225" h="313054" extrusionOk="0">
                <a:moveTo>
                  <a:pt x="219341" y="210121"/>
                </a:moveTo>
                <a:lnTo>
                  <a:pt x="215214" y="210121"/>
                </a:lnTo>
                <a:lnTo>
                  <a:pt x="210121" y="215214"/>
                </a:lnTo>
                <a:lnTo>
                  <a:pt x="210172" y="219392"/>
                </a:lnTo>
                <a:lnTo>
                  <a:pt x="228676" y="237909"/>
                </a:lnTo>
                <a:lnTo>
                  <a:pt x="232803" y="237909"/>
                </a:lnTo>
                <a:lnTo>
                  <a:pt x="237909" y="232816"/>
                </a:lnTo>
                <a:lnTo>
                  <a:pt x="237909" y="228688"/>
                </a:lnTo>
                <a:lnTo>
                  <a:pt x="219341" y="210121"/>
                </a:lnTo>
                <a:close/>
              </a:path>
              <a:path w="276225" h="313054" extrusionOk="0">
                <a:moveTo>
                  <a:pt x="240779" y="173443"/>
                </a:moveTo>
                <a:lnTo>
                  <a:pt x="236969" y="175018"/>
                </a:lnTo>
                <a:lnTo>
                  <a:pt x="234213" y="181673"/>
                </a:lnTo>
                <a:lnTo>
                  <a:pt x="235800" y="185496"/>
                </a:lnTo>
                <a:lnTo>
                  <a:pt x="260057" y="195541"/>
                </a:lnTo>
                <a:lnTo>
                  <a:pt x="263867" y="193954"/>
                </a:lnTo>
                <a:lnTo>
                  <a:pt x="266623" y="187299"/>
                </a:lnTo>
                <a:lnTo>
                  <a:pt x="265048" y="183489"/>
                </a:lnTo>
                <a:lnTo>
                  <a:pt x="240779" y="173443"/>
                </a:lnTo>
                <a:close/>
              </a:path>
              <a:path w="276225" h="313054" extrusionOk="0">
                <a:moveTo>
                  <a:pt x="34950" y="173431"/>
                </a:moveTo>
                <a:lnTo>
                  <a:pt x="10680" y="183476"/>
                </a:lnTo>
                <a:lnTo>
                  <a:pt x="9105" y="187299"/>
                </a:lnTo>
                <a:lnTo>
                  <a:pt x="11861" y="193954"/>
                </a:lnTo>
                <a:lnTo>
                  <a:pt x="15684" y="195529"/>
                </a:lnTo>
                <a:lnTo>
                  <a:pt x="39941" y="185483"/>
                </a:lnTo>
                <a:lnTo>
                  <a:pt x="41516" y="181673"/>
                </a:lnTo>
                <a:lnTo>
                  <a:pt x="38760" y="175018"/>
                </a:lnTo>
                <a:lnTo>
                  <a:pt x="34950" y="173431"/>
                </a:lnTo>
                <a:close/>
              </a:path>
              <a:path w="276225" h="313054" extrusionOk="0">
                <a:moveTo>
                  <a:pt x="153860" y="150698"/>
                </a:moveTo>
                <a:lnTo>
                  <a:pt x="121881" y="150698"/>
                </a:lnTo>
                <a:lnTo>
                  <a:pt x="136448" y="160350"/>
                </a:lnTo>
                <a:lnTo>
                  <a:pt x="139280" y="160350"/>
                </a:lnTo>
                <a:lnTo>
                  <a:pt x="153860" y="150698"/>
                </a:lnTo>
                <a:close/>
              </a:path>
              <a:path w="276225" h="313054" extrusionOk="0">
                <a:moveTo>
                  <a:pt x="121881" y="150698"/>
                </a:moveTo>
                <a:close/>
              </a:path>
              <a:path w="276225" h="313054" extrusionOk="0">
                <a:moveTo>
                  <a:pt x="160502" y="131254"/>
                </a:moveTo>
                <a:lnTo>
                  <a:pt x="159054" y="131622"/>
                </a:lnTo>
                <a:lnTo>
                  <a:pt x="137871" y="145643"/>
                </a:lnTo>
                <a:lnTo>
                  <a:pt x="167352" y="145643"/>
                </a:lnTo>
                <a:lnTo>
                  <a:pt x="168224" y="134797"/>
                </a:lnTo>
                <a:lnTo>
                  <a:pt x="165544" y="131660"/>
                </a:lnTo>
                <a:lnTo>
                  <a:pt x="160502" y="131254"/>
                </a:lnTo>
                <a:close/>
              </a:path>
              <a:path w="276225" h="313054" extrusionOk="0">
                <a:moveTo>
                  <a:pt x="29171" y="131343"/>
                </a:moveTo>
                <a:lnTo>
                  <a:pt x="2908" y="131343"/>
                </a:lnTo>
                <a:lnTo>
                  <a:pt x="0" y="134264"/>
                </a:lnTo>
                <a:lnTo>
                  <a:pt x="0" y="141465"/>
                </a:lnTo>
                <a:lnTo>
                  <a:pt x="2908" y="144386"/>
                </a:lnTo>
                <a:lnTo>
                  <a:pt x="29171" y="144386"/>
                </a:lnTo>
                <a:lnTo>
                  <a:pt x="32092" y="141465"/>
                </a:lnTo>
                <a:lnTo>
                  <a:pt x="32092" y="134264"/>
                </a:lnTo>
                <a:lnTo>
                  <a:pt x="29171" y="131343"/>
                </a:lnTo>
                <a:close/>
              </a:path>
              <a:path w="276225" h="313054" extrusionOk="0">
                <a:moveTo>
                  <a:pt x="272821" y="131343"/>
                </a:moveTo>
                <a:lnTo>
                  <a:pt x="246570" y="131343"/>
                </a:lnTo>
                <a:lnTo>
                  <a:pt x="243649" y="134264"/>
                </a:lnTo>
                <a:lnTo>
                  <a:pt x="243649" y="141465"/>
                </a:lnTo>
                <a:lnTo>
                  <a:pt x="246570" y="144386"/>
                </a:lnTo>
                <a:lnTo>
                  <a:pt x="272821" y="144386"/>
                </a:lnTo>
                <a:lnTo>
                  <a:pt x="275742" y="141465"/>
                </a:lnTo>
                <a:lnTo>
                  <a:pt x="275742" y="134264"/>
                </a:lnTo>
                <a:lnTo>
                  <a:pt x="272821" y="131343"/>
                </a:lnTo>
                <a:close/>
              </a:path>
              <a:path w="276225" h="313054" extrusionOk="0">
                <a:moveTo>
                  <a:pt x="15671" y="80200"/>
                </a:moveTo>
                <a:lnTo>
                  <a:pt x="11861" y="81775"/>
                </a:lnTo>
                <a:lnTo>
                  <a:pt x="9105" y="88430"/>
                </a:lnTo>
                <a:lnTo>
                  <a:pt x="10680" y="92252"/>
                </a:lnTo>
                <a:lnTo>
                  <a:pt x="34950" y="102298"/>
                </a:lnTo>
                <a:lnTo>
                  <a:pt x="38729" y="100723"/>
                </a:lnTo>
                <a:lnTo>
                  <a:pt x="38814" y="100581"/>
                </a:lnTo>
                <a:lnTo>
                  <a:pt x="41516" y="94056"/>
                </a:lnTo>
                <a:lnTo>
                  <a:pt x="39928" y="90246"/>
                </a:lnTo>
                <a:lnTo>
                  <a:pt x="15671" y="80200"/>
                </a:lnTo>
                <a:close/>
              </a:path>
              <a:path w="276225" h="313054" extrusionOk="0">
                <a:moveTo>
                  <a:pt x="260057" y="80200"/>
                </a:moveTo>
                <a:lnTo>
                  <a:pt x="235800" y="90246"/>
                </a:lnTo>
                <a:lnTo>
                  <a:pt x="234213" y="94068"/>
                </a:lnTo>
                <a:lnTo>
                  <a:pt x="236981" y="100723"/>
                </a:lnTo>
                <a:lnTo>
                  <a:pt x="240791" y="102298"/>
                </a:lnTo>
                <a:lnTo>
                  <a:pt x="265048" y="92252"/>
                </a:lnTo>
                <a:lnTo>
                  <a:pt x="266636" y="88430"/>
                </a:lnTo>
                <a:lnTo>
                  <a:pt x="263867" y="81775"/>
                </a:lnTo>
                <a:lnTo>
                  <a:pt x="260057" y="80200"/>
                </a:lnTo>
                <a:close/>
              </a:path>
              <a:path w="276225" h="313054" extrusionOk="0">
                <a:moveTo>
                  <a:pt x="228892" y="37719"/>
                </a:moveTo>
                <a:lnTo>
                  <a:pt x="225869" y="40640"/>
                </a:lnTo>
                <a:lnTo>
                  <a:pt x="212674" y="53848"/>
                </a:lnTo>
                <a:lnTo>
                  <a:pt x="210083" y="56349"/>
                </a:lnTo>
                <a:lnTo>
                  <a:pt x="210043" y="60515"/>
                </a:lnTo>
                <a:lnTo>
                  <a:pt x="215010" y="65659"/>
                </a:lnTo>
                <a:lnTo>
                  <a:pt x="219138" y="65722"/>
                </a:lnTo>
                <a:lnTo>
                  <a:pt x="221894" y="63068"/>
                </a:lnTo>
                <a:lnTo>
                  <a:pt x="235356" y="49593"/>
                </a:lnTo>
                <a:lnTo>
                  <a:pt x="237947" y="47091"/>
                </a:lnTo>
                <a:lnTo>
                  <a:pt x="238023" y="42964"/>
                </a:lnTo>
                <a:lnTo>
                  <a:pt x="233019" y="37782"/>
                </a:lnTo>
                <a:lnTo>
                  <a:pt x="228892" y="37719"/>
                </a:lnTo>
                <a:close/>
              </a:path>
              <a:path w="276225" h="313054" extrusionOk="0">
                <a:moveTo>
                  <a:pt x="42964" y="37719"/>
                </a:moveTo>
                <a:lnTo>
                  <a:pt x="37782" y="42722"/>
                </a:lnTo>
                <a:lnTo>
                  <a:pt x="37718" y="46850"/>
                </a:lnTo>
                <a:lnTo>
                  <a:pt x="40373" y="49593"/>
                </a:lnTo>
                <a:lnTo>
                  <a:pt x="56375" y="65608"/>
                </a:lnTo>
                <a:lnTo>
                  <a:pt x="60490" y="65620"/>
                </a:lnTo>
                <a:lnTo>
                  <a:pt x="63068" y="63068"/>
                </a:lnTo>
                <a:lnTo>
                  <a:pt x="65608" y="60515"/>
                </a:lnTo>
                <a:lnTo>
                  <a:pt x="65570" y="56349"/>
                </a:lnTo>
                <a:lnTo>
                  <a:pt x="49593" y="40373"/>
                </a:lnTo>
                <a:lnTo>
                  <a:pt x="47091" y="37782"/>
                </a:lnTo>
                <a:lnTo>
                  <a:pt x="42964" y="37719"/>
                </a:lnTo>
                <a:close/>
              </a:path>
              <a:path w="276225" h="313054" extrusionOk="0">
                <a:moveTo>
                  <a:pt x="88430" y="9105"/>
                </a:moveTo>
                <a:lnTo>
                  <a:pt x="81775" y="11874"/>
                </a:lnTo>
                <a:lnTo>
                  <a:pt x="80200" y="15684"/>
                </a:lnTo>
                <a:lnTo>
                  <a:pt x="89915" y="39116"/>
                </a:lnTo>
                <a:lnTo>
                  <a:pt x="92341" y="40640"/>
                </a:lnTo>
                <a:lnTo>
                  <a:pt x="98501" y="40627"/>
                </a:lnTo>
                <a:lnTo>
                  <a:pt x="101345" y="37782"/>
                </a:lnTo>
                <a:lnTo>
                  <a:pt x="101409" y="33261"/>
                </a:lnTo>
                <a:lnTo>
                  <a:pt x="101244" y="32410"/>
                </a:lnTo>
                <a:lnTo>
                  <a:pt x="92252" y="10680"/>
                </a:lnTo>
                <a:lnTo>
                  <a:pt x="88430" y="9105"/>
                </a:lnTo>
                <a:close/>
              </a:path>
              <a:path w="276225" h="313054" extrusionOk="0">
                <a:moveTo>
                  <a:pt x="187299" y="9105"/>
                </a:moveTo>
                <a:lnTo>
                  <a:pt x="183489" y="10693"/>
                </a:lnTo>
                <a:lnTo>
                  <a:pt x="173443" y="34950"/>
                </a:lnTo>
                <a:lnTo>
                  <a:pt x="175031" y="38760"/>
                </a:lnTo>
                <a:lnTo>
                  <a:pt x="179146" y="40462"/>
                </a:lnTo>
                <a:lnTo>
                  <a:pt x="179984" y="40640"/>
                </a:lnTo>
                <a:lnTo>
                  <a:pt x="183420" y="40627"/>
                </a:lnTo>
                <a:lnTo>
                  <a:pt x="185826" y="39116"/>
                </a:lnTo>
                <a:lnTo>
                  <a:pt x="195541" y="15684"/>
                </a:lnTo>
                <a:lnTo>
                  <a:pt x="193954" y="11861"/>
                </a:lnTo>
                <a:lnTo>
                  <a:pt x="187299" y="9105"/>
                </a:lnTo>
                <a:close/>
              </a:path>
              <a:path w="276225" h="313054" extrusionOk="0">
                <a:moveTo>
                  <a:pt x="141465" y="0"/>
                </a:moveTo>
                <a:lnTo>
                  <a:pt x="134264" y="0"/>
                </a:lnTo>
                <a:lnTo>
                  <a:pt x="131343" y="2908"/>
                </a:lnTo>
                <a:lnTo>
                  <a:pt x="131343" y="29171"/>
                </a:lnTo>
                <a:lnTo>
                  <a:pt x="134264" y="32092"/>
                </a:lnTo>
                <a:lnTo>
                  <a:pt x="141465" y="32092"/>
                </a:lnTo>
                <a:lnTo>
                  <a:pt x="144386" y="29171"/>
                </a:lnTo>
                <a:lnTo>
                  <a:pt x="144386" y="2908"/>
                </a:lnTo>
                <a:lnTo>
                  <a:pt x="141465" y="0"/>
                </a:lnTo>
                <a:close/>
              </a:path>
              <a:path w="276225" h="313054" extrusionOk="0">
                <a:moveTo>
                  <a:pt x="175120" y="299935"/>
                </a:moveTo>
                <a:lnTo>
                  <a:pt x="100622" y="299935"/>
                </a:lnTo>
                <a:lnTo>
                  <a:pt x="97701" y="302856"/>
                </a:lnTo>
                <a:lnTo>
                  <a:pt x="97701" y="310057"/>
                </a:lnTo>
                <a:lnTo>
                  <a:pt x="100622" y="312978"/>
                </a:lnTo>
                <a:lnTo>
                  <a:pt x="175120" y="312978"/>
                </a:lnTo>
                <a:lnTo>
                  <a:pt x="178028" y="310057"/>
                </a:lnTo>
                <a:lnTo>
                  <a:pt x="178028" y="302856"/>
                </a:lnTo>
                <a:lnTo>
                  <a:pt x="175120" y="299935"/>
                </a:lnTo>
                <a:close/>
              </a:path>
              <a:path w="276225" h="313054" extrusionOk="0">
                <a:moveTo>
                  <a:pt x="175120" y="277355"/>
                </a:moveTo>
                <a:lnTo>
                  <a:pt x="100622" y="277355"/>
                </a:lnTo>
                <a:lnTo>
                  <a:pt x="97701" y="280276"/>
                </a:lnTo>
                <a:lnTo>
                  <a:pt x="97701" y="287477"/>
                </a:lnTo>
                <a:lnTo>
                  <a:pt x="100622" y="290398"/>
                </a:lnTo>
                <a:lnTo>
                  <a:pt x="175120" y="290398"/>
                </a:lnTo>
                <a:lnTo>
                  <a:pt x="178028" y="287477"/>
                </a:lnTo>
                <a:lnTo>
                  <a:pt x="178028" y="280276"/>
                </a:lnTo>
                <a:lnTo>
                  <a:pt x="175120" y="277355"/>
                </a:lnTo>
                <a:close/>
              </a:path>
            </a:pathLst>
          </a:custGeom>
          <a:solidFill>
            <a:srgbClr val="FFFFFF"/>
          </a:solidFill>
          <a:ln>
            <a:noFill/>
          </a:ln>
        </p:spPr>
        <p:txBody>
          <a:bodyPr spcFirstLastPara="1" wrap="square" lIns="0" tIns="0" rIns="0" bIns="0" anchor="t" anchorCtr="0">
            <a:noAutofit/>
          </a:bodyPr>
          <a:lstStyle/>
          <a:p>
            <a:endParaRPr lang="en-GB" sz="1632">
              <a:solidFill>
                <a:schemeClr val="dk1"/>
              </a:solidFill>
              <a:latin typeface="Red Hat Display" panose="02010303040201060303"/>
              <a:ea typeface="Calibri"/>
              <a:cs typeface="Calibri"/>
              <a:sym typeface="Calibri"/>
            </a:endParaRPr>
          </a:p>
        </p:txBody>
      </p:sp>
    </p:spTree>
    <p:extLst>
      <p:ext uri="{BB962C8B-B14F-4D97-AF65-F5344CB8AC3E}">
        <p14:creationId xmlns:p14="http://schemas.microsoft.com/office/powerpoint/2010/main" val="337925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865854-26F5-38E3-808A-ABB5A2025776}"/>
              </a:ext>
            </a:extLst>
          </p:cNvPr>
          <p:cNvSpPr/>
          <p:nvPr/>
        </p:nvSpPr>
        <p:spPr>
          <a:xfrm>
            <a:off x="12262757" y="163286"/>
            <a:ext cx="223157" cy="217714"/>
          </a:xfrm>
          <a:prstGeom prst="roundRect">
            <a:avLst/>
          </a:prstGeom>
          <a:solidFill>
            <a:srgbClr val="1D1E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ed Hat Display"/>
              <a:ea typeface="+mn-ea"/>
              <a:cs typeface="+mn-cs"/>
            </a:endParaRPr>
          </a:p>
        </p:txBody>
      </p:sp>
      <p:sp>
        <p:nvSpPr>
          <p:cNvPr id="7" name="Rectangle: Rounded Corners 6">
            <a:extLst>
              <a:ext uri="{FF2B5EF4-FFF2-40B4-BE49-F238E27FC236}">
                <a16:creationId xmlns:a16="http://schemas.microsoft.com/office/drawing/2014/main" id="{2B33CEBB-EB91-CDA7-61EF-DF5F9B3D7029}"/>
              </a:ext>
            </a:extLst>
          </p:cNvPr>
          <p:cNvSpPr/>
          <p:nvPr/>
        </p:nvSpPr>
        <p:spPr>
          <a:xfrm>
            <a:off x="12262757" y="451757"/>
            <a:ext cx="223157" cy="217714"/>
          </a:xfrm>
          <a:prstGeom prst="roundRect">
            <a:avLst/>
          </a:prstGeom>
          <a:solidFill>
            <a:srgbClr val="14A2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ed Hat Display"/>
              <a:ea typeface="+mn-ea"/>
              <a:cs typeface="+mn-cs"/>
            </a:endParaRPr>
          </a:p>
        </p:txBody>
      </p:sp>
      <p:sp>
        <p:nvSpPr>
          <p:cNvPr id="49" name="TextBox 48">
            <a:extLst>
              <a:ext uri="{FF2B5EF4-FFF2-40B4-BE49-F238E27FC236}">
                <a16:creationId xmlns:a16="http://schemas.microsoft.com/office/drawing/2014/main" id="{9DEFB825-C907-AE82-A60E-A46FF0BD37C0}"/>
              </a:ext>
            </a:extLst>
          </p:cNvPr>
          <p:cNvSpPr txBox="1"/>
          <p:nvPr/>
        </p:nvSpPr>
        <p:spPr>
          <a:xfrm>
            <a:off x="1254483" y="323868"/>
            <a:ext cx="6454396" cy="646331"/>
          </a:xfrm>
          <a:prstGeom prst="rect">
            <a:avLst/>
          </a:prstGeom>
          <a:noFill/>
        </p:spPr>
        <p:txBody>
          <a:bodyPr wrap="none" rtlCol="0">
            <a:spAutoFit/>
          </a:bodyPr>
          <a:lstStyle/>
          <a:p>
            <a:r>
              <a:rPr lang="ru-RU" sz="3600" kern="2200" spc="-70">
                <a:solidFill>
                  <a:srgbClr val="1D1E3E"/>
                </a:solidFill>
                <a:latin typeface="Red Hat Display Bold" panose="02010303040201060303" pitchFamily="2" charset="0"/>
                <a:ea typeface="Red Hat Display Bold" panose="02010303040201060303" pitchFamily="2" charset="0"/>
                <a:cs typeface="Red Hat Display Bold" panose="02010303040201060303" pitchFamily="2" charset="0"/>
              </a:rPr>
              <a:t>Пример отчета</a:t>
            </a:r>
            <a:r>
              <a:rPr lang="en-US" sz="3600" kern="2200" spc="-70">
                <a:solidFill>
                  <a:srgbClr val="1D1E3E"/>
                </a:solidFill>
                <a:latin typeface="Red Hat Display Bold" panose="02010303040201060303" pitchFamily="2" charset="0"/>
                <a:ea typeface="Red Hat Display Bold" panose="02010303040201060303" pitchFamily="2" charset="0"/>
                <a:cs typeface="Red Hat Display Bold" panose="02010303040201060303" pitchFamily="2" charset="0"/>
              </a:rPr>
              <a:t>: </a:t>
            </a:r>
            <a:r>
              <a:rPr lang="ru-RU" sz="3600" kern="2200" spc="-70">
                <a:solidFill>
                  <a:srgbClr val="14A24C"/>
                </a:solidFill>
                <a:latin typeface="Red Hat Display Bold" panose="02010303040201060303" pitchFamily="2" charset="0"/>
                <a:ea typeface="Red Hat Display Bold" panose="02010303040201060303" pitchFamily="2" charset="0"/>
                <a:cs typeface="Red Hat Display Bold" panose="02010303040201060303" pitchFamily="2" charset="0"/>
              </a:rPr>
              <a:t>Аудит периметра</a:t>
            </a:r>
            <a:endParaRPr lang="en-US" sz="3600" kern="2200" spc="-70">
              <a:solidFill>
                <a:srgbClr val="14A24C"/>
              </a:solidFill>
              <a:latin typeface="Red Hat Display Bold" panose="02010303040201060303" pitchFamily="2" charset="0"/>
              <a:ea typeface="Red Hat Display Bold" panose="02010303040201060303" pitchFamily="2" charset="0"/>
              <a:cs typeface="Red Hat Display Bold" panose="02010303040201060303" pitchFamily="2" charset="0"/>
            </a:endParaRPr>
          </a:p>
        </p:txBody>
      </p:sp>
      <p:grpSp>
        <p:nvGrpSpPr>
          <p:cNvPr id="14" name="Group 13">
            <a:extLst>
              <a:ext uri="{FF2B5EF4-FFF2-40B4-BE49-F238E27FC236}">
                <a16:creationId xmlns:a16="http://schemas.microsoft.com/office/drawing/2014/main" id="{1F28CBC6-3C3D-2BAC-E12C-86023087BB13}"/>
              </a:ext>
            </a:extLst>
          </p:cNvPr>
          <p:cNvGrpSpPr/>
          <p:nvPr/>
        </p:nvGrpSpPr>
        <p:grpSpPr>
          <a:xfrm>
            <a:off x="166523" y="174398"/>
            <a:ext cx="534744" cy="571500"/>
            <a:chOff x="4343227" y="1555750"/>
            <a:chExt cx="3505546" cy="3746500"/>
          </a:xfrm>
          <a:solidFill>
            <a:srgbClr val="1D1E3E"/>
          </a:solidFill>
        </p:grpSpPr>
        <p:sp>
          <p:nvSpPr>
            <p:cNvPr id="15" name="Freeform: Shape 14">
              <a:extLst>
                <a:ext uri="{FF2B5EF4-FFF2-40B4-BE49-F238E27FC236}">
                  <a16:creationId xmlns:a16="http://schemas.microsoft.com/office/drawing/2014/main" id="{B04A7473-505D-A6D8-96B1-AF7187D2CD94}"/>
                </a:ext>
              </a:extLst>
            </p:cNvPr>
            <p:cNvSpPr/>
            <p:nvPr/>
          </p:nvSpPr>
          <p:spPr>
            <a:xfrm>
              <a:off x="5411993" y="2888791"/>
              <a:ext cx="1072652" cy="1072651"/>
            </a:xfrm>
            <a:custGeom>
              <a:avLst/>
              <a:gdLst>
                <a:gd name="connsiteX0" fmla="*/ 236601 w 236601"/>
                <a:gd name="connsiteY0" fmla="*/ 118301 h 236601"/>
                <a:gd name="connsiteX1" fmla="*/ 118301 w 236601"/>
                <a:gd name="connsiteY1" fmla="*/ 236601 h 236601"/>
                <a:gd name="connsiteX2" fmla="*/ 0 w 236601"/>
                <a:gd name="connsiteY2" fmla="*/ 118301 h 236601"/>
                <a:gd name="connsiteX3" fmla="*/ 118301 w 236601"/>
                <a:gd name="connsiteY3" fmla="*/ 0 h 236601"/>
                <a:gd name="connsiteX4" fmla="*/ 236601 w 236601"/>
                <a:gd name="connsiteY4" fmla="*/ 118301 h 23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01" h="236601">
                  <a:moveTo>
                    <a:pt x="236601" y="118301"/>
                  </a:moveTo>
                  <a:cubicBezTo>
                    <a:pt x="236601" y="183636"/>
                    <a:pt x="183636" y="236601"/>
                    <a:pt x="118301" y="236601"/>
                  </a:cubicBezTo>
                  <a:cubicBezTo>
                    <a:pt x="52965" y="236601"/>
                    <a:pt x="0" y="183636"/>
                    <a:pt x="0" y="118301"/>
                  </a:cubicBezTo>
                  <a:cubicBezTo>
                    <a:pt x="0" y="52965"/>
                    <a:pt x="52965" y="0"/>
                    <a:pt x="118301" y="0"/>
                  </a:cubicBezTo>
                  <a:cubicBezTo>
                    <a:pt x="183636" y="0"/>
                    <a:pt x="236601" y="52965"/>
                    <a:pt x="236601" y="118301"/>
                  </a:cubicBezTo>
                  <a:close/>
                </a:path>
              </a:pathLst>
            </a:custGeom>
            <a:solidFill>
              <a:srgbClr val="14A24C"/>
            </a:solidFill>
            <a:ln w="8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ed Hat Display"/>
                <a:ea typeface="+mn-ea"/>
                <a:cs typeface="+mn-cs"/>
              </a:endParaRPr>
            </a:p>
          </p:txBody>
        </p:sp>
        <p:sp>
          <p:nvSpPr>
            <p:cNvPr id="16" name="Freeform: Shape 15">
              <a:extLst>
                <a:ext uri="{FF2B5EF4-FFF2-40B4-BE49-F238E27FC236}">
                  <a16:creationId xmlns:a16="http://schemas.microsoft.com/office/drawing/2014/main" id="{D3E5B140-2539-682D-DA3E-CA561B9F95AD}"/>
                </a:ext>
              </a:extLst>
            </p:cNvPr>
            <p:cNvSpPr/>
            <p:nvPr/>
          </p:nvSpPr>
          <p:spPr>
            <a:xfrm>
              <a:off x="4343227" y="1555750"/>
              <a:ext cx="3505546" cy="3746500"/>
            </a:xfrm>
            <a:custGeom>
              <a:avLst/>
              <a:gdLst>
                <a:gd name="connsiteX0" fmla="*/ 738950 w 773239"/>
                <a:gd name="connsiteY0" fmla="*/ 252031 h 826388"/>
                <a:gd name="connsiteX1" fmla="*/ 645509 w 773239"/>
                <a:gd name="connsiteY1" fmla="*/ 120015 h 826388"/>
                <a:gd name="connsiteX2" fmla="*/ 506635 w 773239"/>
                <a:gd name="connsiteY2" fmla="*/ 31718 h 826388"/>
                <a:gd name="connsiteX3" fmla="*/ 335185 w 773239"/>
                <a:gd name="connsiteY3" fmla="*/ 0 h 826388"/>
                <a:gd name="connsiteX4" fmla="*/ 0 w 773239"/>
                <a:gd name="connsiteY4" fmla="*/ 0 h 826388"/>
                <a:gd name="connsiteX5" fmla="*/ 0 w 773239"/>
                <a:gd name="connsiteY5" fmla="*/ 647224 h 826388"/>
                <a:gd name="connsiteX6" fmla="*/ 29147 w 773239"/>
                <a:gd name="connsiteY6" fmla="*/ 659225 h 826388"/>
                <a:gd name="connsiteX7" fmla="*/ 140589 w 773239"/>
                <a:gd name="connsiteY7" fmla="*/ 547783 h 826388"/>
                <a:gd name="connsiteX8" fmla="*/ 157734 w 773239"/>
                <a:gd name="connsiteY8" fmla="*/ 477488 h 826388"/>
                <a:gd name="connsiteX9" fmla="*/ 148304 w 773239"/>
                <a:gd name="connsiteY9" fmla="*/ 395192 h 826388"/>
                <a:gd name="connsiteX10" fmla="*/ 336899 w 773239"/>
                <a:gd name="connsiteY10" fmla="*/ 208312 h 826388"/>
                <a:gd name="connsiteX11" fmla="*/ 558070 w 773239"/>
                <a:gd name="connsiteY11" fmla="*/ 429482 h 826388"/>
                <a:gd name="connsiteX12" fmla="*/ 373761 w 773239"/>
                <a:gd name="connsiteY12" fmla="*/ 617220 h 826388"/>
                <a:gd name="connsiteX13" fmla="*/ 278606 w 773239"/>
                <a:gd name="connsiteY13" fmla="*/ 604361 h 826388"/>
                <a:gd name="connsiteX14" fmla="*/ 206597 w 773239"/>
                <a:gd name="connsiteY14" fmla="*/ 620649 h 826388"/>
                <a:gd name="connsiteX15" fmla="*/ 30004 w 773239"/>
                <a:gd name="connsiteY15" fmla="*/ 797243 h 826388"/>
                <a:gd name="connsiteX16" fmla="*/ 42005 w 773239"/>
                <a:gd name="connsiteY16" fmla="*/ 826389 h 826388"/>
                <a:gd name="connsiteX17" fmla="*/ 336042 w 773239"/>
                <a:gd name="connsiteY17" fmla="*/ 826389 h 826388"/>
                <a:gd name="connsiteX18" fmla="*/ 507492 w 773239"/>
                <a:gd name="connsiteY18" fmla="*/ 794671 h 826388"/>
                <a:gd name="connsiteX19" fmla="*/ 646367 w 773239"/>
                <a:gd name="connsiteY19" fmla="*/ 706374 h 826388"/>
                <a:gd name="connsiteX20" fmla="*/ 739807 w 773239"/>
                <a:gd name="connsiteY20" fmla="*/ 576072 h 826388"/>
                <a:gd name="connsiteX21" fmla="*/ 773240 w 773239"/>
                <a:gd name="connsiteY21" fmla="*/ 415766 h 826388"/>
                <a:gd name="connsiteX22" fmla="*/ 738950 w 773239"/>
                <a:gd name="connsiteY22" fmla="*/ 252031 h 82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3239" h="826388">
                  <a:moveTo>
                    <a:pt x="738950" y="252031"/>
                  </a:moveTo>
                  <a:cubicBezTo>
                    <a:pt x="716661" y="201454"/>
                    <a:pt x="685800" y="157734"/>
                    <a:pt x="645509" y="120015"/>
                  </a:cubicBezTo>
                  <a:cubicBezTo>
                    <a:pt x="606076" y="82296"/>
                    <a:pt x="559784" y="52292"/>
                    <a:pt x="506635" y="31718"/>
                  </a:cubicBezTo>
                  <a:cubicBezTo>
                    <a:pt x="453485" y="10287"/>
                    <a:pt x="396907" y="0"/>
                    <a:pt x="335185" y="0"/>
                  </a:cubicBezTo>
                  <a:lnTo>
                    <a:pt x="0" y="0"/>
                  </a:lnTo>
                  <a:lnTo>
                    <a:pt x="0" y="647224"/>
                  </a:lnTo>
                  <a:cubicBezTo>
                    <a:pt x="0" y="662654"/>
                    <a:pt x="18860" y="670370"/>
                    <a:pt x="29147" y="659225"/>
                  </a:cubicBezTo>
                  <a:lnTo>
                    <a:pt x="140589" y="547783"/>
                  </a:lnTo>
                  <a:cubicBezTo>
                    <a:pt x="158591" y="529781"/>
                    <a:pt x="166307" y="502349"/>
                    <a:pt x="157734" y="477488"/>
                  </a:cubicBezTo>
                  <a:cubicBezTo>
                    <a:pt x="149162" y="451771"/>
                    <a:pt x="145733" y="424339"/>
                    <a:pt x="148304" y="395192"/>
                  </a:cubicBezTo>
                  <a:cubicBezTo>
                    <a:pt x="156877" y="295751"/>
                    <a:pt x="237458" y="216027"/>
                    <a:pt x="336899" y="208312"/>
                  </a:cubicBezTo>
                  <a:cubicBezTo>
                    <a:pt x="462915" y="198882"/>
                    <a:pt x="568357" y="303466"/>
                    <a:pt x="558070" y="429482"/>
                  </a:cubicBezTo>
                  <a:cubicBezTo>
                    <a:pt x="550355" y="522065"/>
                    <a:pt x="465487" y="608648"/>
                    <a:pt x="373761" y="617220"/>
                  </a:cubicBezTo>
                  <a:cubicBezTo>
                    <a:pt x="340328" y="620649"/>
                    <a:pt x="307753" y="615506"/>
                    <a:pt x="278606" y="604361"/>
                  </a:cubicBezTo>
                  <a:cubicBezTo>
                    <a:pt x="253746" y="594931"/>
                    <a:pt x="225457" y="601790"/>
                    <a:pt x="206597" y="620649"/>
                  </a:cubicBezTo>
                  <a:lnTo>
                    <a:pt x="30004" y="797243"/>
                  </a:lnTo>
                  <a:cubicBezTo>
                    <a:pt x="18860" y="808387"/>
                    <a:pt x="26575" y="826389"/>
                    <a:pt x="42005" y="826389"/>
                  </a:cubicBezTo>
                  <a:lnTo>
                    <a:pt x="336042" y="826389"/>
                  </a:lnTo>
                  <a:cubicBezTo>
                    <a:pt x="397764" y="826389"/>
                    <a:pt x="454343" y="816102"/>
                    <a:pt x="507492" y="794671"/>
                  </a:cubicBezTo>
                  <a:cubicBezTo>
                    <a:pt x="560642" y="773240"/>
                    <a:pt x="606076" y="744093"/>
                    <a:pt x="646367" y="706374"/>
                  </a:cubicBezTo>
                  <a:cubicBezTo>
                    <a:pt x="686657" y="668655"/>
                    <a:pt x="717518" y="625793"/>
                    <a:pt x="739807" y="576072"/>
                  </a:cubicBezTo>
                  <a:cubicBezTo>
                    <a:pt x="762095" y="526351"/>
                    <a:pt x="773240" y="473202"/>
                    <a:pt x="773240" y="415766"/>
                  </a:cubicBezTo>
                  <a:cubicBezTo>
                    <a:pt x="773240" y="356616"/>
                    <a:pt x="762095" y="301752"/>
                    <a:pt x="738950" y="252031"/>
                  </a:cubicBezTo>
                  <a:close/>
                </a:path>
              </a:pathLst>
            </a:custGeom>
            <a:solidFill>
              <a:schemeClr val="bg1"/>
            </a:solidFill>
            <a:ln w="8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ed Hat Display"/>
                <a:ea typeface="+mn-ea"/>
                <a:cs typeface="+mn-cs"/>
              </a:endParaRPr>
            </a:p>
          </p:txBody>
        </p:sp>
      </p:grpSp>
      <p:sp>
        <p:nvSpPr>
          <p:cNvPr id="8" name="TextBox 7">
            <a:extLst>
              <a:ext uri="{FF2B5EF4-FFF2-40B4-BE49-F238E27FC236}">
                <a16:creationId xmlns:a16="http://schemas.microsoft.com/office/drawing/2014/main" id="{1D22CDB7-AFD0-DCE7-6454-201DDA6CB0AE}"/>
              </a:ext>
            </a:extLst>
          </p:cNvPr>
          <p:cNvSpPr txBox="1"/>
          <p:nvPr/>
        </p:nvSpPr>
        <p:spPr>
          <a:xfrm>
            <a:off x="6858032" y="2749909"/>
            <a:ext cx="5031613" cy="954107"/>
          </a:xfrm>
          <a:prstGeom prst="rect">
            <a:avLst/>
          </a:prstGeom>
          <a:noFill/>
        </p:spPr>
        <p:txBody>
          <a:bodyPr wrap="square">
            <a:spAutoFit/>
          </a:bodyPr>
          <a:lstStyle/>
          <a:p>
            <a:pPr algn="just"/>
            <a:r>
              <a:rPr lang="ru-RU" sz="1400"/>
              <a:t>Модуль «Аудит периметра» </a:t>
            </a:r>
            <a:r>
              <a:rPr lang="en-US" sz="1400"/>
              <a:t>DNS</a:t>
            </a:r>
            <a:r>
              <a:rPr lang="pt-PT" sz="1400" err="1"/>
              <a:t>Watch</a:t>
            </a:r>
            <a:r>
              <a:rPr lang="en-US" sz="1400"/>
              <a:t>, </a:t>
            </a:r>
            <a:r>
              <a:rPr lang="ru-RU" sz="1400"/>
              <a:t>входящий в набор решений</a:t>
            </a:r>
            <a:r>
              <a:rPr lang="pt-PT" sz="1400"/>
              <a:t> KVILDNS </a:t>
            </a:r>
            <a:r>
              <a:rPr lang="en-US" sz="1400"/>
              <a:t>DDR 2.0, </a:t>
            </a:r>
            <a:r>
              <a:rPr lang="ru-RU" sz="1400"/>
              <a:t>уникальным образом имитирует подключения к потенциально вредоносным доменам для измерения эффективности существующих мер безопасности.</a:t>
            </a:r>
            <a:r>
              <a:rPr lang="en-US" sz="1400"/>
              <a:t> </a:t>
            </a:r>
          </a:p>
        </p:txBody>
      </p:sp>
      <p:pic>
        <p:nvPicPr>
          <p:cNvPr id="13" name="Picture 12">
            <a:extLst>
              <a:ext uri="{FF2B5EF4-FFF2-40B4-BE49-F238E27FC236}">
                <a16:creationId xmlns:a16="http://schemas.microsoft.com/office/drawing/2014/main" id="{4EBC8783-199C-0FC9-47E1-7FA22551EA37}"/>
              </a:ext>
            </a:extLst>
          </p:cNvPr>
          <p:cNvPicPr>
            <a:picLocks noChangeAspect="1"/>
          </p:cNvPicPr>
          <p:nvPr/>
        </p:nvPicPr>
        <p:blipFill>
          <a:blip r:embed="rId3"/>
          <a:stretch>
            <a:fillRect/>
          </a:stretch>
        </p:blipFill>
        <p:spPr>
          <a:xfrm>
            <a:off x="623726" y="2323874"/>
            <a:ext cx="5785027" cy="2792443"/>
          </a:xfrm>
          <a:prstGeom prst="rect">
            <a:avLst/>
          </a:prstGeom>
        </p:spPr>
      </p:pic>
      <p:pic>
        <p:nvPicPr>
          <p:cNvPr id="18" name="Picture 17">
            <a:extLst>
              <a:ext uri="{FF2B5EF4-FFF2-40B4-BE49-F238E27FC236}">
                <a16:creationId xmlns:a16="http://schemas.microsoft.com/office/drawing/2014/main" id="{89894FDA-04AE-2A8F-D226-5452A8BB3949}"/>
              </a:ext>
            </a:extLst>
          </p:cNvPr>
          <p:cNvPicPr>
            <a:picLocks noChangeAspect="1"/>
          </p:cNvPicPr>
          <p:nvPr/>
        </p:nvPicPr>
        <p:blipFill>
          <a:blip r:embed="rId4"/>
          <a:stretch>
            <a:fillRect/>
          </a:stretch>
        </p:blipFill>
        <p:spPr>
          <a:xfrm>
            <a:off x="633189" y="5054130"/>
            <a:ext cx="5785026" cy="1678594"/>
          </a:xfrm>
          <a:prstGeom prst="rect">
            <a:avLst/>
          </a:prstGeom>
        </p:spPr>
      </p:pic>
      <p:grpSp>
        <p:nvGrpSpPr>
          <p:cNvPr id="24" name="Group 23">
            <a:extLst>
              <a:ext uri="{FF2B5EF4-FFF2-40B4-BE49-F238E27FC236}">
                <a16:creationId xmlns:a16="http://schemas.microsoft.com/office/drawing/2014/main" id="{D755B2D6-5E78-60E6-FBCC-645E3C172CD3}"/>
              </a:ext>
            </a:extLst>
          </p:cNvPr>
          <p:cNvGrpSpPr/>
          <p:nvPr/>
        </p:nvGrpSpPr>
        <p:grpSpPr>
          <a:xfrm>
            <a:off x="10158361" y="165106"/>
            <a:ext cx="1849856" cy="682596"/>
            <a:chOff x="10358062" y="911341"/>
            <a:chExt cx="1747638" cy="636134"/>
          </a:xfrm>
        </p:grpSpPr>
        <p:sp>
          <p:nvSpPr>
            <p:cNvPr id="25" name="Rounded Rectangle 24">
              <a:extLst>
                <a:ext uri="{FF2B5EF4-FFF2-40B4-BE49-F238E27FC236}">
                  <a16:creationId xmlns:a16="http://schemas.microsoft.com/office/drawing/2014/main" id="{4E3677B6-BB5D-85B6-3FE8-2EFAD94D67F9}"/>
                </a:ext>
              </a:extLst>
            </p:cNvPr>
            <p:cNvSpPr/>
            <p:nvPr/>
          </p:nvSpPr>
          <p:spPr>
            <a:xfrm>
              <a:off x="10363200" y="911341"/>
              <a:ext cx="1742500" cy="636134"/>
            </a:xfrm>
            <a:prstGeom prst="roundRect">
              <a:avLst>
                <a:gd name="adj" fmla="val 7117"/>
              </a:avLst>
            </a:prstGeom>
            <a:solidFill>
              <a:srgbClr val="1D1E3E"/>
            </a:solidFill>
            <a:ln>
              <a:prstDash val="dash"/>
            </a:ln>
            <a:effectLst>
              <a:innerShdw blurRad="63500" dist="50800" dir="189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sz="1400" dirty="0">
                  <a:solidFill>
                    <a:schemeClr val="bg1"/>
                  </a:solidFill>
                </a:rPr>
                <a:t>    </a:t>
              </a:r>
              <a:endParaRPr lang="en-US" sz="1400">
                <a:solidFill>
                  <a:schemeClr val="bg1"/>
                </a:solidFill>
              </a:endParaRPr>
            </a:p>
            <a:p>
              <a:pPr algn="ctr"/>
              <a:r>
                <a:rPr lang="en-US" sz="1200" dirty="0">
                  <a:solidFill>
                    <a:schemeClr val="accent4">
                      <a:lumMod val="20000"/>
                      <a:lumOff val="80000"/>
                    </a:schemeClr>
                  </a:solidFill>
                </a:rPr>
                <a:t>        </a:t>
              </a:r>
              <a:r>
                <a:rPr lang="ru-RU" sz="1100" dirty="0">
                  <a:solidFill>
                    <a:schemeClr val="accent4">
                      <a:lumMod val="20000"/>
                      <a:lumOff val="80000"/>
                    </a:schemeClr>
                  </a:solidFill>
                </a:rPr>
                <a:t>Только в</a:t>
              </a:r>
              <a:r>
                <a:rPr lang="en-US" sz="1100" dirty="0">
                  <a:solidFill>
                    <a:schemeClr val="accent4">
                      <a:lumMod val="20000"/>
                      <a:lumOff val="80000"/>
                    </a:schemeClr>
                  </a:solidFill>
                </a:rPr>
                <a:t> KVILDNS</a:t>
              </a:r>
              <a:r>
                <a:rPr lang="en-US" sz="1200" dirty="0">
                  <a:solidFill>
                    <a:schemeClr val="accent4">
                      <a:lumMod val="20000"/>
                      <a:lumOff val="80000"/>
                    </a:schemeClr>
                  </a:solidFill>
                </a:rPr>
                <a:t>!</a:t>
              </a:r>
            </a:p>
            <a:p>
              <a:pPr algn="ctr"/>
              <a:endParaRPr lang="en-US" sz="1400" b="1">
                <a:solidFill>
                  <a:schemeClr val="accent4">
                    <a:lumMod val="40000"/>
                    <a:lumOff val="60000"/>
                  </a:schemeClr>
                </a:solidFill>
              </a:endParaRPr>
            </a:p>
          </p:txBody>
        </p:sp>
        <p:pic>
          <p:nvPicPr>
            <p:cNvPr id="26" name="Graphic 25" descr="Lightbulb outline">
              <a:extLst>
                <a:ext uri="{FF2B5EF4-FFF2-40B4-BE49-F238E27FC236}">
                  <a16:creationId xmlns:a16="http://schemas.microsoft.com/office/drawing/2014/main" id="{D6D61C4D-F8B2-E152-8E5C-C32F9472627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58062" y="1006567"/>
              <a:ext cx="461172" cy="457915"/>
            </a:xfrm>
            <a:prstGeom prst="rect">
              <a:avLst/>
            </a:prstGeom>
            <a:effectLst>
              <a:glow rad="101600">
                <a:schemeClr val="accent4">
                  <a:satMod val="175000"/>
                  <a:alpha val="40000"/>
                </a:schemeClr>
              </a:glow>
            </a:effectLst>
          </p:spPr>
        </p:pic>
      </p:grpSp>
      <p:sp>
        <p:nvSpPr>
          <p:cNvPr id="9" name="Freeform: Shape 16">
            <a:extLst>
              <a:ext uri="{FF2B5EF4-FFF2-40B4-BE49-F238E27FC236}">
                <a16:creationId xmlns:a16="http://schemas.microsoft.com/office/drawing/2014/main" id="{EBB25ECD-A8E2-E590-0B01-A9C80A22BDEE}"/>
              </a:ext>
            </a:extLst>
          </p:cNvPr>
          <p:cNvSpPr/>
          <p:nvPr/>
        </p:nvSpPr>
        <p:spPr>
          <a:xfrm>
            <a:off x="-1409239" y="-1118473"/>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10" name="Picture 64">
            <a:extLst>
              <a:ext uri="{FF2B5EF4-FFF2-40B4-BE49-F238E27FC236}">
                <a16:creationId xmlns:a16="http://schemas.microsoft.com/office/drawing/2014/main" id="{C6F5B036-345C-C445-01F9-DAE4B405092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11" name="TextBox 10">
            <a:extLst>
              <a:ext uri="{FF2B5EF4-FFF2-40B4-BE49-F238E27FC236}">
                <a16:creationId xmlns:a16="http://schemas.microsoft.com/office/drawing/2014/main" id="{E6782D26-16A8-6FB0-76A0-825E532675B0}"/>
              </a:ext>
            </a:extLst>
          </p:cNvPr>
          <p:cNvSpPr txBox="1"/>
          <p:nvPr/>
        </p:nvSpPr>
        <p:spPr>
          <a:xfrm>
            <a:off x="1053564" y="1250892"/>
            <a:ext cx="2972882" cy="1015663"/>
          </a:xfrm>
          <a:prstGeom prst="rect">
            <a:avLst/>
          </a:prstGeom>
          <a:noFill/>
        </p:spPr>
        <p:txBody>
          <a:bodyPr wrap="square" rtlCol="0">
            <a:spAutoFit/>
          </a:bodyPr>
          <a:lstStyle/>
          <a:p>
            <a:r>
              <a:rPr lang="ru-RU" sz="1600">
                <a:solidFill>
                  <a:srgbClr val="14A24C"/>
                </a:solidFill>
              </a:rPr>
              <a:t>1) </a:t>
            </a:r>
            <a:r>
              <a:rPr lang="pt-PT" sz="1600">
                <a:solidFill>
                  <a:srgbClr val="14A24C"/>
                </a:solidFill>
              </a:rPr>
              <a:t>UTM/FW </a:t>
            </a:r>
            <a:r>
              <a:rPr lang="ru-RU" sz="1600">
                <a:solidFill>
                  <a:srgbClr val="14A24C"/>
                </a:solidFill>
              </a:rPr>
              <a:t>тест</a:t>
            </a:r>
            <a:endParaRPr lang="pt-PT" sz="1600">
              <a:solidFill>
                <a:srgbClr val="14A24C"/>
              </a:solidFill>
            </a:endParaRPr>
          </a:p>
          <a:p>
            <a:r>
              <a:rPr lang="ru-RU" sz="1400"/>
              <a:t>Проверяет возможность доступа к вредоносным доменам через шлюз с использованием </a:t>
            </a:r>
            <a:r>
              <a:rPr lang="en-US" sz="1400"/>
              <a:t>HTTP/HTTPS</a:t>
            </a:r>
            <a:endParaRPr lang="ru-RU" sz="1400"/>
          </a:p>
        </p:txBody>
      </p:sp>
      <p:sp>
        <p:nvSpPr>
          <p:cNvPr id="19" name="TextBox 18">
            <a:extLst>
              <a:ext uri="{FF2B5EF4-FFF2-40B4-BE49-F238E27FC236}">
                <a16:creationId xmlns:a16="http://schemas.microsoft.com/office/drawing/2014/main" id="{D4C17618-092A-D03F-F162-C29F0E0748DD}"/>
              </a:ext>
            </a:extLst>
          </p:cNvPr>
          <p:cNvSpPr txBox="1"/>
          <p:nvPr/>
        </p:nvSpPr>
        <p:spPr>
          <a:xfrm>
            <a:off x="4119007" y="1250892"/>
            <a:ext cx="3143126" cy="984885"/>
          </a:xfrm>
          <a:prstGeom prst="rect">
            <a:avLst/>
          </a:prstGeom>
          <a:noFill/>
        </p:spPr>
        <p:txBody>
          <a:bodyPr wrap="square" rtlCol="0">
            <a:spAutoFit/>
          </a:bodyPr>
          <a:lstStyle/>
          <a:p>
            <a:r>
              <a:rPr lang="ru-RU" sz="1600">
                <a:solidFill>
                  <a:srgbClr val="14A24C"/>
                </a:solidFill>
              </a:rPr>
              <a:t>2) </a:t>
            </a:r>
            <a:r>
              <a:rPr lang="pt-PT" sz="1600">
                <a:solidFill>
                  <a:srgbClr val="14A24C"/>
                </a:solidFill>
              </a:rPr>
              <a:t>Proxy HTTP </a:t>
            </a:r>
            <a:r>
              <a:rPr lang="ru-RU" sz="1600">
                <a:solidFill>
                  <a:srgbClr val="14A24C"/>
                </a:solidFill>
              </a:rPr>
              <a:t>тест</a:t>
            </a:r>
            <a:endParaRPr lang="pt-PT" sz="1600">
              <a:solidFill>
                <a:srgbClr val="14A24C"/>
              </a:solidFill>
            </a:endParaRPr>
          </a:p>
          <a:p>
            <a:r>
              <a:rPr lang="ru-RU" sz="1400"/>
              <a:t>Проверяет возможность доступа к вредоносным доменам через прокси с использованием </a:t>
            </a:r>
            <a:r>
              <a:rPr lang="en-US" sz="1400"/>
              <a:t>HTTP/HTTPS</a:t>
            </a:r>
            <a:endParaRPr lang="ru-RU" sz="1400"/>
          </a:p>
        </p:txBody>
      </p:sp>
      <p:sp>
        <p:nvSpPr>
          <p:cNvPr id="20" name="TextBox 19">
            <a:extLst>
              <a:ext uri="{FF2B5EF4-FFF2-40B4-BE49-F238E27FC236}">
                <a16:creationId xmlns:a16="http://schemas.microsoft.com/office/drawing/2014/main" id="{37BD93D7-05D0-2093-C143-6955FE8ED0E4}"/>
              </a:ext>
            </a:extLst>
          </p:cNvPr>
          <p:cNvSpPr txBox="1"/>
          <p:nvPr/>
        </p:nvSpPr>
        <p:spPr>
          <a:xfrm>
            <a:off x="7354695" y="1250892"/>
            <a:ext cx="3143127" cy="984885"/>
          </a:xfrm>
          <a:prstGeom prst="rect">
            <a:avLst/>
          </a:prstGeom>
          <a:noFill/>
        </p:spPr>
        <p:txBody>
          <a:bodyPr wrap="square" rtlCol="0">
            <a:spAutoFit/>
          </a:bodyPr>
          <a:lstStyle/>
          <a:p>
            <a:r>
              <a:rPr lang="ru-RU" sz="1600">
                <a:solidFill>
                  <a:srgbClr val="14A24C"/>
                </a:solidFill>
              </a:rPr>
              <a:t>3) </a:t>
            </a:r>
            <a:r>
              <a:rPr lang="en-US" sz="1600">
                <a:solidFill>
                  <a:srgbClr val="14A24C"/>
                </a:solidFill>
              </a:rPr>
              <a:t>DNS Security </a:t>
            </a:r>
            <a:r>
              <a:rPr lang="ru-RU" sz="1600">
                <a:solidFill>
                  <a:srgbClr val="14A24C"/>
                </a:solidFill>
              </a:rPr>
              <a:t>тест</a:t>
            </a:r>
            <a:endParaRPr lang="pt-PT" sz="1600">
              <a:solidFill>
                <a:srgbClr val="14A24C"/>
              </a:solidFill>
            </a:endParaRPr>
          </a:p>
          <a:p>
            <a:r>
              <a:rPr lang="ru-RU" sz="1400"/>
              <a:t>Создает вредоносные запросы к домены и проверяет: отвечает ли </a:t>
            </a:r>
            <a:r>
              <a:rPr lang="en-US" sz="1400"/>
              <a:t>DNS </a:t>
            </a:r>
            <a:r>
              <a:rPr lang="ru-RU" sz="1400"/>
              <a:t>сервер или нет</a:t>
            </a:r>
          </a:p>
        </p:txBody>
      </p:sp>
      <p:grpSp>
        <p:nvGrpSpPr>
          <p:cNvPr id="3" name="Group 45">
            <a:extLst>
              <a:ext uri="{FF2B5EF4-FFF2-40B4-BE49-F238E27FC236}">
                <a16:creationId xmlns:a16="http://schemas.microsoft.com/office/drawing/2014/main" id="{F1C3D9F4-4639-48C9-CAE2-05BC1E0F3E5A}"/>
              </a:ext>
            </a:extLst>
          </p:cNvPr>
          <p:cNvGrpSpPr/>
          <p:nvPr/>
        </p:nvGrpSpPr>
        <p:grpSpPr>
          <a:xfrm>
            <a:off x="6858032" y="4318226"/>
            <a:ext cx="5031613" cy="1747275"/>
            <a:chOff x="835189" y="5182192"/>
            <a:chExt cx="7103144" cy="1926853"/>
          </a:xfrm>
        </p:grpSpPr>
        <p:sp>
          <p:nvSpPr>
            <p:cNvPr id="5" name="Google Shape;406;p9">
              <a:extLst>
                <a:ext uri="{FF2B5EF4-FFF2-40B4-BE49-F238E27FC236}">
                  <a16:creationId xmlns:a16="http://schemas.microsoft.com/office/drawing/2014/main" id="{99E0D3AE-8EAA-38A7-BCD9-3A7D98C3FF81}"/>
                </a:ext>
              </a:extLst>
            </p:cNvPr>
            <p:cNvSpPr/>
            <p:nvPr/>
          </p:nvSpPr>
          <p:spPr>
            <a:xfrm>
              <a:off x="835189" y="5182192"/>
              <a:ext cx="7103144" cy="1926853"/>
            </a:xfrm>
            <a:custGeom>
              <a:avLst/>
              <a:gdLst/>
              <a:ahLst/>
              <a:cxnLst/>
              <a:rect l="l" t="t" r="r" b="b"/>
              <a:pathLst>
                <a:path w="2850515" h="859789" extrusionOk="0">
                  <a:moveTo>
                    <a:pt x="2772435" y="0"/>
                  </a:moveTo>
                  <a:lnTo>
                    <a:pt x="77977" y="0"/>
                  </a:lnTo>
                  <a:lnTo>
                    <a:pt x="47625" y="6127"/>
                  </a:lnTo>
                  <a:lnTo>
                    <a:pt x="22839" y="22839"/>
                  </a:lnTo>
                  <a:lnTo>
                    <a:pt x="6127" y="47625"/>
                  </a:lnTo>
                  <a:lnTo>
                    <a:pt x="0" y="77978"/>
                  </a:lnTo>
                  <a:lnTo>
                    <a:pt x="0" y="781621"/>
                  </a:lnTo>
                  <a:lnTo>
                    <a:pt x="6127" y="811973"/>
                  </a:lnTo>
                  <a:lnTo>
                    <a:pt x="22839" y="836760"/>
                  </a:lnTo>
                  <a:lnTo>
                    <a:pt x="47625" y="853471"/>
                  </a:lnTo>
                  <a:lnTo>
                    <a:pt x="77977" y="859599"/>
                  </a:lnTo>
                  <a:lnTo>
                    <a:pt x="2772435" y="859599"/>
                  </a:lnTo>
                  <a:lnTo>
                    <a:pt x="2802787" y="853471"/>
                  </a:lnTo>
                  <a:lnTo>
                    <a:pt x="2827574" y="836760"/>
                  </a:lnTo>
                  <a:lnTo>
                    <a:pt x="2844285" y="811973"/>
                  </a:lnTo>
                  <a:lnTo>
                    <a:pt x="2850413" y="781621"/>
                  </a:lnTo>
                  <a:lnTo>
                    <a:pt x="2850413" y="77978"/>
                  </a:lnTo>
                  <a:lnTo>
                    <a:pt x="2844285" y="47625"/>
                  </a:lnTo>
                  <a:lnTo>
                    <a:pt x="2827574" y="22839"/>
                  </a:lnTo>
                  <a:lnTo>
                    <a:pt x="2802787" y="6127"/>
                  </a:lnTo>
                  <a:lnTo>
                    <a:pt x="2772435" y="0"/>
                  </a:lnTo>
                  <a:close/>
                </a:path>
              </a:pathLst>
            </a:custGeom>
            <a:solidFill>
              <a:srgbClr val="03A049"/>
            </a:solidFill>
            <a:ln>
              <a:noFill/>
            </a:ln>
          </p:spPr>
          <p:txBody>
            <a:bodyPr spcFirstLastPara="1" wrap="square" lIns="0" tIns="0" rIns="0" bIns="0" anchor="t" anchorCtr="0">
              <a:noAutofit/>
            </a:bodyPr>
            <a:lstStyle/>
            <a:p>
              <a:endParaRPr lang="en-GB" sz="1632">
                <a:solidFill>
                  <a:schemeClr val="dk1"/>
                </a:solidFill>
                <a:ea typeface="Calibri"/>
                <a:cs typeface="Calibri"/>
                <a:sym typeface="Calibri"/>
              </a:endParaRPr>
            </a:p>
          </p:txBody>
        </p:sp>
        <p:sp>
          <p:nvSpPr>
            <p:cNvPr id="12" name="Google Shape;407;p9">
              <a:extLst>
                <a:ext uri="{FF2B5EF4-FFF2-40B4-BE49-F238E27FC236}">
                  <a16:creationId xmlns:a16="http://schemas.microsoft.com/office/drawing/2014/main" id="{8F5CB112-17BC-E458-383F-60EAD5BF42CC}"/>
                </a:ext>
              </a:extLst>
            </p:cNvPr>
            <p:cNvSpPr txBox="1"/>
            <p:nvPr/>
          </p:nvSpPr>
          <p:spPr>
            <a:xfrm>
              <a:off x="1839194" y="5285996"/>
              <a:ext cx="5694312" cy="1674653"/>
            </a:xfrm>
            <a:prstGeom prst="rect">
              <a:avLst/>
            </a:prstGeom>
            <a:noFill/>
            <a:ln>
              <a:noFill/>
            </a:ln>
          </p:spPr>
          <p:txBody>
            <a:bodyPr spcFirstLastPara="1" wrap="square" lIns="0" tIns="11516" rIns="0" bIns="0" anchor="t" anchorCtr="0">
              <a:spAutoFit/>
            </a:bodyPr>
            <a:lstStyle/>
            <a:p>
              <a:pPr marL="11517" marR="4607" algn="just"/>
              <a:r>
                <a:rPr lang="ru-RU" sz="1632">
                  <a:solidFill>
                    <a:srgbClr val="FFFFFF"/>
                  </a:solidFill>
                  <a:ea typeface="Red Hat Display Medium"/>
                  <a:cs typeface="Red Hat Display Medium"/>
                  <a:sym typeface="Red Hat Display Medium"/>
                </a:rPr>
                <a:t>Вы всегда можете проверить периметр и сделать необходимую коррекцию правил на ваших существующих средствах защиты, как  NGFW, </a:t>
              </a:r>
              <a:r>
                <a:rPr lang="ru-RU" sz="1632" err="1">
                  <a:solidFill>
                    <a:srgbClr val="FFFFFF"/>
                  </a:solidFill>
                  <a:ea typeface="Red Hat Display Medium"/>
                  <a:cs typeface="Red Hat Display Medium"/>
                  <a:sym typeface="Red Hat Display Medium"/>
                </a:rPr>
                <a:t>Proxy</a:t>
              </a:r>
              <a:r>
                <a:rPr lang="ru-RU" sz="1632">
                  <a:solidFill>
                    <a:srgbClr val="FFFFFF"/>
                  </a:solidFill>
                  <a:ea typeface="Red Hat Display Medium"/>
                  <a:cs typeface="Red Hat Display Medium"/>
                  <a:sym typeface="Red Hat Display Medium"/>
                </a:rPr>
                <a:t> и т.п А также проверить, как наше решение работает с вашим текущим трафиком</a:t>
              </a:r>
            </a:p>
          </p:txBody>
        </p:sp>
      </p:grpSp>
      <p:sp>
        <p:nvSpPr>
          <p:cNvPr id="21" name="Google Shape;408;p9">
            <a:extLst>
              <a:ext uri="{FF2B5EF4-FFF2-40B4-BE49-F238E27FC236}">
                <a16:creationId xmlns:a16="http://schemas.microsoft.com/office/drawing/2014/main" id="{8E1DE397-2F82-02B7-D5A6-7DB39AA1C121}"/>
              </a:ext>
            </a:extLst>
          </p:cNvPr>
          <p:cNvSpPr/>
          <p:nvPr/>
        </p:nvSpPr>
        <p:spPr>
          <a:xfrm>
            <a:off x="7099389" y="5025101"/>
            <a:ext cx="306775" cy="333524"/>
          </a:xfrm>
          <a:custGeom>
            <a:avLst/>
            <a:gdLst/>
            <a:ahLst/>
            <a:cxnLst/>
            <a:rect l="l" t="t" r="r" b="b"/>
            <a:pathLst>
              <a:path w="276225" h="313054" extrusionOk="0">
                <a:moveTo>
                  <a:pt x="133210" y="44272"/>
                </a:moveTo>
                <a:lnTo>
                  <a:pt x="71123" y="72255"/>
                </a:lnTo>
                <a:lnTo>
                  <a:pt x="44318" y="134264"/>
                </a:lnTo>
                <a:lnTo>
                  <a:pt x="44213" y="135267"/>
                </a:lnTo>
                <a:lnTo>
                  <a:pt x="45671" y="154814"/>
                </a:lnTo>
                <a:lnTo>
                  <a:pt x="51276" y="173794"/>
                </a:lnTo>
                <a:lnTo>
                  <a:pt x="60738" y="191177"/>
                </a:lnTo>
                <a:lnTo>
                  <a:pt x="73799" y="206336"/>
                </a:lnTo>
                <a:lnTo>
                  <a:pt x="79163" y="211879"/>
                </a:lnTo>
                <a:lnTo>
                  <a:pt x="83923" y="217930"/>
                </a:lnTo>
                <a:lnTo>
                  <a:pt x="97701" y="261289"/>
                </a:lnTo>
                <a:lnTo>
                  <a:pt x="97701" y="264896"/>
                </a:lnTo>
                <a:lnTo>
                  <a:pt x="100609" y="267817"/>
                </a:lnTo>
                <a:lnTo>
                  <a:pt x="175107" y="267817"/>
                </a:lnTo>
                <a:lnTo>
                  <a:pt x="178028" y="264896"/>
                </a:lnTo>
                <a:lnTo>
                  <a:pt x="178028" y="261289"/>
                </a:lnTo>
                <a:lnTo>
                  <a:pt x="178709" y="254774"/>
                </a:lnTo>
                <a:lnTo>
                  <a:pt x="110502" y="254774"/>
                </a:lnTo>
                <a:lnTo>
                  <a:pt x="107746" y="238495"/>
                </a:lnTo>
                <a:lnTo>
                  <a:pt x="102057" y="223135"/>
                </a:lnTo>
                <a:lnTo>
                  <a:pt x="93663" y="209136"/>
                </a:lnTo>
                <a:lnTo>
                  <a:pt x="82603" y="196697"/>
                </a:lnTo>
                <a:lnTo>
                  <a:pt x="71461" y="183759"/>
                </a:lnTo>
                <a:lnTo>
                  <a:pt x="63319" y="168792"/>
                </a:lnTo>
                <a:lnTo>
                  <a:pt x="58495" y="152449"/>
                </a:lnTo>
                <a:lnTo>
                  <a:pt x="57337" y="136931"/>
                </a:lnTo>
                <a:lnTo>
                  <a:pt x="57440" y="134264"/>
                </a:lnTo>
                <a:lnTo>
                  <a:pt x="63886" y="105765"/>
                </a:lnTo>
                <a:lnTo>
                  <a:pt x="80402" y="81387"/>
                </a:lnTo>
                <a:lnTo>
                  <a:pt x="104478" y="64458"/>
                </a:lnTo>
                <a:lnTo>
                  <a:pt x="133832" y="57302"/>
                </a:lnTo>
                <a:lnTo>
                  <a:pt x="185448" y="57302"/>
                </a:lnTo>
                <a:lnTo>
                  <a:pt x="170534" y="49958"/>
                </a:lnTo>
                <a:lnTo>
                  <a:pt x="152259" y="45213"/>
                </a:lnTo>
                <a:lnTo>
                  <a:pt x="133210" y="44272"/>
                </a:lnTo>
                <a:close/>
              </a:path>
              <a:path w="276225" h="313054" extrusionOk="0">
                <a:moveTo>
                  <a:pt x="114896" y="130441"/>
                </a:moveTo>
                <a:lnTo>
                  <a:pt x="110858" y="131254"/>
                </a:lnTo>
                <a:lnTo>
                  <a:pt x="108064" y="135470"/>
                </a:lnTo>
                <a:lnTo>
                  <a:pt x="107683" y="136931"/>
                </a:lnTo>
                <a:lnTo>
                  <a:pt x="117157" y="254774"/>
                </a:lnTo>
                <a:lnTo>
                  <a:pt x="130238" y="254774"/>
                </a:lnTo>
                <a:lnTo>
                  <a:pt x="121869" y="150698"/>
                </a:lnTo>
                <a:lnTo>
                  <a:pt x="166946" y="150698"/>
                </a:lnTo>
                <a:lnTo>
                  <a:pt x="167352" y="145643"/>
                </a:lnTo>
                <a:lnTo>
                  <a:pt x="137871" y="145643"/>
                </a:lnTo>
                <a:lnTo>
                  <a:pt x="114896" y="130441"/>
                </a:lnTo>
                <a:close/>
              </a:path>
              <a:path w="276225" h="313054" extrusionOk="0">
                <a:moveTo>
                  <a:pt x="166946" y="150698"/>
                </a:moveTo>
                <a:lnTo>
                  <a:pt x="153859" y="150707"/>
                </a:lnTo>
                <a:lnTo>
                  <a:pt x="145503" y="254774"/>
                </a:lnTo>
                <a:lnTo>
                  <a:pt x="158584" y="254774"/>
                </a:lnTo>
                <a:lnTo>
                  <a:pt x="166946" y="150698"/>
                </a:lnTo>
                <a:close/>
              </a:path>
              <a:path w="276225" h="313054" extrusionOk="0">
                <a:moveTo>
                  <a:pt x="185448" y="57302"/>
                </a:moveTo>
                <a:lnTo>
                  <a:pt x="133832" y="57302"/>
                </a:lnTo>
                <a:lnTo>
                  <a:pt x="150313" y="58148"/>
                </a:lnTo>
                <a:lnTo>
                  <a:pt x="166001" y="62217"/>
                </a:lnTo>
                <a:lnTo>
                  <a:pt x="204223" y="91899"/>
                </a:lnTo>
                <a:lnTo>
                  <a:pt x="218554" y="137896"/>
                </a:lnTo>
                <a:lnTo>
                  <a:pt x="216843" y="154336"/>
                </a:lnTo>
                <a:lnTo>
                  <a:pt x="211886" y="169930"/>
                </a:lnTo>
                <a:lnTo>
                  <a:pt x="203891" y="184207"/>
                </a:lnTo>
                <a:lnTo>
                  <a:pt x="192964" y="196811"/>
                </a:lnTo>
                <a:lnTo>
                  <a:pt x="182127" y="209076"/>
                </a:lnTo>
                <a:lnTo>
                  <a:pt x="173712" y="223164"/>
                </a:lnTo>
                <a:lnTo>
                  <a:pt x="168033" y="238495"/>
                </a:lnTo>
                <a:lnTo>
                  <a:pt x="165239" y="254774"/>
                </a:lnTo>
                <a:lnTo>
                  <a:pt x="178709" y="254774"/>
                </a:lnTo>
                <a:lnTo>
                  <a:pt x="179631" y="245954"/>
                </a:lnTo>
                <a:lnTo>
                  <a:pt x="184313" y="231317"/>
                </a:lnTo>
                <a:lnTo>
                  <a:pt x="191832" y="217922"/>
                </a:lnTo>
                <a:lnTo>
                  <a:pt x="214570" y="191699"/>
                </a:lnTo>
                <a:lnTo>
                  <a:pt x="223853" y="175109"/>
                </a:lnTo>
                <a:lnTo>
                  <a:pt x="229607" y="156987"/>
                </a:lnTo>
                <a:lnTo>
                  <a:pt x="231595" y="137896"/>
                </a:lnTo>
                <a:lnTo>
                  <a:pt x="229690" y="118874"/>
                </a:lnTo>
                <a:lnTo>
                  <a:pt x="224089" y="100950"/>
                </a:lnTo>
                <a:lnTo>
                  <a:pt x="214971" y="84529"/>
                </a:lnTo>
                <a:lnTo>
                  <a:pt x="202514" y="70027"/>
                </a:lnTo>
                <a:lnTo>
                  <a:pt x="187472" y="58298"/>
                </a:lnTo>
                <a:lnTo>
                  <a:pt x="185448" y="57302"/>
                </a:lnTo>
                <a:close/>
              </a:path>
              <a:path w="276225" h="313054" extrusionOk="0">
                <a:moveTo>
                  <a:pt x="56591" y="210007"/>
                </a:moveTo>
                <a:lnTo>
                  <a:pt x="53847" y="212674"/>
                </a:lnTo>
                <a:lnTo>
                  <a:pt x="37833" y="228688"/>
                </a:lnTo>
                <a:lnTo>
                  <a:pt x="37833" y="232816"/>
                </a:lnTo>
                <a:lnTo>
                  <a:pt x="42900" y="237909"/>
                </a:lnTo>
                <a:lnTo>
                  <a:pt x="47040" y="237909"/>
                </a:lnTo>
                <a:lnTo>
                  <a:pt x="63068" y="221894"/>
                </a:lnTo>
                <a:lnTo>
                  <a:pt x="65658" y="219392"/>
                </a:lnTo>
                <a:lnTo>
                  <a:pt x="65673" y="215214"/>
                </a:lnTo>
                <a:lnTo>
                  <a:pt x="60718" y="210083"/>
                </a:lnTo>
                <a:lnTo>
                  <a:pt x="56591" y="210007"/>
                </a:lnTo>
                <a:close/>
              </a:path>
              <a:path w="276225" h="313054" extrusionOk="0">
                <a:moveTo>
                  <a:pt x="219341" y="210121"/>
                </a:moveTo>
                <a:lnTo>
                  <a:pt x="215214" y="210121"/>
                </a:lnTo>
                <a:lnTo>
                  <a:pt x="210121" y="215214"/>
                </a:lnTo>
                <a:lnTo>
                  <a:pt x="210172" y="219392"/>
                </a:lnTo>
                <a:lnTo>
                  <a:pt x="228676" y="237909"/>
                </a:lnTo>
                <a:lnTo>
                  <a:pt x="232803" y="237909"/>
                </a:lnTo>
                <a:lnTo>
                  <a:pt x="237909" y="232816"/>
                </a:lnTo>
                <a:lnTo>
                  <a:pt x="237909" y="228688"/>
                </a:lnTo>
                <a:lnTo>
                  <a:pt x="219341" y="210121"/>
                </a:lnTo>
                <a:close/>
              </a:path>
              <a:path w="276225" h="313054" extrusionOk="0">
                <a:moveTo>
                  <a:pt x="240779" y="173443"/>
                </a:moveTo>
                <a:lnTo>
                  <a:pt x="236969" y="175018"/>
                </a:lnTo>
                <a:lnTo>
                  <a:pt x="234213" y="181673"/>
                </a:lnTo>
                <a:lnTo>
                  <a:pt x="235800" y="185496"/>
                </a:lnTo>
                <a:lnTo>
                  <a:pt x="260057" y="195541"/>
                </a:lnTo>
                <a:lnTo>
                  <a:pt x="263867" y="193954"/>
                </a:lnTo>
                <a:lnTo>
                  <a:pt x="266623" y="187299"/>
                </a:lnTo>
                <a:lnTo>
                  <a:pt x="265048" y="183489"/>
                </a:lnTo>
                <a:lnTo>
                  <a:pt x="240779" y="173443"/>
                </a:lnTo>
                <a:close/>
              </a:path>
              <a:path w="276225" h="313054" extrusionOk="0">
                <a:moveTo>
                  <a:pt x="34950" y="173431"/>
                </a:moveTo>
                <a:lnTo>
                  <a:pt x="10680" y="183476"/>
                </a:lnTo>
                <a:lnTo>
                  <a:pt x="9105" y="187299"/>
                </a:lnTo>
                <a:lnTo>
                  <a:pt x="11861" y="193954"/>
                </a:lnTo>
                <a:lnTo>
                  <a:pt x="15684" y="195529"/>
                </a:lnTo>
                <a:lnTo>
                  <a:pt x="39941" y="185483"/>
                </a:lnTo>
                <a:lnTo>
                  <a:pt x="41516" y="181673"/>
                </a:lnTo>
                <a:lnTo>
                  <a:pt x="38760" y="175018"/>
                </a:lnTo>
                <a:lnTo>
                  <a:pt x="34950" y="173431"/>
                </a:lnTo>
                <a:close/>
              </a:path>
              <a:path w="276225" h="313054" extrusionOk="0">
                <a:moveTo>
                  <a:pt x="153860" y="150698"/>
                </a:moveTo>
                <a:lnTo>
                  <a:pt x="121881" y="150698"/>
                </a:lnTo>
                <a:lnTo>
                  <a:pt x="136448" y="160350"/>
                </a:lnTo>
                <a:lnTo>
                  <a:pt x="139280" y="160350"/>
                </a:lnTo>
                <a:lnTo>
                  <a:pt x="153860" y="150698"/>
                </a:lnTo>
                <a:close/>
              </a:path>
              <a:path w="276225" h="313054" extrusionOk="0">
                <a:moveTo>
                  <a:pt x="121881" y="150698"/>
                </a:moveTo>
                <a:close/>
              </a:path>
              <a:path w="276225" h="313054" extrusionOk="0">
                <a:moveTo>
                  <a:pt x="160502" y="131254"/>
                </a:moveTo>
                <a:lnTo>
                  <a:pt x="159054" y="131622"/>
                </a:lnTo>
                <a:lnTo>
                  <a:pt x="137871" y="145643"/>
                </a:lnTo>
                <a:lnTo>
                  <a:pt x="167352" y="145643"/>
                </a:lnTo>
                <a:lnTo>
                  <a:pt x="168224" y="134797"/>
                </a:lnTo>
                <a:lnTo>
                  <a:pt x="165544" y="131660"/>
                </a:lnTo>
                <a:lnTo>
                  <a:pt x="160502" y="131254"/>
                </a:lnTo>
                <a:close/>
              </a:path>
              <a:path w="276225" h="313054" extrusionOk="0">
                <a:moveTo>
                  <a:pt x="29171" y="131343"/>
                </a:moveTo>
                <a:lnTo>
                  <a:pt x="2908" y="131343"/>
                </a:lnTo>
                <a:lnTo>
                  <a:pt x="0" y="134264"/>
                </a:lnTo>
                <a:lnTo>
                  <a:pt x="0" y="141465"/>
                </a:lnTo>
                <a:lnTo>
                  <a:pt x="2908" y="144386"/>
                </a:lnTo>
                <a:lnTo>
                  <a:pt x="29171" y="144386"/>
                </a:lnTo>
                <a:lnTo>
                  <a:pt x="32092" y="141465"/>
                </a:lnTo>
                <a:lnTo>
                  <a:pt x="32092" y="134264"/>
                </a:lnTo>
                <a:lnTo>
                  <a:pt x="29171" y="131343"/>
                </a:lnTo>
                <a:close/>
              </a:path>
              <a:path w="276225" h="313054" extrusionOk="0">
                <a:moveTo>
                  <a:pt x="272821" y="131343"/>
                </a:moveTo>
                <a:lnTo>
                  <a:pt x="246570" y="131343"/>
                </a:lnTo>
                <a:lnTo>
                  <a:pt x="243649" y="134264"/>
                </a:lnTo>
                <a:lnTo>
                  <a:pt x="243649" y="141465"/>
                </a:lnTo>
                <a:lnTo>
                  <a:pt x="246570" y="144386"/>
                </a:lnTo>
                <a:lnTo>
                  <a:pt x="272821" y="144386"/>
                </a:lnTo>
                <a:lnTo>
                  <a:pt x="275742" y="141465"/>
                </a:lnTo>
                <a:lnTo>
                  <a:pt x="275742" y="134264"/>
                </a:lnTo>
                <a:lnTo>
                  <a:pt x="272821" y="131343"/>
                </a:lnTo>
                <a:close/>
              </a:path>
              <a:path w="276225" h="313054" extrusionOk="0">
                <a:moveTo>
                  <a:pt x="15671" y="80200"/>
                </a:moveTo>
                <a:lnTo>
                  <a:pt x="11861" y="81775"/>
                </a:lnTo>
                <a:lnTo>
                  <a:pt x="9105" y="88430"/>
                </a:lnTo>
                <a:lnTo>
                  <a:pt x="10680" y="92252"/>
                </a:lnTo>
                <a:lnTo>
                  <a:pt x="34950" y="102298"/>
                </a:lnTo>
                <a:lnTo>
                  <a:pt x="38729" y="100723"/>
                </a:lnTo>
                <a:lnTo>
                  <a:pt x="38814" y="100581"/>
                </a:lnTo>
                <a:lnTo>
                  <a:pt x="41516" y="94056"/>
                </a:lnTo>
                <a:lnTo>
                  <a:pt x="39928" y="90246"/>
                </a:lnTo>
                <a:lnTo>
                  <a:pt x="15671" y="80200"/>
                </a:lnTo>
                <a:close/>
              </a:path>
              <a:path w="276225" h="313054" extrusionOk="0">
                <a:moveTo>
                  <a:pt x="260057" y="80200"/>
                </a:moveTo>
                <a:lnTo>
                  <a:pt x="235800" y="90246"/>
                </a:lnTo>
                <a:lnTo>
                  <a:pt x="234213" y="94068"/>
                </a:lnTo>
                <a:lnTo>
                  <a:pt x="236981" y="100723"/>
                </a:lnTo>
                <a:lnTo>
                  <a:pt x="240791" y="102298"/>
                </a:lnTo>
                <a:lnTo>
                  <a:pt x="265048" y="92252"/>
                </a:lnTo>
                <a:lnTo>
                  <a:pt x="266636" y="88430"/>
                </a:lnTo>
                <a:lnTo>
                  <a:pt x="263867" y="81775"/>
                </a:lnTo>
                <a:lnTo>
                  <a:pt x="260057" y="80200"/>
                </a:lnTo>
                <a:close/>
              </a:path>
              <a:path w="276225" h="313054" extrusionOk="0">
                <a:moveTo>
                  <a:pt x="228892" y="37719"/>
                </a:moveTo>
                <a:lnTo>
                  <a:pt x="225869" y="40640"/>
                </a:lnTo>
                <a:lnTo>
                  <a:pt x="212674" y="53848"/>
                </a:lnTo>
                <a:lnTo>
                  <a:pt x="210083" y="56349"/>
                </a:lnTo>
                <a:lnTo>
                  <a:pt x="210043" y="60515"/>
                </a:lnTo>
                <a:lnTo>
                  <a:pt x="215010" y="65659"/>
                </a:lnTo>
                <a:lnTo>
                  <a:pt x="219138" y="65722"/>
                </a:lnTo>
                <a:lnTo>
                  <a:pt x="221894" y="63068"/>
                </a:lnTo>
                <a:lnTo>
                  <a:pt x="235356" y="49593"/>
                </a:lnTo>
                <a:lnTo>
                  <a:pt x="237947" y="47091"/>
                </a:lnTo>
                <a:lnTo>
                  <a:pt x="238023" y="42964"/>
                </a:lnTo>
                <a:lnTo>
                  <a:pt x="233019" y="37782"/>
                </a:lnTo>
                <a:lnTo>
                  <a:pt x="228892" y="37719"/>
                </a:lnTo>
                <a:close/>
              </a:path>
              <a:path w="276225" h="313054" extrusionOk="0">
                <a:moveTo>
                  <a:pt x="42964" y="37719"/>
                </a:moveTo>
                <a:lnTo>
                  <a:pt x="37782" y="42722"/>
                </a:lnTo>
                <a:lnTo>
                  <a:pt x="37718" y="46850"/>
                </a:lnTo>
                <a:lnTo>
                  <a:pt x="40373" y="49593"/>
                </a:lnTo>
                <a:lnTo>
                  <a:pt x="56375" y="65608"/>
                </a:lnTo>
                <a:lnTo>
                  <a:pt x="60490" y="65620"/>
                </a:lnTo>
                <a:lnTo>
                  <a:pt x="63068" y="63068"/>
                </a:lnTo>
                <a:lnTo>
                  <a:pt x="65608" y="60515"/>
                </a:lnTo>
                <a:lnTo>
                  <a:pt x="65570" y="56349"/>
                </a:lnTo>
                <a:lnTo>
                  <a:pt x="49593" y="40373"/>
                </a:lnTo>
                <a:lnTo>
                  <a:pt x="47091" y="37782"/>
                </a:lnTo>
                <a:lnTo>
                  <a:pt x="42964" y="37719"/>
                </a:lnTo>
                <a:close/>
              </a:path>
              <a:path w="276225" h="313054" extrusionOk="0">
                <a:moveTo>
                  <a:pt x="88430" y="9105"/>
                </a:moveTo>
                <a:lnTo>
                  <a:pt x="81775" y="11874"/>
                </a:lnTo>
                <a:lnTo>
                  <a:pt x="80200" y="15684"/>
                </a:lnTo>
                <a:lnTo>
                  <a:pt x="89915" y="39116"/>
                </a:lnTo>
                <a:lnTo>
                  <a:pt x="92341" y="40640"/>
                </a:lnTo>
                <a:lnTo>
                  <a:pt x="98501" y="40627"/>
                </a:lnTo>
                <a:lnTo>
                  <a:pt x="101345" y="37782"/>
                </a:lnTo>
                <a:lnTo>
                  <a:pt x="101409" y="33261"/>
                </a:lnTo>
                <a:lnTo>
                  <a:pt x="101244" y="32410"/>
                </a:lnTo>
                <a:lnTo>
                  <a:pt x="92252" y="10680"/>
                </a:lnTo>
                <a:lnTo>
                  <a:pt x="88430" y="9105"/>
                </a:lnTo>
                <a:close/>
              </a:path>
              <a:path w="276225" h="313054" extrusionOk="0">
                <a:moveTo>
                  <a:pt x="187299" y="9105"/>
                </a:moveTo>
                <a:lnTo>
                  <a:pt x="183489" y="10693"/>
                </a:lnTo>
                <a:lnTo>
                  <a:pt x="173443" y="34950"/>
                </a:lnTo>
                <a:lnTo>
                  <a:pt x="175031" y="38760"/>
                </a:lnTo>
                <a:lnTo>
                  <a:pt x="179146" y="40462"/>
                </a:lnTo>
                <a:lnTo>
                  <a:pt x="179984" y="40640"/>
                </a:lnTo>
                <a:lnTo>
                  <a:pt x="183420" y="40627"/>
                </a:lnTo>
                <a:lnTo>
                  <a:pt x="185826" y="39116"/>
                </a:lnTo>
                <a:lnTo>
                  <a:pt x="195541" y="15684"/>
                </a:lnTo>
                <a:lnTo>
                  <a:pt x="193954" y="11861"/>
                </a:lnTo>
                <a:lnTo>
                  <a:pt x="187299" y="9105"/>
                </a:lnTo>
                <a:close/>
              </a:path>
              <a:path w="276225" h="313054" extrusionOk="0">
                <a:moveTo>
                  <a:pt x="141465" y="0"/>
                </a:moveTo>
                <a:lnTo>
                  <a:pt x="134264" y="0"/>
                </a:lnTo>
                <a:lnTo>
                  <a:pt x="131343" y="2908"/>
                </a:lnTo>
                <a:lnTo>
                  <a:pt x="131343" y="29171"/>
                </a:lnTo>
                <a:lnTo>
                  <a:pt x="134264" y="32092"/>
                </a:lnTo>
                <a:lnTo>
                  <a:pt x="141465" y="32092"/>
                </a:lnTo>
                <a:lnTo>
                  <a:pt x="144386" y="29171"/>
                </a:lnTo>
                <a:lnTo>
                  <a:pt x="144386" y="2908"/>
                </a:lnTo>
                <a:lnTo>
                  <a:pt x="141465" y="0"/>
                </a:lnTo>
                <a:close/>
              </a:path>
              <a:path w="276225" h="313054" extrusionOk="0">
                <a:moveTo>
                  <a:pt x="175120" y="299935"/>
                </a:moveTo>
                <a:lnTo>
                  <a:pt x="100622" y="299935"/>
                </a:lnTo>
                <a:lnTo>
                  <a:pt x="97701" y="302856"/>
                </a:lnTo>
                <a:lnTo>
                  <a:pt x="97701" y="310057"/>
                </a:lnTo>
                <a:lnTo>
                  <a:pt x="100622" y="312978"/>
                </a:lnTo>
                <a:lnTo>
                  <a:pt x="175120" y="312978"/>
                </a:lnTo>
                <a:lnTo>
                  <a:pt x="178028" y="310057"/>
                </a:lnTo>
                <a:lnTo>
                  <a:pt x="178028" y="302856"/>
                </a:lnTo>
                <a:lnTo>
                  <a:pt x="175120" y="299935"/>
                </a:lnTo>
                <a:close/>
              </a:path>
              <a:path w="276225" h="313054" extrusionOk="0">
                <a:moveTo>
                  <a:pt x="175120" y="277355"/>
                </a:moveTo>
                <a:lnTo>
                  <a:pt x="100622" y="277355"/>
                </a:lnTo>
                <a:lnTo>
                  <a:pt x="97701" y="280276"/>
                </a:lnTo>
                <a:lnTo>
                  <a:pt x="97701" y="287477"/>
                </a:lnTo>
                <a:lnTo>
                  <a:pt x="100622" y="290398"/>
                </a:lnTo>
                <a:lnTo>
                  <a:pt x="175120" y="290398"/>
                </a:lnTo>
                <a:lnTo>
                  <a:pt x="178028" y="287477"/>
                </a:lnTo>
                <a:lnTo>
                  <a:pt x="178028" y="280276"/>
                </a:lnTo>
                <a:lnTo>
                  <a:pt x="175120" y="277355"/>
                </a:lnTo>
                <a:close/>
              </a:path>
            </a:pathLst>
          </a:custGeom>
          <a:solidFill>
            <a:srgbClr val="FFFFFF"/>
          </a:solidFill>
          <a:ln>
            <a:noFill/>
          </a:ln>
        </p:spPr>
        <p:txBody>
          <a:bodyPr spcFirstLastPara="1" wrap="square" lIns="0" tIns="0" rIns="0" bIns="0" anchor="t" anchorCtr="0">
            <a:noAutofit/>
          </a:bodyPr>
          <a:lstStyle/>
          <a:p>
            <a:endParaRPr lang="en-GB" sz="1632">
              <a:solidFill>
                <a:schemeClr val="dk1"/>
              </a:solidFill>
              <a:ea typeface="Calibri"/>
              <a:cs typeface="Calibri"/>
              <a:sym typeface="Calibri"/>
            </a:endParaRPr>
          </a:p>
        </p:txBody>
      </p:sp>
      <p:pic>
        <p:nvPicPr>
          <p:cNvPr id="2" name="Picture 1">
            <a:extLst>
              <a:ext uri="{FF2B5EF4-FFF2-40B4-BE49-F238E27FC236}">
                <a16:creationId xmlns:a16="http://schemas.microsoft.com/office/drawing/2014/main" id="{98215663-0512-4730-A2D1-AE1037479B7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0284234" y="6128297"/>
            <a:ext cx="1730363" cy="611856"/>
          </a:xfrm>
          <a:prstGeom prst="rect">
            <a:avLst/>
          </a:prstGeom>
        </p:spPr>
      </p:pic>
    </p:spTree>
    <p:extLst>
      <p:ext uri="{BB962C8B-B14F-4D97-AF65-F5344CB8AC3E}">
        <p14:creationId xmlns:p14="http://schemas.microsoft.com/office/powerpoint/2010/main" val="1019495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Изображение выглядит как текст, снимок экрана, часы, дизайн&#10;&#10;Автоматически созданное описание">
            <a:extLst>
              <a:ext uri="{FF2B5EF4-FFF2-40B4-BE49-F238E27FC236}">
                <a16:creationId xmlns:a16="http://schemas.microsoft.com/office/drawing/2014/main" id="{94ED9797-E51F-7E5A-004B-DF3E0B3A9200}"/>
              </a:ext>
            </a:extLst>
          </p:cNvPr>
          <p:cNvPicPr>
            <a:picLocks noChangeAspect="1"/>
          </p:cNvPicPr>
          <p:nvPr/>
        </p:nvPicPr>
        <p:blipFill>
          <a:blip r:embed="rId2"/>
          <a:stretch>
            <a:fillRect/>
          </a:stretch>
        </p:blipFill>
        <p:spPr>
          <a:xfrm>
            <a:off x="7010399" y="3753421"/>
            <a:ext cx="5177881" cy="3105400"/>
          </a:xfrm>
          <a:prstGeom prst="rect">
            <a:avLst/>
          </a:prstGeom>
        </p:spPr>
      </p:pic>
      <p:sp>
        <p:nvSpPr>
          <p:cNvPr id="2" name="TextBox 1">
            <a:extLst>
              <a:ext uri="{FF2B5EF4-FFF2-40B4-BE49-F238E27FC236}">
                <a16:creationId xmlns:a16="http://schemas.microsoft.com/office/drawing/2014/main" id="{9D962A7B-2C80-DBFC-17AA-594BFFFB203D}"/>
              </a:ext>
            </a:extLst>
          </p:cNvPr>
          <p:cNvSpPr txBox="1"/>
          <p:nvPr/>
        </p:nvSpPr>
        <p:spPr>
          <a:xfrm>
            <a:off x="1254483" y="323868"/>
            <a:ext cx="8463279" cy="646331"/>
          </a:xfrm>
          <a:prstGeom prst="rect">
            <a:avLst/>
          </a:prstGeom>
          <a:noFill/>
        </p:spPr>
        <p:txBody>
          <a:bodyPr wrap="none" lIns="91440" tIns="45720" rIns="91440" bIns="45720" rtlCol="0" anchor="t">
            <a:spAutoFit/>
          </a:bodyPr>
          <a:lstStyle/>
          <a:p>
            <a:r>
              <a:rPr lang="ru-RU" sz="3600" kern="2200" spc="-70" dirty="0">
                <a:solidFill>
                  <a:srgbClr val="1D1E3E"/>
                </a:solidFill>
                <a:latin typeface="Red Hat Display Bold"/>
                <a:ea typeface="Red Hat Display Bold" panose="02010303040201060303" pitchFamily="2" charset="0"/>
                <a:cs typeface="Red Hat Display Bold" panose="02010303040201060303" pitchFamily="2" charset="0"/>
              </a:rPr>
              <a:t>Ключевые преимущества решения </a:t>
            </a:r>
            <a:r>
              <a:rPr lang="en-US" sz="3600" kern="2200" spc="-70" dirty="0">
                <a:solidFill>
                  <a:srgbClr val="14A24C"/>
                </a:solidFill>
                <a:latin typeface="Red Hat Display Bold"/>
                <a:ea typeface="Red Hat Display Bold" panose="02010303040201060303" pitchFamily="2" charset="0"/>
                <a:cs typeface="Red Hat Display Bold" panose="02010303040201060303" pitchFamily="2" charset="0"/>
              </a:rPr>
              <a:t>KVILDNS</a:t>
            </a:r>
          </a:p>
        </p:txBody>
      </p:sp>
      <p:sp>
        <p:nvSpPr>
          <p:cNvPr id="4" name="TextBox 3">
            <a:extLst>
              <a:ext uri="{FF2B5EF4-FFF2-40B4-BE49-F238E27FC236}">
                <a16:creationId xmlns:a16="http://schemas.microsoft.com/office/drawing/2014/main" id="{7D22A018-6082-CCAC-054D-F76A502FB0B0}"/>
              </a:ext>
            </a:extLst>
          </p:cNvPr>
          <p:cNvSpPr txBox="1"/>
          <p:nvPr/>
        </p:nvSpPr>
        <p:spPr>
          <a:xfrm>
            <a:off x="850112" y="1840076"/>
            <a:ext cx="10068247" cy="3826689"/>
          </a:xfrm>
          <a:prstGeom prst="rect">
            <a:avLst/>
          </a:prstGeom>
          <a:noFill/>
        </p:spPr>
        <p:txBody>
          <a:bodyPr wrap="square" lIns="91440" tIns="45720" rIns="91440" bIns="45720" anchor="t">
            <a:spAutoFit/>
          </a:bodyPr>
          <a:lstStyle/>
          <a:p>
            <a:pPr marL="285750" indent="-285750" algn="just">
              <a:spcBef>
                <a:spcPts val="1000"/>
              </a:spcBef>
              <a:buFont typeface="Arial"/>
              <a:buChar char="•"/>
            </a:pPr>
            <a:r>
              <a:rPr lang="ru-RU" sz="1600" dirty="0">
                <a:latin typeface="Red Hat Display Black"/>
              </a:rPr>
              <a:t>Не влияет на отказоустойчивость и производительность сетевой инфраструктуры</a:t>
            </a:r>
          </a:p>
          <a:p>
            <a:pPr marL="285750" indent="-285750" algn="just">
              <a:spcBef>
                <a:spcPts val="1000"/>
              </a:spcBef>
              <a:buFont typeface="Arial"/>
              <a:buChar char="•"/>
            </a:pPr>
            <a:r>
              <a:rPr lang="ru-RU" sz="1600" dirty="0">
                <a:latin typeface="Red Hat Display Black"/>
              </a:rPr>
              <a:t>Максимально быстрое внедрение и минимальные усилия при эксплуатации</a:t>
            </a:r>
          </a:p>
          <a:p>
            <a:pPr marL="285750" indent="-285750" algn="just">
              <a:spcBef>
                <a:spcPts val="1000"/>
              </a:spcBef>
              <a:buFont typeface="Arial"/>
              <a:buChar char="•"/>
            </a:pPr>
            <a:r>
              <a:rPr lang="ru-RU" sz="1600" dirty="0">
                <a:latin typeface="Red Hat Display Black"/>
              </a:rPr>
              <a:t>Не требует установки агентов в периметре организации</a:t>
            </a:r>
          </a:p>
          <a:p>
            <a:pPr marL="285750" indent="-285750" algn="just">
              <a:spcBef>
                <a:spcPts val="1000"/>
              </a:spcBef>
              <a:buFont typeface="Arial"/>
              <a:buChar char="•"/>
            </a:pPr>
            <a:r>
              <a:rPr lang="ru-RU" sz="1600" dirty="0">
                <a:latin typeface="Red Hat Display Black"/>
              </a:rPr>
              <a:t>Для удаленных пользователей и мобильных устройств есть агенты</a:t>
            </a:r>
          </a:p>
          <a:p>
            <a:pPr marL="285750" indent="-285750" algn="just">
              <a:spcBef>
                <a:spcPts val="1000"/>
              </a:spcBef>
              <a:buFont typeface="Arial,Sans-Serif"/>
              <a:buChar char="•"/>
            </a:pPr>
            <a:r>
              <a:rPr lang="ru-RU" sz="1600" dirty="0">
                <a:latin typeface="Red Hat Display Black"/>
              </a:rPr>
              <a:t>Встроенный аудит периметра</a:t>
            </a:r>
            <a:endParaRPr lang="en-US" sz="1600" dirty="0">
              <a:latin typeface="Red Hat Display Black"/>
            </a:endParaRPr>
          </a:p>
          <a:p>
            <a:pPr marL="285750" indent="-285750" algn="just">
              <a:spcBef>
                <a:spcPts val="1000"/>
              </a:spcBef>
              <a:buFont typeface="Arial,Sans-Serif"/>
              <a:buChar char="•"/>
            </a:pPr>
            <a:r>
              <a:rPr lang="ru-RU" sz="1600" dirty="0">
                <a:latin typeface="Red Hat Display Black"/>
              </a:rPr>
              <a:t>Возможности как мониторинга, так и блокировки</a:t>
            </a:r>
            <a:endParaRPr lang="en-US" sz="1600" dirty="0">
              <a:latin typeface="Red Hat Display Black"/>
            </a:endParaRPr>
          </a:p>
          <a:p>
            <a:pPr marL="285750" indent="-285750" algn="just">
              <a:spcBef>
                <a:spcPts val="1000"/>
              </a:spcBef>
              <a:buFont typeface="Arial,Sans-Serif"/>
              <a:buChar char="•"/>
            </a:pPr>
            <a:r>
              <a:rPr lang="ru-RU" sz="1600" dirty="0">
                <a:latin typeface="Red Hat Display Black"/>
              </a:rPr>
              <a:t>Блокировка любых DNS-туннелей</a:t>
            </a:r>
            <a:endParaRPr lang="en-US" sz="1600" dirty="0">
              <a:latin typeface="Red Hat Display Black"/>
            </a:endParaRPr>
          </a:p>
          <a:p>
            <a:pPr marL="285750" indent="-285750" algn="just">
              <a:spcBef>
                <a:spcPts val="1000"/>
              </a:spcBef>
              <a:buFont typeface="Arial,Sans-Serif"/>
              <a:buChar char="•"/>
            </a:pPr>
            <a:r>
              <a:rPr lang="ru-RU" sz="1600" dirty="0">
                <a:latin typeface="Red Hat Display Black"/>
              </a:rPr>
              <a:t>Детектирование фактов использования DGA техник</a:t>
            </a:r>
            <a:endParaRPr lang="en-US" sz="1600" dirty="0">
              <a:latin typeface="Red Hat Display Black"/>
            </a:endParaRPr>
          </a:p>
          <a:p>
            <a:pPr marL="285750" indent="-285750" algn="just">
              <a:spcBef>
                <a:spcPts val="1000"/>
              </a:spcBef>
              <a:buFont typeface="Arial,Sans-Serif"/>
              <a:buChar char="•"/>
            </a:pPr>
            <a:r>
              <a:rPr lang="ru-RU" sz="1600" dirty="0">
                <a:latin typeface="Red Hat Display Black"/>
              </a:rPr>
              <a:t>Интеграция с SIEM, XDR</a:t>
            </a:r>
          </a:p>
          <a:p>
            <a:pPr algn="just"/>
            <a:endParaRPr lang="ru-RU" sz="1600" dirty="0">
              <a:latin typeface="Red Hat Display Black"/>
            </a:endParaRPr>
          </a:p>
          <a:p>
            <a:pPr marL="285750" indent="-285750" algn="just">
              <a:buFont typeface="Arial"/>
              <a:buChar char="•"/>
            </a:pPr>
            <a:endParaRPr lang="en-US" sz="1600" dirty="0">
              <a:latin typeface="Red Hat Display Black"/>
            </a:endParaRPr>
          </a:p>
        </p:txBody>
      </p:sp>
      <p:sp>
        <p:nvSpPr>
          <p:cNvPr id="5" name="Freeform: Shape 16">
            <a:extLst>
              <a:ext uri="{FF2B5EF4-FFF2-40B4-BE49-F238E27FC236}">
                <a16:creationId xmlns:a16="http://schemas.microsoft.com/office/drawing/2014/main" id="{5A71F5FA-42F2-77B4-1D6F-1B2499D3DA54}"/>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7" name="Picture 56" descr="Изображение выглядит как символ, логотип&#10;&#10;Автоматически созданное описание">
            <a:extLst>
              <a:ext uri="{FF2B5EF4-FFF2-40B4-BE49-F238E27FC236}">
                <a16:creationId xmlns:a16="http://schemas.microsoft.com/office/drawing/2014/main" id="{7DD6AF3A-BE83-DFE9-A44A-B8CD018D812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pic>
        <p:nvPicPr>
          <p:cNvPr id="10" name="Рисунок 9" descr="Изображение выглядит как Графика, Шрифт, символ, логотип&#10;&#10;Автоматически созданное описание">
            <a:extLst>
              <a:ext uri="{FF2B5EF4-FFF2-40B4-BE49-F238E27FC236}">
                <a16:creationId xmlns:a16="http://schemas.microsoft.com/office/drawing/2014/main" id="{1842BDDA-C38B-F1D3-0328-295A31A3F10B}"/>
              </a:ext>
            </a:extLst>
          </p:cNvPr>
          <p:cNvPicPr>
            <a:picLocks noChangeAspect="1"/>
          </p:cNvPicPr>
          <p:nvPr/>
        </p:nvPicPr>
        <p:blipFill>
          <a:blip r:embed="rId4"/>
          <a:stretch>
            <a:fillRect/>
          </a:stretch>
        </p:blipFill>
        <p:spPr>
          <a:xfrm>
            <a:off x="9089112" y="2597794"/>
            <a:ext cx="628650" cy="571500"/>
          </a:xfrm>
          <a:prstGeom prst="rect">
            <a:avLst/>
          </a:prstGeom>
        </p:spPr>
      </p:pic>
    </p:spTree>
    <p:extLst>
      <p:ext uri="{BB962C8B-B14F-4D97-AF65-F5344CB8AC3E}">
        <p14:creationId xmlns:p14="http://schemas.microsoft.com/office/powerpoint/2010/main" val="268995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865854-26F5-38E3-808A-ABB5A2025776}"/>
              </a:ext>
            </a:extLst>
          </p:cNvPr>
          <p:cNvSpPr/>
          <p:nvPr/>
        </p:nvSpPr>
        <p:spPr>
          <a:xfrm>
            <a:off x="12262757" y="163286"/>
            <a:ext cx="223157" cy="217714"/>
          </a:xfrm>
          <a:prstGeom prst="roundRect">
            <a:avLst/>
          </a:prstGeom>
          <a:solidFill>
            <a:srgbClr val="1D1E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B33CEBB-EB91-CDA7-61EF-DF5F9B3D7029}"/>
              </a:ext>
            </a:extLst>
          </p:cNvPr>
          <p:cNvSpPr/>
          <p:nvPr/>
        </p:nvSpPr>
        <p:spPr>
          <a:xfrm>
            <a:off x="12262757" y="451757"/>
            <a:ext cx="223157" cy="217714"/>
          </a:xfrm>
          <a:prstGeom prst="roundRect">
            <a:avLst/>
          </a:prstGeom>
          <a:solidFill>
            <a:srgbClr val="14A2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9DEFB825-C907-AE82-A60E-A46FF0BD37C0}"/>
              </a:ext>
            </a:extLst>
          </p:cNvPr>
          <p:cNvSpPr txBox="1"/>
          <p:nvPr/>
        </p:nvSpPr>
        <p:spPr>
          <a:xfrm>
            <a:off x="1254483" y="323868"/>
            <a:ext cx="9892488" cy="646331"/>
          </a:xfrm>
          <a:prstGeom prst="rect">
            <a:avLst/>
          </a:prstGeom>
          <a:noFill/>
        </p:spPr>
        <p:txBody>
          <a:bodyPr wrap="square" lIns="91440" tIns="45720" rIns="91440" bIns="45720" rtlCol="0" anchor="t">
            <a:spAutoFit/>
          </a:bodyPr>
          <a:lstStyle/>
          <a:p>
            <a:r>
              <a:rPr lang="ru-RU" sz="3600" spc="-150" dirty="0">
                <a:solidFill>
                  <a:srgbClr val="1D1E3E"/>
                </a:solidFill>
                <a:latin typeface="Red Hat Display Bold" panose="02010303040201060303" pitchFamily="2" charset="0"/>
                <a:ea typeface="Red Hat Display Bold" panose="02010303040201060303" pitchFamily="2" charset="0"/>
                <a:cs typeface="Red Hat Display Bold" panose="02010303040201060303" pitchFamily="2" charset="0"/>
              </a:rPr>
              <a:t>Характеристики </a:t>
            </a:r>
            <a:r>
              <a:rPr lang="ru-RU" sz="3600" spc="-150" dirty="0">
                <a:solidFill>
                  <a:srgbClr val="1D1E3E"/>
                </a:solidFill>
                <a:latin typeface="+mj-lt"/>
                <a:ea typeface="Red Hat Display Bold" panose="02010303040201060303" pitchFamily="2" charset="0"/>
                <a:cs typeface="Red Hat Display Bold" panose="02010303040201060303" pitchFamily="2" charset="0"/>
              </a:rPr>
              <a:t>компонент </a:t>
            </a:r>
            <a:r>
              <a:rPr lang="ru-RU" sz="3600" spc="-150" dirty="0">
                <a:solidFill>
                  <a:srgbClr val="14A24C"/>
                </a:solidFill>
                <a:latin typeface="+mj-lt"/>
                <a:ea typeface="Red Hat Display Bold" panose="02010303040201060303" pitchFamily="2" charset="0"/>
                <a:cs typeface="Red Hat Display Bold" panose="02010303040201060303" pitchFamily="2" charset="0"/>
              </a:rPr>
              <a:t>KVILDNS</a:t>
            </a:r>
            <a:endParaRPr lang="en-US" sz="3600" spc="-150" dirty="0">
              <a:solidFill>
                <a:srgbClr val="14A24C"/>
              </a:solidFill>
              <a:latin typeface="+mj-lt"/>
              <a:ea typeface="Red Hat Display Bold" panose="02010303040201060303" pitchFamily="2" charset="0"/>
              <a:cs typeface="Red Hat Display Bold" panose="02010303040201060303" pitchFamily="2" charset="0"/>
            </a:endParaRPr>
          </a:p>
        </p:txBody>
      </p:sp>
      <p:grpSp>
        <p:nvGrpSpPr>
          <p:cNvPr id="109" name="Group 108">
            <a:extLst>
              <a:ext uri="{FF2B5EF4-FFF2-40B4-BE49-F238E27FC236}">
                <a16:creationId xmlns:a16="http://schemas.microsoft.com/office/drawing/2014/main" id="{A33798C1-8CB3-04BF-B30D-4F28C98C3C64}"/>
              </a:ext>
            </a:extLst>
          </p:cNvPr>
          <p:cNvGrpSpPr/>
          <p:nvPr/>
        </p:nvGrpSpPr>
        <p:grpSpPr>
          <a:xfrm>
            <a:off x="2262168" y="1331861"/>
            <a:ext cx="2663840" cy="4325806"/>
            <a:chOff x="560368" y="1482725"/>
            <a:chExt cx="2663840" cy="4325806"/>
          </a:xfrm>
        </p:grpSpPr>
        <p:sp>
          <p:nvSpPr>
            <p:cNvPr id="2" name="Rectangle: Rounded Corners 1">
              <a:extLst>
                <a:ext uri="{FF2B5EF4-FFF2-40B4-BE49-F238E27FC236}">
                  <a16:creationId xmlns:a16="http://schemas.microsoft.com/office/drawing/2014/main" id="{1726E18C-504D-EB75-5613-AF9AEB98AD16}"/>
                </a:ext>
              </a:extLst>
            </p:cNvPr>
            <p:cNvSpPr/>
            <p:nvPr/>
          </p:nvSpPr>
          <p:spPr>
            <a:xfrm>
              <a:off x="560368" y="1482725"/>
              <a:ext cx="2663840" cy="4163332"/>
            </a:xfrm>
            <a:prstGeom prst="roundRect">
              <a:avLst>
                <a:gd name="adj" fmla="val 8772"/>
              </a:avLst>
            </a:prstGeom>
            <a:solidFill>
              <a:schemeClr val="bg1">
                <a:alpha val="50000"/>
              </a:schemeClr>
            </a:solidFill>
            <a:ln w="3175">
              <a:solidFill>
                <a:srgbClr val="1D1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77" name="Group 76">
              <a:extLst>
                <a:ext uri="{FF2B5EF4-FFF2-40B4-BE49-F238E27FC236}">
                  <a16:creationId xmlns:a16="http://schemas.microsoft.com/office/drawing/2014/main" id="{733E7A7A-53C8-768C-9ED3-C17679528F8A}"/>
                </a:ext>
              </a:extLst>
            </p:cNvPr>
            <p:cNvGrpSpPr/>
            <p:nvPr/>
          </p:nvGrpSpPr>
          <p:grpSpPr>
            <a:xfrm>
              <a:off x="560368" y="4948105"/>
              <a:ext cx="2663840" cy="860426"/>
              <a:chOff x="560369" y="4416424"/>
              <a:chExt cx="2340489" cy="860426"/>
            </a:xfrm>
          </p:grpSpPr>
          <p:sp>
            <p:nvSpPr>
              <p:cNvPr id="66" name="Isosceles Triangle 65">
                <a:extLst>
                  <a:ext uri="{FF2B5EF4-FFF2-40B4-BE49-F238E27FC236}">
                    <a16:creationId xmlns:a16="http://schemas.microsoft.com/office/drawing/2014/main" id="{6DBAB346-1192-8A38-F9BD-2A51A761FA87}"/>
                  </a:ext>
                </a:extLst>
              </p:cNvPr>
              <p:cNvSpPr/>
              <p:nvPr/>
            </p:nvSpPr>
            <p:spPr>
              <a:xfrm flipV="1">
                <a:off x="1606957" y="5070475"/>
                <a:ext cx="239395" cy="206375"/>
              </a:xfrm>
              <a:prstGeom prst="triangle">
                <a:avLst/>
              </a:prstGeom>
              <a:solidFill>
                <a:srgbClr val="14A24C"/>
              </a:solidFill>
              <a:ln w="50800" cap="rnd">
                <a:solidFill>
                  <a:srgbClr val="14A24C"/>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Top Corners Rounded 64">
                <a:extLst>
                  <a:ext uri="{FF2B5EF4-FFF2-40B4-BE49-F238E27FC236}">
                    <a16:creationId xmlns:a16="http://schemas.microsoft.com/office/drawing/2014/main" id="{DA30D5B9-9401-0DC9-4C45-AC92D8E0FA30}"/>
                  </a:ext>
                </a:extLst>
              </p:cNvPr>
              <p:cNvSpPr/>
              <p:nvPr/>
            </p:nvSpPr>
            <p:spPr>
              <a:xfrm flipV="1">
                <a:off x="560369" y="4416424"/>
                <a:ext cx="2340489" cy="695325"/>
              </a:xfrm>
              <a:prstGeom prst="round2SameRect">
                <a:avLst>
                  <a:gd name="adj1" fmla="val 32006"/>
                  <a:gd name="adj2" fmla="val 0"/>
                </a:avLst>
              </a:prstGeom>
              <a:solidFill>
                <a:srgbClr val="14A24C"/>
              </a:solidFill>
              <a:ln>
                <a:no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a:extLst>
                <a:ext uri="{FF2B5EF4-FFF2-40B4-BE49-F238E27FC236}">
                  <a16:creationId xmlns:a16="http://schemas.microsoft.com/office/drawing/2014/main" id="{AD7F6C5D-DDAF-6290-1C71-520EDD94221F}"/>
                </a:ext>
              </a:extLst>
            </p:cNvPr>
            <p:cNvSpPr txBox="1"/>
            <p:nvPr/>
          </p:nvSpPr>
          <p:spPr>
            <a:xfrm>
              <a:off x="605055" y="1636201"/>
              <a:ext cx="2574466" cy="2323713"/>
            </a:xfrm>
            <a:prstGeom prst="rect">
              <a:avLst/>
            </a:prstGeom>
            <a:noFill/>
          </p:spPr>
          <p:txBody>
            <a:bodyPr wrap="square" lIns="91440" tIns="45720" rIns="91440" bIns="45720" anchor="t">
              <a:spAutoFit/>
            </a:bodyPr>
            <a:lstStyle>
              <a:defPPr>
                <a:defRPr lang="en-US"/>
              </a:defPPr>
              <a:lvl1pPr marL="285750" indent="-285750">
                <a:spcBef>
                  <a:spcPts val="600"/>
                </a:spcBef>
                <a:buFont typeface="Arial" panose="020B0604020202020204" pitchFamily="34" charset="0"/>
                <a:buChar char="•"/>
                <a:defRPr sz="1200" b="1">
                  <a:solidFill>
                    <a:srgbClr val="1D1E3E"/>
                  </a:solidFill>
                </a:defRPr>
              </a:lvl1pPr>
            </a:lstStyle>
            <a:p>
              <a:r>
                <a:rPr lang="ru-RU" sz="1300" dirty="0"/>
                <a:t>Облачная защита (РФ)</a:t>
              </a:r>
              <a:endParaRPr lang="ru-RU" dirty="0"/>
            </a:p>
            <a:p>
              <a:r>
                <a:rPr lang="ru-RU" sz="1300" dirty="0"/>
                <a:t>Защита от DNS-туннелирования на основе искусственного интеллекта</a:t>
              </a:r>
              <a:endParaRPr lang="ru-RU" dirty="0"/>
            </a:p>
            <a:p>
              <a:r>
                <a:rPr lang="ru-RU" sz="1300" dirty="0"/>
                <a:t>Защита от вредоносных программ, программ-вымогателей, фишинга и прочей заразы</a:t>
              </a:r>
              <a:endParaRPr lang="ru-RU" dirty="0"/>
            </a:p>
            <a:p>
              <a:r>
                <a:rPr lang="ru-RU" sz="1300" dirty="0"/>
                <a:t>Наличие клиентов для мобильных пользователей</a:t>
              </a:r>
              <a:endParaRPr lang="ru-RU" dirty="0"/>
            </a:p>
          </p:txBody>
        </p:sp>
      </p:grpSp>
      <p:grpSp>
        <p:nvGrpSpPr>
          <p:cNvPr id="110" name="Group 109">
            <a:extLst>
              <a:ext uri="{FF2B5EF4-FFF2-40B4-BE49-F238E27FC236}">
                <a16:creationId xmlns:a16="http://schemas.microsoft.com/office/drawing/2014/main" id="{811C95A4-6E44-C4D7-05B7-A15B68A71435}"/>
              </a:ext>
            </a:extLst>
          </p:cNvPr>
          <p:cNvGrpSpPr/>
          <p:nvPr/>
        </p:nvGrpSpPr>
        <p:grpSpPr>
          <a:xfrm>
            <a:off x="5035590" y="1354713"/>
            <a:ext cx="2663840" cy="4325806"/>
            <a:chOff x="3285314" y="1482725"/>
            <a:chExt cx="2663840" cy="4325806"/>
          </a:xfrm>
        </p:grpSpPr>
        <p:sp>
          <p:nvSpPr>
            <p:cNvPr id="8" name="Rectangle: Rounded Corners 7">
              <a:extLst>
                <a:ext uri="{FF2B5EF4-FFF2-40B4-BE49-F238E27FC236}">
                  <a16:creationId xmlns:a16="http://schemas.microsoft.com/office/drawing/2014/main" id="{1110F27C-8461-B201-A358-1BA0D5CFD377}"/>
                </a:ext>
              </a:extLst>
            </p:cNvPr>
            <p:cNvSpPr/>
            <p:nvPr/>
          </p:nvSpPr>
          <p:spPr>
            <a:xfrm>
              <a:off x="3285314" y="1482725"/>
              <a:ext cx="2663840" cy="4163332"/>
            </a:xfrm>
            <a:prstGeom prst="roundRect">
              <a:avLst>
                <a:gd name="adj" fmla="val 8772"/>
              </a:avLst>
            </a:prstGeom>
            <a:solidFill>
              <a:schemeClr val="bg1">
                <a:alpha val="50000"/>
              </a:schemeClr>
            </a:solidFill>
            <a:ln w="3175">
              <a:solidFill>
                <a:srgbClr val="1D1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5" name="TextBox 74">
              <a:extLst>
                <a:ext uri="{FF2B5EF4-FFF2-40B4-BE49-F238E27FC236}">
                  <a16:creationId xmlns:a16="http://schemas.microsoft.com/office/drawing/2014/main" id="{4A509672-5B9D-906E-1FF7-8273DA30BAF9}"/>
                </a:ext>
              </a:extLst>
            </p:cNvPr>
            <p:cNvSpPr txBox="1"/>
            <p:nvPr/>
          </p:nvSpPr>
          <p:spPr>
            <a:xfrm>
              <a:off x="3285314" y="1497162"/>
              <a:ext cx="2663840" cy="3708708"/>
            </a:xfrm>
            <a:prstGeom prst="rect">
              <a:avLst/>
            </a:prstGeom>
            <a:noFill/>
          </p:spPr>
          <p:txBody>
            <a:bodyPr wrap="square" lIns="91440" tIns="45720" rIns="91440" bIns="45720" anchor="t">
              <a:spAutoFit/>
            </a:bodyPr>
            <a:lstStyle/>
            <a:p>
              <a:pPr marL="285750" indent="-285750">
                <a:spcBef>
                  <a:spcPts val="600"/>
                </a:spcBef>
                <a:buFont typeface="Arial" panose="020B0604020202020204" pitchFamily="34" charset="0"/>
                <a:buChar char="•"/>
              </a:pPr>
              <a:r>
                <a:rPr lang="ru-RU" sz="1300" b="1" dirty="0">
                  <a:solidFill>
                    <a:srgbClr val="1D1E3E"/>
                  </a:solidFill>
                </a:rPr>
                <a:t>Эффективное обнаружение аномалий в трафике</a:t>
              </a:r>
              <a:endParaRPr lang="en-US" sz="1300" b="1" dirty="0">
                <a:solidFill>
                  <a:srgbClr val="000000"/>
                </a:solidFill>
              </a:endParaRPr>
            </a:p>
            <a:p>
              <a:pPr marL="285750" indent="-285750">
                <a:spcBef>
                  <a:spcPts val="600"/>
                </a:spcBef>
                <a:buFont typeface="Arial" panose="020B0604020202020204" pitchFamily="34" charset="0"/>
                <a:buChar char="•"/>
              </a:pPr>
              <a:r>
                <a:rPr lang="ru-RU" sz="1300" b="1" dirty="0">
                  <a:solidFill>
                    <a:srgbClr val="1D1E3E"/>
                  </a:solidFill>
                </a:rPr>
                <a:t>Автоматизированное реагирование на инциденты</a:t>
              </a:r>
              <a:endParaRPr lang="en-US" sz="1300" b="1" dirty="0">
                <a:solidFill>
                  <a:srgbClr val="000000"/>
                </a:solidFill>
              </a:endParaRPr>
            </a:p>
            <a:p>
              <a:pPr marL="285750" indent="-285750">
                <a:spcBef>
                  <a:spcPts val="600"/>
                </a:spcBef>
                <a:buFont typeface="Arial" panose="020B0604020202020204" pitchFamily="34" charset="0"/>
                <a:buChar char="•"/>
              </a:pPr>
              <a:r>
                <a:rPr lang="ru-RU" sz="1300" b="1" dirty="0">
                  <a:solidFill>
                    <a:srgbClr val="1D1E3E"/>
                  </a:solidFill>
                </a:rPr>
                <a:t>Ускорение расследований инцидентов</a:t>
              </a:r>
              <a:endParaRPr lang="en-US" sz="1300" b="1" dirty="0">
                <a:solidFill>
                  <a:srgbClr val="000000"/>
                </a:solidFill>
              </a:endParaRPr>
            </a:p>
            <a:p>
              <a:pPr marL="285750" indent="-285750">
                <a:spcBef>
                  <a:spcPts val="600"/>
                </a:spcBef>
                <a:buFont typeface="Arial" panose="020B0604020202020204" pitchFamily="34" charset="0"/>
                <a:buChar char="•"/>
              </a:pPr>
              <a:r>
                <a:rPr lang="ru-RU" sz="1300" b="1" dirty="0">
                  <a:solidFill>
                    <a:srgbClr val="1D1E3E"/>
                  </a:solidFill>
                </a:rPr>
                <a:t>Автоматическое обогащение данных</a:t>
              </a:r>
              <a:endParaRPr lang="en-US" sz="1300" b="1" dirty="0">
                <a:solidFill>
                  <a:srgbClr val="000000"/>
                </a:solidFill>
              </a:endParaRPr>
            </a:p>
            <a:p>
              <a:pPr marL="285750" indent="-285750">
                <a:spcBef>
                  <a:spcPts val="600"/>
                </a:spcBef>
                <a:buFont typeface="Arial" panose="020B0604020202020204" pitchFamily="34" charset="0"/>
                <a:buChar char="•"/>
              </a:pPr>
              <a:r>
                <a:rPr lang="ru-RU" sz="1300" b="1" dirty="0">
                  <a:solidFill>
                    <a:srgbClr val="1D1E3E"/>
                  </a:solidFill>
                </a:rPr>
                <a:t>Интеграция с EDR/XDR</a:t>
              </a:r>
              <a:endParaRPr lang="en-US" sz="1300" b="1" dirty="0">
                <a:solidFill>
                  <a:srgbClr val="000000"/>
                </a:solidFill>
              </a:endParaRPr>
            </a:p>
            <a:p>
              <a:pPr marL="285750" indent="-285750">
                <a:spcBef>
                  <a:spcPts val="600"/>
                </a:spcBef>
                <a:buFont typeface="Arial" panose="020B0604020202020204" pitchFamily="34" charset="0"/>
                <a:buChar char="•"/>
              </a:pPr>
              <a:r>
                <a:rPr lang="ru-RU" sz="1300" b="1" dirty="0">
                  <a:solidFill>
                    <a:srgbClr val="1D1E3E"/>
                  </a:solidFill>
                </a:rPr>
                <a:t>Снижение ложных сигналов тревоги</a:t>
              </a:r>
              <a:endParaRPr lang="en-US" sz="1300" b="1" dirty="0">
                <a:solidFill>
                  <a:srgbClr val="1D1E3E"/>
                </a:solidFill>
              </a:endParaRPr>
            </a:p>
            <a:p>
              <a:pPr marL="285750" indent="-285750">
                <a:spcBef>
                  <a:spcPts val="600"/>
                </a:spcBef>
                <a:buFont typeface="Arial" panose="020B0604020202020204" pitchFamily="34" charset="0"/>
                <a:buChar char="•"/>
              </a:pPr>
              <a:r>
                <a:rPr lang="ru-RU" sz="1300" b="1" dirty="0">
                  <a:solidFill>
                    <a:srgbClr val="1D1E3E"/>
                  </a:solidFill>
                </a:rPr>
                <a:t>Идентификация слепых зон защиты</a:t>
              </a:r>
            </a:p>
            <a:p>
              <a:pPr marL="285750" indent="-285750">
                <a:spcBef>
                  <a:spcPts val="600"/>
                </a:spcBef>
                <a:buFont typeface="Arial" panose="020B0604020202020204" pitchFamily="34" charset="0"/>
                <a:buChar char="•"/>
              </a:pPr>
              <a:r>
                <a:rPr lang="ru-RU" sz="1300" b="1" dirty="0">
                  <a:solidFill>
                    <a:srgbClr val="1D1E3E"/>
                  </a:solidFill>
                </a:rPr>
                <a:t>Интеграция с SOAR</a:t>
              </a:r>
              <a:r>
                <a:rPr lang="en-US" sz="1300" b="1" dirty="0">
                  <a:solidFill>
                    <a:srgbClr val="1D1E3E"/>
                  </a:solidFill>
                </a:rPr>
                <a:t>/SIEM</a:t>
              </a:r>
              <a:endParaRPr lang="ru-RU" sz="1300" b="1" dirty="0">
                <a:solidFill>
                  <a:srgbClr val="1D1E3E"/>
                </a:solidFill>
              </a:endParaRPr>
            </a:p>
            <a:p>
              <a:pPr marL="285750" indent="-285750">
                <a:spcBef>
                  <a:spcPts val="600"/>
                </a:spcBef>
                <a:buFont typeface="Arial" panose="020B0604020202020204" pitchFamily="34" charset="0"/>
                <a:buChar char="•"/>
              </a:pPr>
              <a:endParaRPr lang="en-US" sz="1300" b="1" dirty="0"/>
            </a:p>
          </p:txBody>
        </p:sp>
        <p:grpSp>
          <p:nvGrpSpPr>
            <p:cNvPr id="81" name="Group 80">
              <a:extLst>
                <a:ext uri="{FF2B5EF4-FFF2-40B4-BE49-F238E27FC236}">
                  <a16:creationId xmlns:a16="http://schemas.microsoft.com/office/drawing/2014/main" id="{FC4C0B2A-A0CE-14E8-47F8-5908C9283F3B}"/>
                </a:ext>
              </a:extLst>
            </p:cNvPr>
            <p:cNvGrpSpPr/>
            <p:nvPr/>
          </p:nvGrpSpPr>
          <p:grpSpPr>
            <a:xfrm>
              <a:off x="3285314" y="4948104"/>
              <a:ext cx="2663840" cy="860427"/>
              <a:chOff x="560369" y="4416423"/>
              <a:chExt cx="2340488" cy="860427"/>
            </a:xfrm>
            <a:solidFill>
              <a:srgbClr val="1D1E3E"/>
            </a:solidFill>
          </p:grpSpPr>
          <p:sp>
            <p:nvSpPr>
              <p:cNvPr id="83" name="Isosceles Triangle 82">
                <a:extLst>
                  <a:ext uri="{FF2B5EF4-FFF2-40B4-BE49-F238E27FC236}">
                    <a16:creationId xmlns:a16="http://schemas.microsoft.com/office/drawing/2014/main" id="{DAE3B95C-2ABC-CA7C-6F88-6F90546AED83}"/>
                  </a:ext>
                </a:extLst>
              </p:cNvPr>
              <p:cNvSpPr/>
              <p:nvPr/>
            </p:nvSpPr>
            <p:spPr>
              <a:xfrm flipV="1">
                <a:off x="1606957" y="5070475"/>
                <a:ext cx="239395" cy="206375"/>
              </a:xfrm>
              <a:prstGeom prst="triangle">
                <a:avLst/>
              </a:prstGeom>
              <a:solidFill>
                <a:srgbClr val="14A24C"/>
              </a:solidFill>
              <a:ln w="50800" cap="rnd">
                <a:solidFill>
                  <a:srgbClr val="14A24C"/>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Top Corners Rounded 81">
                <a:extLst>
                  <a:ext uri="{FF2B5EF4-FFF2-40B4-BE49-F238E27FC236}">
                    <a16:creationId xmlns:a16="http://schemas.microsoft.com/office/drawing/2014/main" id="{F87F82E0-8CE3-A9BA-2E92-32E7E9851CDD}"/>
                  </a:ext>
                </a:extLst>
              </p:cNvPr>
              <p:cNvSpPr/>
              <p:nvPr/>
            </p:nvSpPr>
            <p:spPr>
              <a:xfrm flipV="1">
                <a:off x="560369" y="4416423"/>
                <a:ext cx="2340488" cy="695325"/>
              </a:xfrm>
              <a:prstGeom prst="round2SameRect">
                <a:avLst>
                  <a:gd name="adj1" fmla="val 33890"/>
                  <a:gd name="adj2" fmla="val 0"/>
                </a:avLst>
              </a:prstGeom>
              <a:solidFill>
                <a:srgbClr val="14A24C"/>
              </a:solidFill>
              <a:ln>
                <a:no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a:extLst>
              <a:ext uri="{FF2B5EF4-FFF2-40B4-BE49-F238E27FC236}">
                <a16:creationId xmlns:a16="http://schemas.microsoft.com/office/drawing/2014/main" id="{B1D12EAC-0265-6575-4973-4F2E8A13E78B}"/>
              </a:ext>
            </a:extLst>
          </p:cNvPr>
          <p:cNvGrpSpPr/>
          <p:nvPr/>
        </p:nvGrpSpPr>
        <p:grpSpPr>
          <a:xfrm>
            <a:off x="7798852" y="1342793"/>
            <a:ext cx="2663840" cy="4325806"/>
            <a:chOff x="6010260" y="1482725"/>
            <a:chExt cx="2663840" cy="4325806"/>
          </a:xfrm>
        </p:grpSpPr>
        <p:sp>
          <p:nvSpPr>
            <p:cNvPr id="9" name="Rectangle: Rounded Corners 8">
              <a:extLst>
                <a:ext uri="{FF2B5EF4-FFF2-40B4-BE49-F238E27FC236}">
                  <a16:creationId xmlns:a16="http://schemas.microsoft.com/office/drawing/2014/main" id="{8FA3CCBD-A6FC-111B-DF57-D8B8405B37E3}"/>
                </a:ext>
              </a:extLst>
            </p:cNvPr>
            <p:cNvSpPr/>
            <p:nvPr/>
          </p:nvSpPr>
          <p:spPr>
            <a:xfrm>
              <a:off x="6010260" y="1482725"/>
              <a:ext cx="2663840" cy="4163332"/>
            </a:xfrm>
            <a:prstGeom prst="roundRect">
              <a:avLst>
                <a:gd name="adj" fmla="val 8772"/>
              </a:avLst>
            </a:prstGeom>
            <a:solidFill>
              <a:schemeClr val="bg1">
                <a:alpha val="50000"/>
              </a:schemeClr>
            </a:solidFill>
            <a:ln w="3175">
              <a:solidFill>
                <a:srgbClr val="1D1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6" name="TextBox 75">
              <a:extLst>
                <a:ext uri="{FF2B5EF4-FFF2-40B4-BE49-F238E27FC236}">
                  <a16:creationId xmlns:a16="http://schemas.microsoft.com/office/drawing/2014/main" id="{B75617A7-C3D1-F621-DA69-0D214E7FC5B6}"/>
                </a:ext>
              </a:extLst>
            </p:cNvPr>
            <p:cNvSpPr txBox="1"/>
            <p:nvPr/>
          </p:nvSpPr>
          <p:spPr>
            <a:xfrm>
              <a:off x="6022832" y="1636201"/>
              <a:ext cx="2520576" cy="2200602"/>
            </a:xfrm>
            <a:prstGeom prst="rect">
              <a:avLst/>
            </a:prstGeom>
            <a:noFill/>
          </p:spPr>
          <p:txBody>
            <a:bodyPr wrap="square" lIns="91440" tIns="45720" rIns="91440" bIns="45720" anchor="t">
              <a:spAutoFit/>
            </a:bodyPr>
            <a:lstStyle/>
            <a:p>
              <a:pPr marL="285750" indent="-285750">
                <a:spcBef>
                  <a:spcPts val="600"/>
                </a:spcBef>
                <a:buFont typeface="Arial" panose="020B0604020202020204" pitchFamily="34" charset="0"/>
                <a:buChar char="•"/>
              </a:pPr>
              <a:r>
                <a:rPr lang="ru-RU" sz="1300" b="1" dirty="0">
                  <a:solidFill>
                    <a:srgbClr val="1D1E3E"/>
                  </a:solidFill>
                </a:rPr>
                <a:t>Классификация доменов на основе искусственного интеллекта</a:t>
              </a:r>
              <a:endParaRPr lang="en-US" sz="1300" b="1" dirty="0">
                <a:solidFill>
                  <a:srgbClr val="000000"/>
                </a:solidFill>
              </a:endParaRPr>
            </a:p>
            <a:p>
              <a:pPr marL="285750" indent="-285750">
                <a:spcBef>
                  <a:spcPts val="600"/>
                </a:spcBef>
                <a:buFont typeface="Arial" panose="020B0604020202020204" pitchFamily="34" charset="0"/>
                <a:buChar char="•"/>
              </a:pPr>
              <a:r>
                <a:rPr lang="ru-RU" sz="1300" b="1" dirty="0">
                  <a:solidFill>
                    <a:srgbClr val="1D1E3E"/>
                  </a:solidFill>
                </a:rPr>
                <a:t>100% автоматизация</a:t>
              </a:r>
              <a:endParaRPr lang="en-US" sz="1300" b="1" dirty="0">
                <a:solidFill>
                  <a:srgbClr val="000000"/>
                </a:solidFill>
              </a:endParaRPr>
            </a:p>
            <a:p>
              <a:pPr marL="285750" indent="-285750">
                <a:spcBef>
                  <a:spcPts val="600"/>
                </a:spcBef>
                <a:buFont typeface="Arial" panose="020B0604020202020204" pitchFamily="34" charset="0"/>
                <a:buChar char="•"/>
              </a:pPr>
              <a:r>
                <a:rPr lang="ru-RU" sz="1300" b="1" dirty="0">
                  <a:solidFill>
                    <a:srgbClr val="1D1E3E"/>
                  </a:solidFill>
                </a:rPr>
                <a:t>Результат за 2 секунды, без участия человека</a:t>
              </a:r>
              <a:endParaRPr lang="en-US" sz="1300" b="1" dirty="0">
                <a:solidFill>
                  <a:srgbClr val="000000"/>
                </a:solidFill>
              </a:endParaRPr>
            </a:p>
            <a:p>
              <a:pPr marL="285750" indent="-285750">
                <a:spcBef>
                  <a:spcPts val="600"/>
                </a:spcBef>
                <a:buFont typeface="Arial" panose="020B0604020202020204" pitchFamily="34" charset="0"/>
                <a:buChar char="•"/>
              </a:pPr>
              <a:r>
                <a:rPr lang="ru-RU" sz="1300" b="1" dirty="0">
                  <a:solidFill>
                    <a:srgbClr val="1D1E3E"/>
                  </a:solidFill>
                </a:rPr>
                <a:t>Аналитика </a:t>
              </a:r>
              <a:r>
                <a:rPr lang="ru-RU" sz="1300" b="1" err="1">
                  <a:solidFill>
                    <a:srgbClr val="1D1E3E"/>
                  </a:solidFill>
                </a:rPr>
                <a:t>киберугроз</a:t>
              </a:r>
              <a:endParaRPr lang="en-US" sz="1300" b="1" err="1">
                <a:solidFill>
                  <a:srgbClr val="000000"/>
                </a:solidFill>
              </a:endParaRPr>
            </a:p>
            <a:p>
              <a:pPr marL="285750" indent="-285750">
                <a:spcBef>
                  <a:spcPts val="600"/>
                </a:spcBef>
                <a:buFont typeface="Arial" panose="020B0604020202020204" pitchFamily="34" charset="0"/>
                <a:buChar char="•"/>
              </a:pPr>
              <a:r>
                <a:rPr lang="ru-RU" sz="1300" b="1" dirty="0">
                  <a:solidFill>
                    <a:srgbClr val="1D1E3E"/>
                  </a:solidFill>
                </a:rPr>
                <a:t>Отслеживание и анализ всего Интернета</a:t>
              </a:r>
              <a:endParaRPr lang="en-US" sz="1300" b="1"/>
            </a:p>
          </p:txBody>
        </p:sp>
        <p:grpSp>
          <p:nvGrpSpPr>
            <p:cNvPr id="85" name="Group 84">
              <a:extLst>
                <a:ext uri="{FF2B5EF4-FFF2-40B4-BE49-F238E27FC236}">
                  <a16:creationId xmlns:a16="http://schemas.microsoft.com/office/drawing/2014/main" id="{F34AAB51-C462-7420-0E89-FA8E48452A2D}"/>
                </a:ext>
              </a:extLst>
            </p:cNvPr>
            <p:cNvGrpSpPr/>
            <p:nvPr/>
          </p:nvGrpSpPr>
          <p:grpSpPr>
            <a:xfrm>
              <a:off x="6010260" y="4948105"/>
              <a:ext cx="2663840" cy="860426"/>
              <a:chOff x="560369" y="4416424"/>
              <a:chExt cx="2340488" cy="860426"/>
            </a:xfrm>
            <a:solidFill>
              <a:srgbClr val="1D1E3E"/>
            </a:solidFill>
          </p:grpSpPr>
          <p:sp>
            <p:nvSpPr>
              <p:cNvPr id="87" name="Isosceles Triangle 86">
                <a:extLst>
                  <a:ext uri="{FF2B5EF4-FFF2-40B4-BE49-F238E27FC236}">
                    <a16:creationId xmlns:a16="http://schemas.microsoft.com/office/drawing/2014/main" id="{24E3DB6A-2C8C-254F-03A1-47A91FD092A5}"/>
                  </a:ext>
                </a:extLst>
              </p:cNvPr>
              <p:cNvSpPr/>
              <p:nvPr/>
            </p:nvSpPr>
            <p:spPr>
              <a:xfrm flipV="1">
                <a:off x="1606957" y="5070475"/>
                <a:ext cx="239395" cy="206375"/>
              </a:xfrm>
              <a:prstGeom prst="triangle">
                <a:avLst/>
              </a:prstGeom>
              <a:solidFill>
                <a:srgbClr val="14A24C"/>
              </a:solidFill>
              <a:ln w="50800" cap="rnd">
                <a:solidFill>
                  <a:srgbClr val="14A24C"/>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Top Corners Rounded 85">
                <a:extLst>
                  <a:ext uri="{FF2B5EF4-FFF2-40B4-BE49-F238E27FC236}">
                    <a16:creationId xmlns:a16="http://schemas.microsoft.com/office/drawing/2014/main" id="{C1DA750F-75E4-B866-CD91-65D152249808}"/>
                  </a:ext>
                </a:extLst>
              </p:cNvPr>
              <p:cNvSpPr/>
              <p:nvPr/>
            </p:nvSpPr>
            <p:spPr>
              <a:xfrm flipV="1">
                <a:off x="560369" y="4416424"/>
                <a:ext cx="2340488" cy="695325"/>
              </a:xfrm>
              <a:prstGeom prst="round2SameRect">
                <a:avLst>
                  <a:gd name="adj1" fmla="val 33925"/>
                  <a:gd name="adj2" fmla="val 0"/>
                </a:avLst>
              </a:prstGeom>
              <a:solidFill>
                <a:srgbClr val="14A24C"/>
              </a:solidFill>
              <a:ln>
                <a:noFill/>
              </a:ln>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92">
            <a:extLst>
              <a:ext uri="{FF2B5EF4-FFF2-40B4-BE49-F238E27FC236}">
                <a16:creationId xmlns:a16="http://schemas.microsoft.com/office/drawing/2014/main" id="{A68B2E98-B3C5-3B5A-A20B-F6F7B2FA7681}"/>
              </a:ext>
            </a:extLst>
          </p:cNvPr>
          <p:cNvGrpSpPr/>
          <p:nvPr/>
        </p:nvGrpSpPr>
        <p:grpSpPr>
          <a:xfrm>
            <a:off x="2361373" y="4882893"/>
            <a:ext cx="8118236" cy="625564"/>
            <a:chOff x="659573" y="4983229"/>
            <a:chExt cx="8118236" cy="625564"/>
          </a:xfrm>
        </p:grpSpPr>
        <p:sp>
          <p:nvSpPr>
            <p:cNvPr id="70" name="TextBox 69">
              <a:extLst>
                <a:ext uri="{FF2B5EF4-FFF2-40B4-BE49-F238E27FC236}">
                  <a16:creationId xmlns:a16="http://schemas.microsoft.com/office/drawing/2014/main" id="{011F2E03-2EF6-19E6-8965-4AACB1093356}"/>
                </a:ext>
              </a:extLst>
            </p:cNvPr>
            <p:cNvSpPr txBox="1"/>
            <p:nvPr/>
          </p:nvSpPr>
          <p:spPr>
            <a:xfrm>
              <a:off x="659573" y="5008629"/>
              <a:ext cx="2465431" cy="600164"/>
            </a:xfrm>
            <a:prstGeom prst="rect">
              <a:avLst/>
            </a:prstGeom>
            <a:noFill/>
          </p:spPr>
          <p:txBody>
            <a:bodyPr wrap="square">
              <a:spAutoFit/>
            </a:bodyPr>
            <a:lstStyle/>
            <a:p>
              <a:pPr algn="ctr"/>
              <a:r>
                <a:rPr lang="ru-RU" sz="1100">
                  <a:solidFill>
                    <a:schemeClr val="bg1"/>
                  </a:solidFill>
                </a:rPr>
                <a:t>Обеспечивает расширенный уровень защиты от известных и неизвестных угроз.</a:t>
              </a:r>
              <a:endParaRPr lang="en-US" sz="1100">
                <a:solidFill>
                  <a:schemeClr val="bg1"/>
                </a:solidFill>
              </a:endParaRPr>
            </a:p>
          </p:txBody>
        </p:sp>
        <p:sp>
          <p:nvSpPr>
            <p:cNvPr id="84" name="TextBox 83">
              <a:extLst>
                <a:ext uri="{FF2B5EF4-FFF2-40B4-BE49-F238E27FC236}">
                  <a16:creationId xmlns:a16="http://schemas.microsoft.com/office/drawing/2014/main" id="{FA8949F9-4B03-84C6-9AEF-587E69589FCD}"/>
                </a:ext>
              </a:extLst>
            </p:cNvPr>
            <p:cNvSpPr txBox="1"/>
            <p:nvPr/>
          </p:nvSpPr>
          <p:spPr>
            <a:xfrm>
              <a:off x="3380013" y="5015444"/>
              <a:ext cx="2552464" cy="430887"/>
            </a:xfrm>
            <a:prstGeom prst="rect">
              <a:avLst/>
            </a:prstGeom>
            <a:noFill/>
          </p:spPr>
          <p:txBody>
            <a:bodyPr wrap="square">
              <a:spAutoFit/>
            </a:bodyPr>
            <a:lstStyle/>
            <a:p>
              <a:pPr algn="ctr"/>
              <a:r>
                <a:rPr lang="ru-RU" sz="1100">
                  <a:solidFill>
                    <a:schemeClr val="bg1"/>
                  </a:solidFill>
                </a:rPr>
                <a:t>Позволяет разобраться в журналах DNS и усилить аналитикой команду SOC</a:t>
              </a:r>
              <a:endParaRPr lang="en-US" sz="1100">
                <a:solidFill>
                  <a:schemeClr val="bg1"/>
                </a:solidFill>
              </a:endParaRPr>
            </a:p>
          </p:txBody>
        </p:sp>
        <p:sp>
          <p:nvSpPr>
            <p:cNvPr id="88" name="TextBox 87">
              <a:extLst>
                <a:ext uri="{FF2B5EF4-FFF2-40B4-BE49-F238E27FC236}">
                  <a16:creationId xmlns:a16="http://schemas.microsoft.com/office/drawing/2014/main" id="{F048DBA8-DA25-8DEF-AB50-4F7646C1713C}"/>
                </a:ext>
              </a:extLst>
            </p:cNvPr>
            <p:cNvSpPr txBox="1"/>
            <p:nvPr/>
          </p:nvSpPr>
          <p:spPr>
            <a:xfrm>
              <a:off x="6113969" y="4983229"/>
              <a:ext cx="2663840" cy="600164"/>
            </a:xfrm>
            <a:prstGeom prst="rect">
              <a:avLst/>
            </a:prstGeom>
            <a:noFill/>
          </p:spPr>
          <p:txBody>
            <a:bodyPr wrap="square">
              <a:spAutoFit/>
            </a:bodyPr>
            <a:lstStyle/>
            <a:p>
              <a:pPr algn="ctr"/>
              <a:r>
                <a:rPr lang="ru-RU" sz="1100">
                  <a:solidFill>
                    <a:schemeClr val="bg1"/>
                  </a:solidFill>
                </a:rPr>
                <a:t>Уникальная эффективность классификации за счёт использования ИИ и машинного обучения.</a:t>
              </a:r>
              <a:endParaRPr lang="en-US" sz="1100">
                <a:solidFill>
                  <a:schemeClr val="bg1"/>
                </a:solidFill>
              </a:endParaRPr>
            </a:p>
          </p:txBody>
        </p:sp>
      </p:grpSp>
      <p:sp>
        <p:nvSpPr>
          <p:cNvPr id="56" name="Freeform: Shape 16">
            <a:extLst>
              <a:ext uri="{FF2B5EF4-FFF2-40B4-BE49-F238E27FC236}">
                <a16:creationId xmlns:a16="http://schemas.microsoft.com/office/drawing/2014/main" id="{77C728E5-A34B-3D7A-FEA5-308537D587C5}"/>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57" name="Picture 5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39654" y="5716178"/>
            <a:ext cx="1801065" cy="594968"/>
          </a:xfrm>
          <a:prstGeom prst="rect">
            <a:avLst/>
          </a:prstGeom>
        </p:spPr>
      </p:pic>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54531" y="5706932"/>
            <a:ext cx="1967626" cy="605002"/>
          </a:xfrm>
          <a:prstGeom prst="rect">
            <a:avLst/>
          </a:prstGeom>
        </p:spPr>
      </p:pic>
      <p:pic>
        <p:nvPicPr>
          <p:cNvPr id="10" name="Picture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476689" y="5786082"/>
            <a:ext cx="1299154" cy="514903"/>
          </a:xfrm>
          <a:prstGeom prst="rect">
            <a:avLst/>
          </a:prstGeom>
        </p:spPr>
      </p:pic>
    </p:spTree>
    <p:extLst>
      <p:ext uri="{BB962C8B-B14F-4D97-AF65-F5344CB8AC3E}">
        <p14:creationId xmlns:p14="http://schemas.microsoft.com/office/powerpoint/2010/main" val="223998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FDCCA5-1DAB-9CF9-C8A5-EB5B2C9FC274}"/>
              </a:ext>
            </a:extLst>
          </p:cNvPr>
          <p:cNvGrpSpPr/>
          <p:nvPr/>
        </p:nvGrpSpPr>
        <p:grpSpPr>
          <a:xfrm>
            <a:off x="6419680" y="1610546"/>
            <a:ext cx="5294362" cy="918529"/>
            <a:chOff x="6419680" y="1610546"/>
            <a:chExt cx="5294362" cy="918529"/>
          </a:xfrm>
        </p:grpSpPr>
        <p:grpSp>
          <p:nvGrpSpPr>
            <p:cNvPr id="3" name="Group 2">
              <a:extLst>
                <a:ext uri="{FF2B5EF4-FFF2-40B4-BE49-F238E27FC236}">
                  <a16:creationId xmlns:a16="http://schemas.microsoft.com/office/drawing/2014/main" id="{88ACE50E-5E4C-EABC-1CA4-AA363730B6A2}"/>
                </a:ext>
              </a:extLst>
            </p:cNvPr>
            <p:cNvGrpSpPr/>
            <p:nvPr/>
          </p:nvGrpSpPr>
          <p:grpSpPr>
            <a:xfrm flipH="1">
              <a:off x="8274156" y="1610546"/>
              <a:ext cx="3439886" cy="830997"/>
              <a:chOff x="778329" y="1623285"/>
              <a:chExt cx="3439886" cy="830997"/>
            </a:xfrm>
          </p:grpSpPr>
          <p:sp>
            <p:nvSpPr>
              <p:cNvPr id="5" name="Rectangle: Top Corners One Rounded and One Snipped 114">
                <a:extLst>
                  <a:ext uri="{FF2B5EF4-FFF2-40B4-BE49-F238E27FC236}">
                    <a16:creationId xmlns:a16="http://schemas.microsoft.com/office/drawing/2014/main" id="{5578A46D-0AF1-606C-59CB-AC8005C2DD91}"/>
                  </a:ext>
                </a:extLst>
              </p:cNvPr>
              <p:cNvSpPr/>
              <p:nvPr/>
            </p:nvSpPr>
            <p:spPr>
              <a:xfrm flipH="1">
                <a:off x="778329" y="1635579"/>
                <a:ext cx="3439886" cy="778328"/>
              </a:xfrm>
              <a:prstGeom prst="snipRoundRect">
                <a:avLst>
                  <a:gd name="adj1" fmla="val 7751"/>
                  <a:gd name="adj2" fmla="val 1311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sp>
            <p:nvSpPr>
              <p:cNvPr id="6" name="TextBox 5">
                <a:extLst>
                  <a:ext uri="{FF2B5EF4-FFF2-40B4-BE49-F238E27FC236}">
                    <a16:creationId xmlns:a16="http://schemas.microsoft.com/office/drawing/2014/main" id="{EC52E2D6-2D72-5439-13EA-7CE821A04046}"/>
                  </a:ext>
                </a:extLst>
              </p:cNvPr>
              <p:cNvSpPr txBox="1"/>
              <p:nvPr/>
            </p:nvSpPr>
            <p:spPr>
              <a:xfrm>
                <a:off x="781834" y="1892792"/>
                <a:ext cx="800605" cy="338554"/>
              </a:xfrm>
              <a:prstGeom prst="rect">
                <a:avLst/>
              </a:prstGeom>
              <a:noFill/>
            </p:spPr>
            <p:txBody>
              <a:bodyPr wrap="square" rtlCol="0" anchor="ctr">
                <a:spAutoFit/>
              </a:bodyPr>
              <a:lstStyle/>
              <a:p>
                <a:pPr algn="ctr"/>
                <a:r>
                  <a:rPr lang="ru-RU" sz="1600">
                    <a:solidFill>
                      <a:srgbClr val="14A24C"/>
                    </a:solidFill>
                    <a:latin typeface="+mj-lt"/>
                  </a:rPr>
                  <a:t>ИИ</a:t>
                </a:r>
                <a:endParaRPr lang="en-US" sz="1600">
                  <a:solidFill>
                    <a:srgbClr val="14A24C"/>
                  </a:solidFill>
                  <a:latin typeface="+mj-lt"/>
                </a:endParaRPr>
              </a:p>
            </p:txBody>
          </p:sp>
          <p:cxnSp>
            <p:nvCxnSpPr>
              <p:cNvPr id="7" name="Straight Connector 6">
                <a:extLst>
                  <a:ext uri="{FF2B5EF4-FFF2-40B4-BE49-F238E27FC236}">
                    <a16:creationId xmlns:a16="http://schemas.microsoft.com/office/drawing/2014/main" id="{E5839F64-65C5-EB07-946B-0241F7F01C97}"/>
                  </a:ext>
                </a:extLst>
              </p:cNvPr>
              <p:cNvCxnSpPr>
                <a:cxnSpLocks/>
              </p:cNvCxnSpPr>
              <p:nvPr/>
            </p:nvCxnSpPr>
            <p:spPr>
              <a:xfrm>
                <a:off x="1582438" y="1769682"/>
                <a:ext cx="0" cy="560665"/>
              </a:xfrm>
              <a:prstGeom prst="line">
                <a:avLst/>
              </a:prstGeom>
              <a:ln>
                <a:solidFill>
                  <a:srgbClr val="1D1E3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4B81885-8D0A-EBF4-9C06-BA1E979C935B}"/>
                  </a:ext>
                </a:extLst>
              </p:cNvPr>
              <p:cNvSpPr txBox="1"/>
              <p:nvPr/>
            </p:nvSpPr>
            <p:spPr>
              <a:xfrm>
                <a:off x="1615094" y="1623285"/>
                <a:ext cx="2508396" cy="830997"/>
              </a:xfrm>
              <a:prstGeom prst="rect">
                <a:avLst/>
              </a:prstGeom>
              <a:noFill/>
            </p:spPr>
            <p:txBody>
              <a:bodyPr wrap="square" rtlCol="0" anchor="ctr">
                <a:spAutoFit/>
              </a:bodyPr>
              <a:lstStyle/>
              <a:p>
                <a:r>
                  <a:rPr lang="ru-RU" sz="1200">
                    <a:solidFill>
                      <a:srgbClr val="1D1E3E"/>
                    </a:solidFill>
                  </a:rPr>
                  <a:t>Используем технологии искусственного интеллекта, которые не требуют вмешательства человека.</a:t>
                </a:r>
                <a:endParaRPr lang="en-US" sz="1200">
                  <a:solidFill>
                    <a:srgbClr val="1D1E3E"/>
                  </a:solidFill>
                </a:endParaRPr>
              </a:p>
            </p:txBody>
          </p:sp>
        </p:grpSp>
        <p:sp>
          <p:nvSpPr>
            <p:cNvPr id="4" name="Freeform: Shape 100">
              <a:extLst>
                <a:ext uri="{FF2B5EF4-FFF2-40B4-BE49-F238E27FC236}">
                  <a16:creationId xmlns:a16="http://schemas.microsoft.com/office/drawing/2014/main" id="{3D54CBE8-6A0F-5B24-70E3-FABC34E95165}"/>
                </a:ext>
              </a:extLst>
            </p:cNvPr>
            <p:cNvSpPr/>
            <p:nvPr/>
          </p:nvSpPr>
          <p:spPr>
            <a:xfrm flipH="1">
              <a:off x="6419680" y="1952132"/>
              <a:ext cx="1838931" cy="576943"/>
            </a:xfrm>
            <a:custGeom>
              <a:avLst/>
              <a:gdLst>
                <a:gd name="connsiteX0" fmla="*/ 1845128 w 1845128"/>
                <a:gd name="connsiteY0" fmla="*/ 326571 h 326571"/>
                <a:gd name="connsiteX1" fmla="*/ 1518557 w 1845128"/>
                <a:gd name="connsiteY1" fmla="*/ 0 h 326571"/>
                <a:gd name="connsiteX2" fmla="*/ 0 w 1845128"/>
                <a:gd name="connsiteY2" fmla="*/ 0 h 326571"/>
              </a:gdLst>
              <a:ahLst/>
              <a:cxnLst>
                <a:cxn ang="0">
                  <a:pos x="connsiteX0" y="connsiteY0"/>
                </a:cxn>
                <a:cxn ang="0">
                  <a:pos x="connsiteX1" y="connsiteY1"/>
                </a:cxn>
                <a:cxn ang="0">
                  <a:pos x="connsiteX2" y="connsiteY2"/>
                </a:cxn>
              </a:cxnLst>
              <a:rect l="l" t="t" r="r" b="b"/>
              <a:pathLst>
                <a:path w="1845128" h="326571">
                  <a:moveTo>
                    <a:pt x="1845128" y="326571"/>
                  </a:moveTo>
                  <a:lnTo>
                    <a:pt x="1518557" y="0"/>
                  </a:lnTo>
                  <a:lnTo>
                    <a:pt x="0" y="0"/>
                  </a:lnTo>
                </a:path>
              </a:pathLst>
            </a:custGeom>
            <a:noFill/>
            <a:ln w="3175">
              <a:solidFill>
                <a:schemeClr val="bg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grpSp>
      <p:grpSp>
        <p:nvGrpSpPr>
          <p:cNvPr id="9" name="Group 8">
            <a:extLst>
              <a:ext uri="{FF2B5EF4-FFF2-40B4-BE49-F238E27FC236}">
                <a16:creationId xmlns:a16="http://schemas.microsoft.com/office/drawing/2014/main" id="{5E14A4E4-7611-2FE8-84D8-C94E0DBC3D26}"/>
              </a:ext>
            </a:extLst>
          </p:cNvPr>
          <p:cNvGrpSpPr/>
          <p:nvPr/>
        </p:nvGrpSpPr>
        <p:grpSpPr>
          <a:xfrm>
            <a:off x="6987816" y="2630757"/>
            <a:ext cx="4758882" cy="778328"/>
            <a:chOff x="6987816" y="2630757"/>
            <a:chExt cx="4758882" cy="778328"/>
          </a:xfrm>
        </p:grpSpPr>
        <p:grpSp>
          <p:nvGrpSpPr>
            <p:cNvPr id="10" name="Group 9">
              <a:extLst>
                <a:ext uri="{FF2B5EF4-FFF2-40B4-BE49-F238E27FC236}">
                  <a16:creationId xmlns:a16="http://schemas.microsoft.com/office/drawing/2014/main" id="{B36EB7E6-3C5F-2CDF-5C4A-9D15D602E07F}"/>
                </a:ext>
              </a:extLst>
            </p:cNvPr>
            <p:cNvGrpSpPr/>
            <p:nvPr/>
          </p:nvGrpSpPr>
          <p:grpSpPr>
            <a:xfrm flipH="1">
              <a:off x="8274156" y="2630757"/>
              <a:ext cx="3472542" cy="778328"/>
              <a:chOff x="745673" y="1635579"/>
              <a:chExt cx="3472542" cy="778328"/>
            </a:xfrm>
          </p:grpSpPr>
          <p:sp>
            <p:nvSpPr>
              <p:cNvPr id="12" name="Rectangle: Top Corners One Rounded and One Snipped 110">
                <a:extLst>
                  <a:ext uri="{FF2B5EF4-FFF2-40B4-BE49-F238E27FC236}">
                    <a16:creationId xmlns:a16="http://schemas.microsoft.com/office/drawing/2014/main" id="{6ADE2F45-6BBA-5EA0-E642-1BF59146D2D5}"/>
                  </a:ext>
                </a:extLst>
              </p:cNvPr>
              <p:cNvSpPr/>
              <p:nvPr/>
            </p:nvSpPr>
            <p:spPr>
              <a:xfrm flipH="1">
                <a:off x="778329" y="1635579"/>
                <a:ext cx="3439886" cy="778328"/>
              </a:xfrm>
              <a:prstGeom prst="snipRoundRect">
                <a:avLst>
                  <a:gd name="adj1" fmla="val 8974"/>
                  <a:gd name="adj2" fmla="val 13111"/>
                </a:avLst>
              </a:prstGeom>
              <a:solidFill>
                <a:schemeClr val="bg1"/>
              </a:solidFill>
              <a:ln>
                <a:solidFill>
                  <a:srgbClr val="1D1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sp>
            <p:nvSpPr>
              <p:cNvPr id="13" name="TextBox 12">
                <a:extLst>
                  <a:ext uri="{FF2B5EF4-FFF2-40B4-BE49-F238E27FC236}">
                    <a16:creationId xmlns:a16="http://schemas.microsoft.com/office/drawing/2014/main" id="{A36B5298-E74B-618D-900C-A1A7DD7C4463}"/>
                  </a:ext>
                </a:extLst>
              </p:cNvPr>
              <p:cNvSpPr txBox="1"/>
              <p:nvPr/>
            </p:nvSpPr>
            <p:spPr>
              <a:xfrm>
                <a:off x="745673" y="1823541"/>
                <a:ext cx="836765" cy="477054"/>
              </a:xfrm>
              <a:prstGeom prst="rect">
                <a:avLst/>
              </a:prstGeom>
              <a:noFill/>
            </p:spPr>
            <p:txBody>
              <a:bodyPr wrap="square" rtlCol="0" anchor="ctr">
                <a:spAutoFit/>
              </a:bodyPr>
              <a:lstStyle/>
              <a:p>
                <a:pPr algn="ctr"/>
                <a:r>
                  <a:rPr lang="tr-TR" sz="1600">
                    <a:solidFill>
                      <a:srgbClr val="14A24C"/>
                    </a:solidFill>
                    <a:latin typeface="+mj-lt"/>
                  </a:rPr>
                  <a:t>800</a:t>
                </a:r>
              </a:p>
              <a:p>
                <a:pPr algn="ctr"/>
                <a:r>
                  <a:rPr lang="ru-RU" sz="800">
                    <a:solidFill>
                      <a:srgbClr val="14A24C"/>
                    </a:solidFill>
                  </a:rPr>
                  <a:t>параметров</a:t>
                </a:r>
                <a:endParaRPr lang="en-US" sz="800">
                  <a:solidFill>
                    <a:srgbClr val="14A24C"/>
                  </a:solidFill>
                </a:endParaRPr>
              </a:p>
            </p:txBody>
          </p:sp>
          <p:cxnSp>
            <p:nvCxnSpPr>
              <p:cNvPr id="14" name="Straight Connector 13">
                <a:extLst>
                  <a:ext uri="{FF2B5EF4-FFF2-40B4-BE49-F238E27FC236}">
                    <a16:creationId xmlns:a16="http://schemas.microsoft.com/office/drawing/2014/main" id="{F78EC00F-FF53-DE58-2A13-C4A996228DAF}"/>
                  </a:ext>
                </a:extLst>
              </p:cNvPr>
              <p:cNvCxnSpPr>
                <a:cxnSpLocks/>
              </p:cNvCxnSpPr>
              <p:nvPr/>
            </p:nvCxnSpPr>
            <p:spPr>
              <a:xfrm>
                <a:off x="1491728" y="1758452"/>
                <a:ext cx="0" cy="560665"/>
              </a:xfrm>
              <a:prstGeom prst="line">
                <a:avLst/>
              </a:prstGeom>
              <a:ln>
                <a:solidFill>
                  <a:srgbClr val="1D1E3E"/>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459669-6189-D1BE-28BA-2CB5A9CC5C9B}"/>
                  </a:ext>
                </a:extLst>
              </p:cNvPr>
              <p:cNvSpPr txBox="1"/>
              <p:nvPr/>
            </p:nvSpPr>
            <p:spPr>
              <a:xfrm>
                <a:off x="1491729" y="1715617"/>
                <a:ext cx="2631760" cy="646331"/>
              </a:xfrm>
              <a:prstGeom prst="rect">
                <a:avLst/>
              </a:prstGeom>
              <a:noFill/>
            </p:spPr>
            <p:txBody>
              <a:bodyPr wrap="square" rtlCol="0" anchor="ctr">
                <a:spAutoFit/>
              </a:bodyPr>
              <a:lstStyle/>
              <a:p>
                <a:r>
                  <a:rPr lang="ru-RU" sz="1200">
                    <a:solidFill>
                      <a:srgbClr val="1D1E3E"/>
                    </a:solidFill>
                  </a:rPr>
                  <a:t>Благодаря технологии ИИ мы можем проверить до 800 различных параметров в каждом домене.</a:t>
                </a:r>
                <a:endParaRPr lang="en-US" sz="1200">
                  <a:solidFill>
                    <a:srgbClr val="1D1E3E"/>
                  </a:solidFill>
                </a:endParaRPr>
              </a:p>
            </p:txBody>
          </p:sp>
        </p:grpSp>
        <p:sp>
          <p:nvSpPr>
            <p:cNvPr id="11" name="Freeform: Shape 101">
              <a:extLst>
                <a:ext uri="{FF2B5EF4-FFF2-40B4-BE49-F238E27FC236}">
                  <a16:creationId xmlns:a16="http://schemas.microsoft.com/office/drawing/2014/main" id="{18102203-DCF7-439A-1717-E5A062342EC3}"/>
                </a:ext>
              </a:extLst>
            </p:cNvPr>
            <p:cNvSpPr/>
            <p:nvPr/>
          </p:nvSpPr>
          <p:spPr>
            <a:xfrm flipH="1">
              <a:off x="6987816" y="2967516"/>
              <a:ext cx="1270795" cy="173711"/>
            </a:xfrm>
            <a:custGeom>
              <a:avLst/>
              <a:gdLst>
                <a:gd name="connsiteX0" fmla="*/ 1845128 w 1845128"/>
                <a:gd name="connsiteY0" fmla="*/ 326571 h 326571"/>
                <a:gd name="connsiteX1" fmla="*/ 1518557 w 1845128"/>
                <a:gd name="connsiteY1" fmla="*/ 0 h 326571"/>
                <a:gd name="connsiteX2" fmla="*/ 0 w 1845128"/>
                <a:gd name="connsiteY2" fmla="*/ 0 h 326571"/>
              </a:gdLst>
              <a:ahLst/>
              <a:cxnLst>
                <a:cxn ang="0">
                  <a:pos x="connsiteX0" y="connsiteY0"/>
                </a:cxn>
                <a:cxn ang="0">
                  <a:pos x="connsiteX1" y="connsiteY1"/>
                </a:cxn>
                <a:cxn ang="0">
                  <a:pos x="connsiteX2" y="connsiteY2"/>
                </a:cxn>
              </a:cxnLst>
              <a:rect l="l" t="t" r="r" b="b"/>
              <a:pathLst>
                <a:path w="1845128" h="326571">
                  <a:moveTo>
                    <a:pt x="1845128" y="326571"/>
                  </a:moveTo>
                  <a:lnTo>
                    <a:pt x="1518557" y="0"/>
                  </a:lnTo>
                  <a:lnTo>
                    <a:pt x="0" y="0"/>
                  </a:lnTo>
                </a:path>
              </a:pathLst>
            </a:custGeom>
            <a:noFill/>
            <a:ln w="3175">
              <a:solidFill>
                <a:schemeClr val="bg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grpSp>
      <p:grpSp>
        <p:nvGrpSpPr>
          <p:cNvPr id="16" name="Group 15">
            <a:extLst>
              <a:ext uri="{FF2B5EF4-FFF2-40B4-BE49-F238E27FC236}">
                <a16:creationId xmlns:a16="http://schemas.microsoft.com/office/drawing/2014/main" id="{85BD131B-1D31-6CA2-7F1E-09CF3689326C}"/>
              </a:ext>
            </a:extLst>
          </p:cNvPr>
          <p:cNvGrpSpPr/>
          <p:nvPr/>
        </p:nvGrpSpPr>
        <p:grpSpPr>
          <a:xfrm>
            <a:off x="6419680" y="4509411"/>
            <a:ext cx="5327018" cy="927802"/>
            <a:chOff x="6419680" y="4509411"/>
            <a:chExt cx="5327018" cy="927802"/>
          </a:xfrm>
        </p:grpSpPr>
        <p:grpSp>
          <p:nvGrpSpPr>
            <p:cNvPr id="17" name="Group 16">
              <a:extLst>
                <a:ext uri="{FF2B5EF4-FFF2-40B4-BE49-F238E27FC236}">
                  <a16:creationId xmlns:a16="http://schemas.microsoft.com/office/drawing/2014/main" id="{2D7FEDD0-0C21-E723-AD95-CCA41D36786A}"/>
                </a:ext>
              </a:extLst>
            </p:cNvPr>
            <p:cNvGrpSpPr/>
            <p:nvPr/>
          </p:nvGrpSpPr>
          <p:grpSpPr>
            <a:xfrm flipH="1">
              <a:off x="8274156" y="4658885"/>
              <a:ext cx="3472542" cy="778328"/>
              <a:chOff x="745673" y="1635579"/>
              <a:chExt cx="3472542" cy="778328"/>
            </a:xfrm>
          </p:grpSpPr>
          <p:sp>
            <p:nvSpPr>
              <p:cNvPr id="19" name="Rectangle: Top Corners One Rounded and One Snipped 102">
                <a:extLst>
                  <a:ext uri="{FF2B5EF4-FFF2-40B4-BE49-F238E27FC236}">
                    <a16:creationId xmlns:a16="http://schemas.microsoft.com/office/drawing/2014/main" id="{4CAF81E9-8552-FA4B-FA90-21E3827B6C2F}"/>
                  </a:ext>
                </a:extLst>
              </p:cNvPr>
              <p:cNvSpPr/>
              <p:nvPr/>
            </p:nvSpPr>
            <p:spPr>
              <a:xfrm flipH="1">
                <a:off x="778329" y="1635579"/>
                <a:ext cx="3439886" cy="778328"/>
              </a:xfrm>
              <a:prstGeom prst="snipRoundRect">
                <a:avLst>
                  <a:gd name="adj1" fmla="val 11830"/>
                  <a:gd name="adj2" fmla="val 13636"/>
                </a:avLst>
              </a:prstGeom>
              <a:solidFill>
                <a:schemeClr val="bg1"/>
              </a:solidFill>
              <a:ln>
                <a:solidFill>
                  <a:srgbClr val="1D1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sp>
            <p:nvSpPr>
              <p:cNvPr id="20" name="TextBox 19">
                <a:extLst>
                  <a:ext uri="{FF2B5EF4-FFF2-40B4-BE49-F238E27FC236}">
                    <a16:creationId xmlns:a16="http://schemas.microsoft.com/office/drawing/2014/main" id="{4508D759-133B-4027-176A-4218C49DA425}"/>
                  </a:ext>
                </a:extLst>
              </p:cNvPr>
              <p:cNvSpPr txBox="1"/>
              <p:nvPr/>
            </p:nvSpPr>
            <p:spPr>
              <a:xfrm>
                <a:off x="745673" y="1852949"/>
                <a:ext cx="836765"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14A24C"/>
                    </a:solidFill>
                    <a:latin typeface="Red Hat Display Black"/>
                  </a:rPr>
                  <a:t>400+</a:t>
                </a:r>
                <a:endParaRPr kumimoji="0" lang="tr-TR" sz="1600" b="0" i="0" u="none" strike="noStrike" kern="1200" cap="none" spc="0" normalizeH="0" baseline="0" noProof="0">
                  <a:ln>
                    <a:noFill/>
                  </a:ln>
                  <a:solidFill>
                    <a:srgbClr val="14A24C"/>
                  </a:solidFill>
                  <a:effectLst/>
                  <a:uLnTx/>
                  <a:uFillTx/>
                  <a:latin typeface="Red Hat Display Blac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4A24C"/>
                    </a:solidFill>
                    <a:effectLst/>
                    <a:uLnTx/>
                    <a:uFillTx/>
                    <a:latin typeface="Red Hat Display"/>
                    <a:ea typeface="+mn-ea"/>
                    <a:cs typeface="+mn-cs"/>
                  </a:rPr>
                  <a:t>CTI</a:t>
                </a:r>
              </a:p>
            </p:txBody>
          </p:sp>
          <p:cxnSp>
            <p:nvCxnSpPr>
              <p:cNvPr id="21" name="Straight Connector 20">
                <a:extLst>
                  <a:ext uri="{FF2B5EF4-FFF2-40B4-BE49-F238E27FC236}">
                    <a16:creationId xmlns:a16="http://schemas.microsoft.com/office/drawing/2014/main" id="{5CBA3C70-79A3-887D-EAE9-38B25C5C8523}"/>
                  </a:ext>
                </a:extLst>
              </p:cNvPr>
              <p:cNvCxnSpPr>
                <a:cxnSpLocks/>
              </p:cNvCxnSpPr>
              <p:nvPr/>
            </p:nvCxnSpPr>
            <p:spPr>
              <a:xfrm>
                <a:off x="1491728" y="1758452"/>
                <a:ext cx="0" cy="560665"/>
              </a:xfrm>
              <a:prstGeom prst="line">
                <a:avLst/>
              </a:prstGeom>
              <a:ln>
                <a:solidFill>
                  <a:srgbClr val="1D1E3E"/>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D212288-7C47-70F0-0C93-21F59726FEA4}"/>
                  </a:ext>
                </a:extLst>
              </p:cNvPr>
              <p:cNvSpPr txBox="1"/>
              <p:nvPr/>
            </p:nvSpPr>
            <p:spPr>
              <a:xfrm>
                <a:off x="1597983" y="1807950"/>
                <a:ext cx="2454222" cy="461665"/>
              </a:xfrm>
              <a:prstGeom prst="rect">
                <a:avLst/>
              </a:prstGeom>
              <a:noFill/>
            </p:spPr>
            <p:txBody>
              <a:bodyPr wrap="square" rtlCol="0" anchor="ctr">
                <a:spAutoFit/>
              </a:bodyPr>
              <a:lstStyle/>
              <a:p>
                <a:r>
                  <a:rPr lang="ru-RU" sz="1200">
                    <a:solidFill>
                      <a:srgbClr val="1D1E3E"/>
                    </a:solidFill>
                  </a:rPr>
                  <a:t>Интеграция с сервисам CTI</a:t>
                </a:r>
                <a:r>
                  <a:rPr lang="en-US" sz="1200">
                    <a:solidFill>
                      <a:srgbClr val="1D1E3E"/>
                    </a:solidFill>
                  </a:rPr>
                  <a:t> (Hybrid analysis, </a:t>
                </a:r>
                <a:r>
                  <a:rPr lang="en-US" sz="1200" err="1">
                    <a:solidFill>
                      <a:srgbClr val="1D1E3E"/>
                    </a:solidFill>
                  </a:rPr>
                  <a:t>PhishTank</a:t>
                </a:r>
                <a:r>
                  <a:rPr lang="en-US" sz="1200">
                    <a:solidFill>
                      <a:srgbClr val="1D1E3E"/>
                    </a:solidFill>
                  </a:rPr>
                  <a:t>, </a:t>
                </a:r>
                <a:r>
                  <a:rPr lang="en-US" sz="1200" err="1">
                    <a:solidFill>
                      <a:srgbClr val="1D1E3E"/>
                    </a:solidFill>
                  </a:rPr>
                  <a:t>URLhaus</a:t>
                </a:r>
                <a:r>
                  <a:rPr lang="en-US" sz="1200">
                    <a:solidFill>
                      <a:srgbClr val="1D1E3E"/>
                    </a:solidFill>
                  </a:rPr>
                  <a:t>, etc.)</a:t>
                </a:r>
              </a:p>
            </p:txBody>
          </p:sp>
        </p:grpSp>
        <p:sp>
          <p:nvSpPr>
            <p:cNvPr id="18" name="Freeform: Shape 98">
              <a:extLst>
                <a:ext uri="{FF2B5EF4-FFF2-40B4-BE49-F238E27FC236}">
                  <a16:creationId xmlns:a16="http://schemas.microsoft.com/office/drawing/2014/main" id="{EAE7F59B-3404-B616-4010-BE62DAFD6818}"/>
                </a:ext>
              </a:extLst>
            </p:cNvPr>
            <p:cNvSpPr/>
            <p:nvPr/>
          </p:nvSpPr>
          <p:spPr>
            <a:xfrm flipH="1" flipV="1">
              <a:off x="6419680" y="4509411"/>
              <a:ext cx="1838931" cy="576943"/>
            </a:xfrm>
            <a:custGeom>
              <a:avLst/>
              <a:gdLst>
                <a:gd name="connsiteX0" fmla="*/ 1845128 w 1845128"/>
                <a:gd name="connsiteY0" fmla="*/ 326571 h 326571"/>
                <a:gd name="connsiteX1" fmla="*/ 1518557 w 1845128"/>
                <a:gd name="connsiteY1" fmla="*/ 0 h 326571"/>
                <a:gd name="connsiteX2" fmla="*/ 0 w 1845128"/>
                <a:gd name="connsiteY2" fmla="*/ 0 h 326571"/>
              </a:gdLst>
              <a:ahLst/>
              <a:cxnLst>
                <a:cxn ang="0">
                  <a:pos x="connsiteX0" y="connsiteY0"/>
                </a:cxn>
                <a:cxn ang="0">
                  <a:pos x="connsiteX1" y="connsiteY1"/>
                </a:cxn>
                <a:cxn ang="0">
                  <a:pos x="connsiteX2" y="connsiteY2"/>
                </a:cxn>
              </a:cxnLst>
              <a:rect l="l" t="t" r="r" b="b"/>
              <a:pathLst>
                <a:path w="1845128" h="326571">
                  <a:moveTo>
                    <a:pt x="1845128" y="326571"/>
                  </a:moveTo>
                  <a:lnTo>
                    <a:pt x="1518557" y="0"/>
                  </a:lnTo>
                  <a:lnTo>
                    <a:pt x="0" y="0"/>
                  </a:lnTo>
                </a:path>
              </a:pathLst>
            </a:custGeom>
            <a:noFill/>
            <a:ln w="3175">
              <a:solidFill>
                <a:schemeClr val="bg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grpSp>
      <p:grpSp>
        <p:nvGrpSpPr>
          <p:cNvPr id="23" name="Group 22">
            <a:extLst>
              <a:ext uri="{FF2B5EF4-FFF2-40B4-BE49-F238E27FC236}">
                <a16:creationId xmlns:a16="http://schemas.microsoft.com/office/drawing/2014/main" id="{92322ACB-8EB8-47B6-0CC5-DD8B5EEFFC25}"/>
              </a:ext>
            </a:extLst>
          </p:cNvPr>
          <p:cNvGrpSpPr/>
          <p:nvPr/>
        </p:nvGrpSpPr>
        <p:grpSpPr>
          <a:xfrm>
            <a:off x="6987816" y="3638674"/>
            <a:ext cx="4758882" cy="778328"/>
            <a:chOff x="6987816" y="3638674"/>
            <a:chExt cx="4758882" cy="778328"/>
          </a:xfrm>
        </p:grpSpPr>
        <p:grpSp>
          <p:nvGrpSpPr>
            <p:cNvPr id="24" name="Group 23">
              <a:extLst>
                <a:ext uri="{FF2B5EF4-FFF2-40B4-BE49-F238E27FC236}">
                  <a16:creationId xmlns:a16="http://schemas.microsoft.com/office/drawing/2014/main" id="{C30ECE80-B868-CF16-2885-39987A0C9DA1}"/>
                </a:ext>
              </a:extLst>
            </p:cNvPr>
            <p:cNvGrpSpPr/>
            <p:nvPr/>
          </p:nvGrpSpPr>
          <p:grpSpPr>
            <a:xfrm flipH="1">
              <a:off x="8274156" y="3638674"/>
              <a:ext cx="3472542" cy="778328"/>
              <a:chOff x="745673" y="1635579"/>
              <a:chExt cx="3472542" cy="778328"/>
            </a:xfrm>
          </p:grpSpPr>
          <p:sp>
            <p:nvSpPr>
              <p:cNvPr id="26" name="Rectangle: Top Corners One Rounded and One Snipped 106">
                <a:extLst>
                  <a:ext uri="{FF2B5EF4-FFF2-40B4-BE49-F238E27FC236}">
                    <a16:creationId xmlns:a16="http://schemas.microsoft.com/office/drawing/2014/main" id="{156C63BC-C579-4D89-B304-8262CFE716CF}"/>
                  </a:ext>
                </a:extLst>
              </p:cNvPr>
              <p:cNvSpPr/>
              <p:nvPr/>
            </p:nvSpPr>
            <p:spPr>
              <a:xfrm flipH="1">
                <a:off x="778329" y="1635579"/>
                <a:ext cx="3439886" cy="778328"/>
              </a:xfrm>
              <a:prstGeom prst="snipRoundRect">
                <a:avLst>
                  <a:gd name="adj1" fmla="val 9382"/>
                  <a:gd name="adj2" fmla="val 12995"/>
                </a:avLst>
              </a:prstGeom>
              <a:solidFill>
                <a:schemeClr val="bg1"/>
              </a:solidFill>
              <a:ln>
                <a:solidFill>
                  <a:srgbClr val="1D1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sp>
            <p:nvSpPr>
              <p:cNvPr id="27" name="TextBox 26">
                <a:extLst>
                  <a:ext uri="{FF2B5EF4-FFF2-40B4-BE49-F238E27FC236}">
                    <a16:creationId xmlns:a16="http://schemas.microsoft.com/office/drawing/2014/main" id="{FB6FB8D7-3221-62F9-02B5-858864BC310F}"/>
                  </a:ext>
                </a:extLst>
              </p:cNvPr>
              <p:cNvSpPr txBox="1"/>
              <p:nvPr/>
            </p:nvSpPr>
            <p:spPr>
              <a:xfrm>
                <a:off x="745673" y="1831237"/>
                <a:ext cx="836765" cy="461665"/>
              </a:xfrm>
              <a:prstGeom prst="rect">
                <a:avLst/>
              </a:prstGeom>
              <a:noFill/>
            </p:spPr>
            <p:txBody>
              <a:bodyPr wrap="square" rtlCol="0" anchor="ctr">
                <a:spAutoFit/>
              </a:bodyPr>
              <a:lstStyle/>
              <a:p>
                <a:pPr algn="ctr"/>
                <a:r>
                  <a:rPr lang="tr-TR" sz="1600">
                    <a:solidFill>
                      <a:srgbClr val="14A24C"/>
                    </a:solidFill>
                    <a:latin typeface="+mj-lt"/>
                  </a:rPr>
                  <a:t>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a:ln>
                      <a:noFill/>
                    </a:ln>
                    <a:solidFill>
                      <a:srgbClr val="14A24C"/>
                    </a:solidFill>
                    <a:effectLst/>
                    <a:uLnTx/>
                    <a:uFillTx/>
                    <a:latin typeface="Red Hat Display"/>
                    <a:ea typeface="+mn-ea"/>
                    <a:cs typeface="+mn-cs"/>
                  </a:rPr>
                  <a:t>языков</a:t>
                </a:r>
                <a:endParaRPr kumimoji="0" lang="en-US" sz="800" b="0" i="0" u="none" strike="noStrike" kern="1200" cap="none" spc="0" normalizeH="0" baseline="0" noProof="0">
                  <a:ln>
                    <a:noFill/>
                  </a:ln>
                  <a:solidFill>
                    <a:srgbClr val="14A24C"/>
                  </a:solidFill>
                  <a:effectLst/>
                  <a:uLnTx/>
                  <a:uFillTx/>
                  <a:latin typeface="Red Hat Display"/>
                  <a:ea typeface="+mn-ea"/>
                  <a:cs typeface="+mn-cs"/>
                </a:endParaRPr>
              </a:p>
            </p:txBody>
          </p:sp>
          <p:cxnSp>
            <p:nvCxnSpPr>
              <p:cNvPr id="28" name="Straight Connector 27">
                <a:extLst>
                  <a:ext uri="{FF2B5EF4-FFF2-40B4-BE49-F238E27FC236}">
                    <a16:creationId xmlns:a16="http://schemas.microsoft.com/office/drawing/2014/main" id="{6DC522EF-D223-5C77-DDE4-39B8568F3497}"/>
                  </a:ext>
                </a:extLst>
              </p:cNvPr>
              <p:cNvCxnSpPr>
                <a:cxnSpLocks/>
              </p:cNvCxnSpPr>
              <p:nvPr/>
            </p:nvCxnSpPr>
            <p:spPr>
              <a:xfrm>
                <a:off x="1491728" y="1758452"/>
                <a:ext cx="0" cy="560665"/>
              </a:xfrm>
              <a:prstGeom prst="line">
                <a:avLst/>
              </a:prstGeom>
              <a:ln>
                <a:solidFill>
                  <a:srgbClr val="1D1E3E"/>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817FA2E-E5C5-FE3E-F148-92D6D14FBBE2}"/>
                  </a:ext>
                </a:extLst>
              </p:cNvPr>
              <p:cNvSpPr txBox="1"/>
              <p:nvPr/>
            </p:nvSpPr>
            <p:spPr>
              <a:xfrm>
                <a:off x="1381790" y="1807951"/>
                <a:ext cx="2741699" cy="461665"/>
              </a:xfrm>
              <a:prstGeom prst="rect">
                <a:avLst/>
              </a:prstGeom>
              <a:noFill/>
            </p:spPr>
            <p:txBody>
              <a:bodyPr wrap="square" rtlCol="0" anchor="ctr">
                <a:spAutoFit/>
              </a:bodyPr>
              <a:lstStyle/>
              <a:p>
                <a:r>
                  <a:rPr lang="ru-RU" sz="1200">
                    <a:solidFill>
                      <a:srgbClr val="1D1E3E"/>
                    </a:solidFill>
                  </a:rPr>
                  <a:t>Поддерживаем 74 языка при классификации доменов</a:t>
                </a:r>
                <a:endParaRPr lang="en-US" sz="1200">
                  <a:solidFill>
                    <a:srgbClr val="1D1E3E"/>
                  </a:solidFill>
                </a:endParaRPr>
              </a:p>
            </p:txBody>
          </p:sp>
        </p:grpSp>
        <p:sp>
          <p:nvSpPr>
            <p:cNvPr id="25" name="Freeform: Shape 99">
              <a:extLst>
                <a:ext uri="{FF2B5EF4-FFF2-40B4-BE49-F238E27FC236}">
                  <a16:creationId xmlns:a16="http://schemas.microsoft.com/office/drawing/2014/main" id="{4339D877-00A3-EBDD-E1B8-A2F07E016384}"/>
                </a:ext>
              </a:extLst>
            </p:cNvPr>
            <p:cNvSpPr/>
            <p:nvPr/>
          </p:nvSpPr>
          <p:spPr>
            <a:xfrm flipH="1" flipV="1">
              <a:off x="6987816" y="3897259"/>
              <a:ext cx="1270795" cy="173711"/>
            </a:xfrm>
            <a:custGeom>
              <a:avLst/>
              <a:gdLst>
                <a:gd name="connsiteX0" fmla="*/ 1845128 w 1845128"/>
                <a:gd name="connsiteY0" fmla="*/ 326571 h 326571"/>
                <a:gd name="connsiteX1" fmla="*/ 1518557 w 1845128"/>
                <a:gd name="connsiteY1" fmla="*/ 0 h 326571"/>
                <a:gd name="connsiteX2" fmla="*/ 0 w 1845128"/>
                <a:gd name="connsiteY2" fmla="*/ 0 h 326571"/>
              </a:gdLst>
              <a:ahLst/>
              <a:cxnLst>
                <a:cxn ang="0">
                  <a:pos x="connsiteX0" y="connsiteY0"/>
                </a:cxn>
                <a:cxn ang="0">
                  <a:pos x="connsiteX1" y="connsiteY1"/>
                </a:cxn>
                <a:cxn ang="0">
                  <a:pos x="connsiteX2" y="connsiteY2"/>
                </a:cxn>
              </a:cxnLst>
              <a:rect l="l" t="t" r="r" b="b"/>
              <a:pathLst>
                <a:path w="1845128" h="326571">
                  <a:moveTo>
                    <a:pt x="1845128" y="326571"/>
                  </a:moveTo>
                  <a:lnTo>
                    <a:pt x="1518557" y="0"/>
                  </a:lnTo>
                  <a:lnTo>
                    <a:pt x="0" y="0"/>
                  </a:lnTo>
                </a:path>
              </a:pathLst>
            </a:custGeom>
            <a:noFill/>
            <a:ln w="3175">
              <a:solidFill>
                <a:schemeClr val="bg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grpSp>
      <p:grpSp>
        <p:nvGrpSpPr>
          <p:cNvPr id="30" name="Group 29">
            <a:extLst>
              <a:ext uri="{FF2B5EF4-FFF2-40B4-BE49-F238E27FC236}">
                <a16:creationId xmlns:a16="http://schemas.microsoft.com/office/drawing/2014/main" id="{9DEDBE3F-78B8-F777-E0B1-DB159A28F4CF}"/>
              </a:ext>
            </a:extLst>
          </p:cNvPr>
          <p:cNvGrpSpPr/>
          <p:nvPr/>
        </p:nvGrpSpPr>
        <p:grpSpPr>
          <a:xfrm>
            <a:off x="521482" y="1622840"/>
            <a:ext cx="5294362" cy="906235"/>
            <a:chOff x="521482" y="1622840"/>
            <a:chExt cx="5294362" cy="906235"/>
          </a:xfrm>
        </p:grpSpPr>
        <p:grpSp>
          <p:nvGrpSpPr>
            <p:cNvPr id="31" name="Group 30">
              <a:extLst>
                <a:ext uri="{FF2B5EF4-FFF2-40B4-BE49-F238E27FC236}">
                  <a16:creationId xmlns:a16="http://schemas.microsoft.com/office/drawing/2014/main" id="{B5509DB2-F1C7-AA1F-247D-E80B9A388886}"/>
                </a:ext>
              </a:extLst>
            </p:cNvPr>
            <p:cNvGrpSpPr/>
            <p:nvPr/>
          </p:nvGrpSpPr>
          <p:grpSpPr>
            <a:xfrm>
              <a:off x="521482" y="1622840"/>
              <a:ext cx="3439886" cy="778328"/>
              <a:chOff x="778329" y="1635579"/>
              <a:chExt cx="3439886" cy="778328"/>
            </a:xfrm>
          </p:grpSpPr>
          <p:sp>
            <p:nvSpPr>
              <p:cNvPr id="33" name="Rectangle: Top Corners One Rounded and One Snipped 29">
                <a:extLst>
                  <a:ext uri="{FF2B5EF4-FFF2-40B4-BE49-F238E27FC236}">
                    <a16:creationId xmlns:a16="http://schemas.microsoft.com/office/drawing/2014/main" id="{BC5ED7C0-CC4E-353A-34AC-E25780CB840A}"/>
                  </a:ext>
                </a:extLst>
              </p:cNvPr>
              <p:cNvSpPr/>
              <p:nvPr/>
            </p:nvSpPr>
            <p:spPr>
              <a:xfrm flipH="1">
                <a:off x="778329" y="1635579"/>
                <a:ext cx="3439886" cy="778328"/>
              </a:xfrm>
              <a:prstGeom prst="snipRoundRect">
                <a:avLst>
                  <a:gd name="adj1" fmla="val 11830"/>
                  <a:gd name="adj2" fmla="val 1317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sp>
            <p:nvSpPr>
              <p:cNvPr id="34" name="TextBox 33">
                <a:extLst>
                  <a:ext uri="{FF2B5EF4-FFF2-40B4-BE49-F238E27FC236}">
                    <a16:creationId xmlns:a16="http://schemas.microsoft.com/office/drawing/2014/main" id="{64C1808D-B963-F410-E7D9-A6F21A09E36C}"/>
                  </a:ext>
                </a:extLst>
              </p:cNvPr>
              <p:cNvSpPr txBox="1"/>
              <p:nvPr/>
            </p:nvSpPr>
            <p:spPr>
              <a:xfrm>
                <a:off x="778329" y="1748250"/>
                <a:ext cx="941996" cy="584775"/>
              </a:xfrm>
              <a:prstGeom prst="rect">
                <a:avLst/>
              </a:prstGeom>
              <a:noFill/>
            </p:spPr>
            <p:txBody>
              <a:bodyPr wrap="square" rtlCol="0" anchor="ctr">
                <a:spAutoFit/>
              </a:bodyPr>
              <a:lstStyle/>
              <a:p>
                <a:pPr algn="ctr"/>
                <a:r>
                  <a:rPr lang="ru-RU" sz="1600">
                    <a:solidFill>
                      <a:srgbClr val="14A24C"/>
                    </a:solidFill>
                    <a:latin typeface="+mj-lt"/>
                  </a:rPr>
                  <a:t>Каждый день</a:t>
                </a:r>
                <a:endParaRPr lang="tr-TR" sz="1600">
                  <a:solidFill>
                    <a:srgbClr val="14A24C"/>
                  </a:solidFill>
                  <a:latin typeface="+mj-lt"/>
                </a:endParaRPr>
              </a:p>
            </p:txBody>
          </p:sp>
          <p:cxnSp>
            <p:nvCxnSpPr>
              <p:cNvPr id="35" name="Straight Connector 34">
                <a:extLst>
                  <a:ext uri="{FF2B5EF4-FFF2-40B4-BE49-F238E27FC236}">
                    <a16:creationId xmlns:a16="http://schemas.microsoft.com/office/drawing/2014/main" id="{6C561748-BCE9-C26D-AFD5-EEE2F1D2AD2C}"/>
                  </a:ext>
                </a:extLst>
              </p:cNvPr>
              <p:cNvCxnSpPr>
                <a:cxnSpLocks/>
              </p:cNvCxnSpPr>
              <p:nvPr/>
            </p:nvCxnSpPr>
            <p:spPr>
              <a:xfrm>
                <a:off x="1720326" y="1758452"/>
                <a:ext cx="0" cy="560665"/>
              </a:xfrm>
              <a:prstGeom prst="line">
                <a:avLst/>
              </a:prstGeom>
              <a:ln>
                <a:solidFill>
                  <a:srgbClr val="1D1E3E"/>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9B862CD-B4ED-D26C-E07C-4D39B56EBAE7}"/>
                  </a:ext>
                </a:extLst>
              </p:cNvPr>
              <p:cNvSpPr txBox="1"/>
              <p:nvPr/>
            </p:nvSpPr>
            <p:spPr>
              <a:xfrm>
                <a:off x="1742721" y="1807951"/>
                <a:ext cx="2407653" cy="461665"/>
              </a:xfrm>
              <a:prstGeom prst="rect">
                <a:avLst/>
              </a:prstGeom>
              <a:noFill/>
            </p:spPr>
            <p:txBody>
              <a:bodyPr wrap="square" rtlCol="0" anchor="ctr">
                <a:spAutoFit/>
              </a:bodyPr>
              <a:lstStyle/>
              <a:p>
                <a:r>
                  <a:rPr lang="ru-RU" sz="1200">
                    <a:solidFill>
                      <a:srgbClr val="1D1E3E"/>
                    </a:solidFill>
                  </a:rPr>
                  <a:t>Анализируем изменения в Интернет</a:t>
                </a:r>
                <a:endParaRPr lang="en-US" sz="1200">
                  <a:solidFill>
                    <a:srgbClr val="1D1E3E"/>
                  </a:solidFill>
                </a:endParaRPr>
              </a:p>
            </p:txBody>
          </p:sp>
        </p:grpSp>
        <p:sp>
          <p:nvSpPr>
            <p:cNvPr id="32" name="Freeform: Shape 28">
              <a:extLst>
                <a:ext uri="{FF2B5EF4-FFF2-40B4-BE49-F238E27FC236}">
                  <a16:creationId xmlns:a16="http://schemas.microsoft.com/office/drawing/2014/main" id="{9F8CBCE3-3571-A1E4-EC92-C74120D3FA40}"/>
                </a:ext>
              </a:extLst>
            </p:cNvPr>
            <p:cNvSpPr/>
            <p:nvPr/>
          </p:nvSpPr>
          <p:spPr>
            <a:xfrm>
              <a:off x="3976913" y="1952132"/>
              <a:ext cx="1838931" cy="576943"/>
            </a:xfrm>
            <a:custGeom>
              <a:avLst/>
              <a:gdLst>
                <a:gd name="connsiteX0" fmla="*/ 1845128 w 1845128"/>
                <a:gd name="connsiteY0" fmla="*/ 326571 h 326571"/>
                <a:gd name="connsiteX1" fmla="*/ 1518557 w 1845128"/>
                <a:gd name="connsiteY1" fmla="*/ 0 h 326571"/>
                <a:gd name="connsiteX2" fmla="*/ 0 w 1845128"/>
                <a:gd name="connsiteY2" fmla="*/ 0 h 326571"/>
              </a:gdLst>
              <a:ahLst/>
              <a:cxnLst>
                <a:cxn ang="0">
                  <a:pos x="connsiteX0" y="connsiteY0"/>
                </a:cxn>
                <a:cxn ang="0">
                  <a:pos x="connsiteX1" y="connsiteY1"/>
                </a:cxn>
                <a:cxn ang="0">
                  <a:pos x="connsiteX2" y="connsiteY2"/>
                </a:cxn>
              </a:cxnLst>
              <a:rect l="l" t="t" r="r" b="b"/>
              <a:pathLst>
                <a:path w="1845128" h="326571">
                  <a:moveTo>
                    <a:pt x="1845128" y="326571"/>
                  </a:moveTo>
                  <a:lnTo>
                    <a:pt x="1518557" y="0"/>
                  </a:lnTo>
                  <a:lnTo>
                    <a:pt x="0" y="0"/>
                  </a:lnTo>
                </a:path>
              </a:pathLst>
            </a:custGeom>
            <a:noFill/>
            <a:ln w="3175">
              <a:solidFill>
                <a:schemeClr val="bg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grpSp>
      <p:grpSp>
        <p:nvGrpSpPr>
          <p:cNvPr id="37" name="Group 36">
            <a:extLst>
              <a:ext uri="{FF2B5EF4-FFF2-40B4-BE49-F238E27FC236}">
                <a16:creationId xmlns:a16="http://schemas.microsoft.com/office/drawing/2014/main" id="{F5486E13-3CE4-CE45-E335-889C5D4C64DA}"/>
              </a:ext>
            </a:extLst>
          </p:cNvPr>
          <p:cNvGrpSpPr/>
          <p:nvPr/>
        </p:nvGrpSpPr>
        <p:grpSpPr>
          <a:xfrm>
            <a:off x="521482" y="2598885"/>
            <a:ext cx="4726226" cy="830997"/>
            <a:chOff x="521482" y="2598885"/>
            <a:chExt cx="4726226" cy="830997"/>
          </a:xfrm>
        </p:grpSpPr>
        <p:grpSp>
          <p:nvGrpSpPr>
            <p:cNvPr id="38" name="Group 37">
              <a:extLst>
                <a:ext uri="{FF2B5EF4-FFF2-40B4-BE49-F238E27FC236}">
                  <a16:creationId xmlns:a16="http://schemas.microsoft.com/office/drawing/2014/main" id="{380448E6-47BA-A2BF-7BBE-B314CA027F10}"/>
                </a:ext>
              </a:extLst>
            </p:cNvPr>
            <p:cNvGrpSpPr/>
            <p:nvPr/>
          </p:nvGrpSpPr>
          <p:grpSpPr>
            <a:xfrm>
              <a:off x="521482" y="2598885"/>
              <a:ext cx="3439886" cy="830997"/>
              <a:chOff x="778329" y="1603707"/>
              <a:chExt cx="3439886" cy="830997"/>
            </a:xfrm>
          </p:grpSpPr>
          <p:sp>
            <p:nvSpPr>
              <p:cNvPr id="40" name="Rectangle: Top Corners One Rounded and One Snipped 61">
                <a:extLst>
                  <a:ext uri="{FF2B5EF4-FFF2-40B4-BE49-F238E27FC236}">
                    <a16:creationId xmlns:a16="http://schemas.microsoft.com/office/drawing/2014/main" id="{A1C33FD8-5B18-28FC-A244-57A369E1AAA3}"/>
                  </a:ext>
                </a:extLst>
              </p:cNvPr>
              <p:cNvSpPr/>
              <p:nvPr/>
            </p:nvSpPr>
            <p:spPr>
              <a:xfrm flipH="1">
                <a:off x="778329" y="1635579"/>
                <a:ext cx="3439886" cy="778328"/>
              </a:xfrm>
              <a:prstGeom prst="snipRoundRect">
                <a:avLst>
                  <a:gd name="adj1" fmla="val 13054"/>
                  <a:gd name="adj2" fmla="val 12937"/>
                </a:avLst>
              </a:prstGeom>
              <a:solidFill>
                <a:schemeClr val="bg1"/>
              </a:solidFill>
              <a:ln>
                <a:solidFill>
                  <a:srgbClr val="1D1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sp>
            <p:nvSpPr>
              <p:cNvPr id="41" name="TextBox 40">
                <a:extLst>
                  <a:ext uri="{FF2B5EF4-FFF2-40B4-BE49-F238E27FC236}">
                    <a16:creationId xmlns:a16="http://schemas.microsoft.com/office/drawing/2014/main" id="{1E40FA3A-9CE9-DC66-66E0-BE87B61FAC22}"/>
                  </a:ext>
                </a:extLst>
              </p:cNvPr>
              <p:cNvSpPr txBox="1"/>
              <p:nvPr/>
            </p:nvSpPr>
            <p:spPr>
              <a:xfrm>
                <a:off x="778329" y="1603707"/>
                <a:ext cx="926451" cy="830997"/>
              </a:xfrm>
              <a:prstGeom prst="rect">
                <a:avLst/>
              </a:prstGeom>
              <a:noFill/>
            </p:spPr>
            <p:txBody>
              <a:bodyPr wrap="square" rtlCol="0" anchor="ctr">
                <a:spAutoFit/>
              </a:bodyPr>
              <a:lstStyle/>
              <a:p>
                <a:pPr algn="ctr"/>
                <a:r>
                  <a:rPr lang="ru-RU" sz="1600">
                    <a:solidFill>
                      <a:srgbClr val="14A24C"/>
                    </a:solidFill>
                    <a:latin typeface="+mj-lt"/>
                  </a:rPr>
                  <a:t>Каждые </a:t>
                </a:r>
                <a:r>
                  <a:rPr lang="tr-TR" sz="1600">
                    <a:solidFill>
                      <a:srgbClr val="14A24C"/>
                    </a:solidFill>
                    <a:latin typeface="+mj-lt"/>
                  </a:rPr>
                  <a:t>3-4</a:t>
                </a:r>
              </a:p>
              <a:p>
                <a:pPr algn="ctr"/>
                <a:r>
                  <a:rPr lang="ru-RU" sz="1600">
                    <a:solidFill>
                      <a:srgbClr val="14A24C"/>
                    </a:solidFill>
                    <a:latin typeface="+mj-lt"/>
                  </a:rPr>
                  <a:t>дня</a:t>
                </a:r>
                <a:endParaRPr lang="en-US" sz="1600">
                  <a:solidFill>
                    <a:srgbClr val="14A24C"/>
                  </a:solidFill>
                  <a:latin typeface="+mj-lt"/>
                </a:endParaRPr>
              </a:p>
            </p:txBody>
          </p:sp>
          <p:cxnSp>
            <p:nvCxnSpPr>
              <p:cNvPr id="42" name="Straight Connector 41">
                <a:extLst>
                  <a:ext uri="{FF2B5EF4-FFF2-40B4-BE49-F238E27FC236}">
                    <a16:creationId xmlns:a16="http://schemas.microsoft.com/office/drawing/2014/main" id="{296CB5DC-FD79-6715-A82B-7D563F217C94}"/>
                  </a:ext>
                </a:extLst>
              </p:cNvPr>
              <p:cNvCxnSpPr>
                <a:cxnSpLocks/>
              </p:cNvCxnSpPr>
              <p:nvPr/>
            </p:nvCxnSpPr>
            <p:spPr>
              <a:xfrm>
                <a:off x="1720325" y="1739930"/>
                <a:ext cx="0" cy="560665"/>
              </a:xfrm>
              <a:prstGeom prst="line">
                <a:avLst/>
              </a:prstGeom>
              <a:ln>
                <a:solidFill>
                  <a:srgbClr val="1D1E3E"/>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1EB6DBD-85EB-67FE-C476-DFB9B06EF31D}"/>
                  </a:ext>
                </a:extLst>
              </p:cNvPr>
              <p:cNvSpPr txBox="1"/>
              <p:nvPr/>
            </p:nvSpPr>
            <p:spPr>
              <a:xfrm>
                <a:off x="1720325" y="1807950"/>
                <a:ext cx="2450763" cy="461665"/>
              </a:xfrm>
              <a:prstGeom prst="rect">
                <a:avLst/>
              </a:prstGeom>
              <a:noFill/>
            </p:spPr>
            <p:txBody>
              <a:bodyPr wrap="square" rtlCol="0" anchor="ctr">
                <a:spAutoFit/>
              </a:bodyPr>
              <a:lstStyle/>
              <a:p>
                <a:r>
                  <a:rPr lang="ru-RU" sz="1200">
                    <a:solidFill>
                      <a:srgbClr val="1D1E3E"/>
                    </a:solidFill>
                  </a:rPr>
                  <a:t>Сканируем более 3 миллиардов </a:t>
                </a:r>
                <a:r>
                  <a:rPr lang="ru-RU" sz="1200" err="1">
                    <a:solidFill>
                      <a:srgbClr val="1D1E3E"/>
                    </a:solidFill>
                  </a:rPr>
                  <a:t>поддоменов</a:t>
                </a:r>
                <a:r>
                  <a:rPr lang="ru-RU" sz="1200">
                    <a:solidFill>
                      <a:srgbClr val="1D1E3E"/>
                    </a:solidFill>
                  </a:rPr>
                  <a:t>/FQDNS</a:t>
                </a:r>
                <a:endParaRPr lang="en-US" sz="1200">
                  <a:solidFill>
                    <a:srgbClr val="1D1E3E"/>
                  </a:solidFill>
                </a:endParaRPr>
              </a:p>
            </p:txBody>
          </p:sp>
        </p:grpSp>
        <p:sp>
          <p:nvSpPr>
            <p:cNvPr id="39" name="Freeform: Shape 76">
              <a:extLst>
                <a:ext uri="{FF2B5EF4-FFF2-40B4-BE49-F238E27FC236}">
                  <a16:creationId xmlns:a16="http://schemas.microsoft.com/office/drawing/2014/main" id="{F6191138-179C-83E4-8A1E-22CD9E29A8D0}"/>
                </a:ext>
              </a:extLst>
            </p:cNvPr>
            <p:cNvSpPr/>
            <p:nvPr/>
          </p:nvSpPr>
          <p:spPr>
            <a:xfrm>
              <a:off x="3976913" y="2967516"/>
              <a:ext cx="1270795" cy="173711"/>
            </a:xfrm>
            <a:custGeom>
              <a:avLst/>
              <a:gdLst>
                <a:gd name="connsiteX0" fmla="*/ 1845128 w 1845128"/>
                <a:gd name="connsiteY0" fmla="*/ 326571 h 326571"/>
                <a:gd name="connsiteX1" fmla="*/ 1518557 w 1845128"/>
                <a:gd name="connsiteY1" fmla="*/ 0 h 326571"/>
                <a:gd name="connsiteX2" fmla="*/ 0 w 1845128"/>
                <a:gd name="connsiteY2" fmla="*/ 0 h 326571"/>
              </a:gdLst>
              <a:ahLst/>
              <a:cxnLst>
                <a:cxn ang="0">
                  <a:pos x="connsiteX0" y="connsiteY0"/>
                </a:cxn>
                <a:cxn ang="0">
                  <a:pos x="connsiteX1" y="connsiteY1"/>
                </a:cxn>
                <a:cxn ang="0">
                  <a:pos x="connsiteX2" y="connsiteY2"/>
                </a:cxn>
              </a:cxnLst>
              <a:rect l="l" t="t" r="r" b="b"/>
              <a:pathLst>
                <a:path w="1845128" h="326571">
                  <a:moveTo>
                    <a:pt x="1845128" y="326571"/>
                  </a:moveTo>
                  <a:lnTo>
                    <a:pt x="1518557" y="0"/>
                  </a:lnTo>
                  <a:lnTo>
                    <a:pt x="0" y="0"/>
                  </a:lnTo>
                </a:path>
              </a:pathLst>
            </a:custGeom>
            <a:noFill/>
            <a:ln w="3175">
              <a:solidFill>
                <a:schemeClr val="bg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grpSp>
      <p:grpSp>
        <p:nvGrpSpPr>
          <p:cNvPr id="44" name="Group 43">
            <a:extLst>
              <a:ext uri="{FF2B5EF4-FFF2-40B4-BE49-F238E27FC236}">
                <a16:creationId xmlns:a16="http://schemas.microsoft.com/office/drawing/2014/main" id="{DC708AA1-24D8-E825-DC6B-EA0DAD6A492A}"/>
              </a:ext>
            </a:extLst>
          </p:cNvPr>
          <p:cNvGrpSpPr/>
          <p:nvPr/>
        </p:nvGrpSpPr>
        <p:grpSpPr>
          <a:xfrm>
            <a:off x="521482" y="4509411"/>
            <a:ext cx="5294362" cy="968177"/>
            <a:chOff x="521482" y="4509411"/>
            <a:chExt cx="5294362" cy="968177"/>
          </a:xfrm>
        </p:grpSpPr>
        <p:grpSp>
          <p:nvGrpSpPr>
            <p:cNvPr id="45" name="Group 44">
              <a:extLst>
                <a:ext uri="{FF2B5EF4-FFF2-40B4-BE49-F238E27FC236}">
                  <a16:creationId xmlns:a16="http://schemas.microsoft.com/office/drawing/2014/main" id="{869E5FFE-A9B6-36A3-3849-FB133A778798}"/>
                </a:ext>
              </a:extLst>
            </p:cNvPr>
            <p:cNvGrpSpPr/>
            <p:nvPr/>
          </p:nvGrpSpPr>
          <p:grpSpPr>
            <a:xfrm>
              <a:off x="521482" y="4646591"/>
              <a:ext cx="3455430" cy="830997"/>
              <a:chOff x="778329" y="1623285"/>
              <a:chExt cx="3455430" cy="830997"/>
            </a:xfrm>
          </p:grpSpPr>
          <p:sp>
            <p:nvSpPr>
              <p:cNvPr id="47" name="Rectangle: Top Corners One Rounded and One Snipped 72">
                <a:extLst>
                  <a:ext uri="{FF2B5EF4-FFF2-40B4-BE49-F238E27FC236}">
                    <a16:creationId xmlns:a16="http://schemas.microsoft.com/office/drawing/2014/main" id="{01CC137E-7ABB-7281-DC1D-D8609AE62350}"/>
                  </a:ext>
                </a:extLst>
              </p:cNvPr>
              <p:cNvSpPr/>
              <p:nvPr/>
            </p:nvSpPr>
            <p:spPr>
              <a:xfrm flipH="1">
                <a:off x="778329" y="1635579"/>
                <a:ext cx="3439886" cy="778328"/>
              </a:xfrm>
              <a:prstGeom prst="snipRoundRect">
                <a:avLst>
                  <a:gd name="adj1" fmla="val 11830"/>
                  <a:gd name="adj2" fmla="val 12238"/>
                </a:avLst>
              </a:prstGeom>
              <a:solidFill>
                <a:schemeClr val="bg1"/>
              </a:solidFill>
              <a:ln>
                <a:solidFill>
                  <a:srgbClr val="1D1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sp>
            <p:nvSpPr>
              <p:cNvPr id="48" name="TextBox 47">
                <a:extLst>
                  <a:ext uri="{FF2B5EF4-FFF2-40B4-BE49-F238E27FC236}">
                    <a16:creationId xmlns:a16="http://schemas.microsoft.com/office/drawing/2014/main" id="{4C94C13C-F704-E849-DCED-4829CA618F42}"/>
                  </a:ext>
                </a:extLst>
              </p:cNvPr>
              <p:cNvSpPr txBox="1"/>
              <p:nvPr/>
            </p:nvSpPr>
            <p:spPr>
              <a:xfrm>
                <a:off x="778329" y="1733962"/>
                <a:ext cx="948758" cy="584775"/>
              </a:xfrm>
              <a:prstGeom prst="rect">
                <a:avLst/>
              </a:prstGeom>
              <a:noFill/>
            </p:spPr>
            <p:txBody>
              <a:bodyPr wrap="square" rtlCol="0" anchor="ctr">
                <a:spAutoFit/>
              </a:bodyPr>
              <a:lstStyle/>
              <a:p>
                <a:pPr algn="ctr"/>
                <a:r>
                  <a:rPr lang="ru-RU" sz="1600">
                    <a:solidFill>
                      <a:srgbClr val="14A24C"/>
                    </a:solidFill>
                    <a:latin typeface="+mj-lt"/>
                  </a:rPr>
                  <a:t>За </a:t>
                </a:r>
                <a:r>
                  <a:rPr lang="tr-TR" sz="1600">
                    <a:solidFill>
                      <a:srgbClr val="14A24C"/>
                    </a:solidFill>
                    <a:latin typeface="+mj-lt"/>
                  </a:rPr>
                  <a:t>10</a:t>
                </a:r>
              </a:p>
              <a:p>
                <a:pPr algn="ctr"/>
                <a:r>
                  <a:rPr lang="ru-RU" sz="1600">
                    <a:solidFill>
                      <a:srgbClr val="14A24C"/>
                    </a:solidFill>
                    <a:latin typeface="+mj-lt"/>
                  </a:rPr>
                  <a:t>минут</a:t>
                </a:r>
                <a:endParaRPr lang="en-US" sz="1600">
                  <a:solidFill>
                    <a:srgbClr val="14A24C"/>
                  </a:solidFill>
                  <a:latin typeface="+mj-lt"/>
                </a:endParaRPr>
              </a:p>
            </p:txBody>
          </p:sp>
          <p:cxnSp>
            <p:nvCxnSpPr>
              <p:cNvPr id="49" name="Straight Connector 48">
                <a:extLst>
                  <a:ext uri="{FF2B5EF4-FFF2-40B4-BE49-F238E27FC236}">
                    <a16:creationId xmlns:a16="http://schemas.microsoft.com/office/drawing/2014/main" id="{C5DBDD80-51B3-BC3A-73B4-D03A65277AAD}"/>
                  </a:ext>
                </a:extLst>
              </p:cNvPr>
              <p:cNvCxnSpPr>
                <a:cxnSpLocks/>
              </p:cNvCxnSpPr>
              <p:nvPr/>
            </p:nvCxnSpPr>
            <p:spPr>
              <a:xfrm>
                <a:off x="1732693" y="1769682"/>
                <a:ext cx="0" cy="560665"/>
              </a:xfrm>
              <a:prstGeom prst="line">
                <a:avLst/>
              </a:prstGeom>
              <a:ln>
                <a:solidFill>
                  <a:srgbClr val="1D1E3E"/>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E07305FA-9EE8-415E-D65E-1A97B13C7ACC}"/>
                  </a:ext>
                </a:extLst>
              </p:cNvPr>
              <p:cNvSpPr txBox="1"/>
              <p:nvPr/>
            </p:nvSpPr>
            <p:spPr>
              <a:xfrm>
                <a:off x="1733850" y="1623285"/>
                <a:ext cx="2499909" cy="830997"/>
              </a:xfrm>
              <a:prstGeom prst="rect">
                <a:avLst/>
              </a:prstGeom>
              <a:noFill/>
            </p:spPr>
            <p:txBody>
              <a:bodyPr wrap="square" rtlCol="0" anchor="ctr">
                <a:spAutoFit/>
              </a:bodyPr>
              <a:lstStyle/>
              <a:p>
                <a:r>
                  <a:rPr lang="ru-RU" sz="1200">
                    <a:solidFill>
                      <a:srgbClr val="1D1E3E"/>
                    </a:solidFill>
                  </a:rPr>
                  <a:t>Гарантируем быструю идентификацию и категоризацию впервые обнаруженных </a:t>
                </a:r>
                <a:r>
                  <a:rPr lang="ru-RU" sz="1200" err="1">
                    <a:solidFill>
                      <a:srgbClr val="1D1E3E"/>
                    </a:solidFill>
                  </a:rPr>
                  <a:t>некатегоризованных</a:t>
                </a:r>
                <a:r>
                  <a:rPr lang="ru-RU" sz="1200">
                    <a:solidFill>
                      <a:srgbClr val="1D1E3E"/>
                    </a:solidFill>
                  </a:rPr>
                  <a:t> доменов</a:t>
                </a:r>
                <a:endParaRPr lang="en-US" sz="1200">
                  <a:solidFill>
                    <a:srgbClr val="1D1E3E"/>
                  </a:solidFill>
                </a:endParaRPr>
              </a:p>
            </p:txBody>
          </p:sp>
        </p:grpSp>
        <p:sp>
          <p:nvSpPr>
            <p:cNvPr id="46" name="Freeform: Shape 84">
              <a:extLst>
                <a:ext uri="{FF2B5EF4-FFF2-40B4-BE49-F238E27FC236}">
                  <a16:creationId xmlns:a16="http://schemas.microsoft.com/office/drawing/2014/main" id="{1EF44138-CC0A-392F-605A-57878583CD64}"/>
                </a:ext>
              </a:extLst>
            </p:cNvPr>
            <p:cNvSpPr/>
            <p:nvPr/>
          </p:nvSpPr>
          <p:spPr>
            <a:xfrm flipV="1">
              <a:off x="3976913" y="4509411"/>
              <a:ext cx="1838931" cy="576943"/>
            </a:xfrm>
            <a:custGeom>
              <a:avLst/>
              <a:gdLst>
                <a:gd name="connsiteX0" fmla="*/ 1845128 w 1845128"/>
                <a:gd name="connsiteY0" fmla="*/ 326571 h 326571"/>
                <a:gd name="connsiteX1" fmla="*/ 1518557 w 1845128"/>
                <a:gd name="connsiteY1" fmla="*/ 0 h 326571"/>
                <a:gd name="connsiteX2" fmla="*/ 0 w 1845128"/>
                <a:gd name="connsiteY2" fmla="*/ 0 h 326571"/>
              </a:gdLst>
              <a:ahLst/>
              <a:cxnLst>
                <a:cxn ang="0">
                  <a:pos x="connsiteX0" y="connsiteY0"/>
                </a:cxn>
                <a:cxn ang="0">
                  <a:pos x="connsiteX1" y="connsiteY1"/>
                </a:cxn>
                <a:cxn ang="0">
                  <a:pos x="connsiteX2" y="connsiteY2"/>
                </a:cxn>
              </a:cxnLst>
              <a:rect l="l" t="t" r="r" b="b"/>
              <a:pathLst>
                <a:path w="1845128" h="326571">
                  <a:moveTo>
                    <a:pt x="1845128" y="326571"/>
                  </a:moveTo>
                  <a:lnTo>
                    <a:pt x="1518557" y="0"/>
                  </a:lnTo>
                  <a:lnTo>
                    <a:pt x="0" y="0"/>
                  </a:lnTo>
                </a:path>
              </a:pathLst>
            </a:custGeom>
            <a:noFill/>
            <a:ln w="3175">
              <a:solidFill>
                <a:schemeClr val="bg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grpSp>
      <p:grpSp>
        <p:nvGrpSpPr>
          <p:cNvPr id="51" name="Group 50">
            <a:extLst>
              <a:ext uri="{FF2B5EF4-FFF2-40B4-BE49-F238E27FC236}">
                <a16:creationId xmlns:a16="http://schemas.microsoft.com/office/drawing/2014/main" id="{BFE5E51C-4ECB-FC74-1C50-7BE1A091865E}"/>
              </a:ext>
            </a:extLst>
          </p:cNvPr>
          <p:cNvGrpSpPr/>
          <p:nvPr/>
        </p:nvGrpSpPr>
        <p:grpSpPr>
          <a:xfrm>
            <a:off x="513709" y="3638674"/>
            <a:ext cx="4733999" cy="778328"/>
            <a:chOff x="513709" y="3638674"/>
            <a:chExt cx="4733999" cy="778328"/>
          </a:xfrm>
        </p:grpSpPr>
        <p:grpSp>
          <p:nvGrpSpPr>
            <p:cNvPr id="52" name="Group 51">
              <a:extLst>
                <a:ext uri="{FF2B5EF4-FFF2-40B4-BE49-F238E27FC236}">
                  <a16:creationId xmlns:a16="http://schemas.microsoft.com/office/drawing/2014/main" id="{72023149-6BFD-0877-8EF5-30209AC52667}"/>
                </a:ext>
              </a:extLst>
            </p:cNvPr>
            <p:cNvGrpSpPr/>
            <p:nvPr/>
          </p:nvGrpSpPr>
          <p:grpSpPr>
            <a:xfrm>
              <a:off x="513709" y="3638674"/>
              <a:ext cx="3478417" cy="778328"/>
              <a:chOff x="770556" y="1635579"/>
              <a:chExt cx="3478417" cy="778328"/>
            </a:xfrm>
          </p:grpSpPr>
          <p:sp>
            <p:nvSpPr>
              <p:cNvPr id="54" name="Rectangle: Top Corners One Rounded and One Snipped 67">
                <a:extLst>
                  <a:ext uri="{FF2B5EF4-FFF2-40B4-BE49-F238E27FC236}">
                    <a16:creationId xmlns:a16="http://schemas.microsoft.com/office/drawing/2014/main" id="{B8A78DB8-7FA9-D80B-3BA5-205CE37CC7F7}"/>
                  </a:ext>
                </a:extLst>
              </p:cNvPr>
              <p:cNvSpPr/>
              <p:nvPr/>
            </p:nvSpPr>
            <p:spPr>
              <a:xfrm flipH="1">
                <a:off x="778329" y="1635579"/>
                <a:ext cx="3439886" cy="778328"/>
              </a:xfrm>
              <a:prstGeom prst="snipRoundRect">
                <a:avLst>
                  <a:gd name="adj1" fmla="val 10198"/>
                  <a:gd name="adj2" fmla="val 13636"/>
                </a:avLst>
              </a:prstGeom>
              <a:solidFill>
                <a:schemeClr val="bg1"/>
              </a:solidFill>
              <a:ln>
                <a:solidFill>
                  <a:srgbClr val="1D1E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sp>
            <p:nvSpPr>
              <p:cNvPr id="55" name="TextBox 54">
                <a:extLst>
                  <a:ext uri="{FF2B5EF4-FFF2-40B4-BE49-F238E27FC236}">
                    <a16:creationId xmlns:a16="http://schemas.microsoft.com/office/drawing/2014/main" id="{69C5E42E-C7F9-69BE-9BA4-65B428AF03D1}"/>
                  </a:ext>
                </a:extLst>
              </p:cNvPr>
              <p:cNvSpPr txBox="1"/>
              <p:nvPr/>
            </p:nvSpPr>
            <p:spPr>
              <a:xfrm>
                <a:off x="770556" y="1748250"/>
                <a:ext cx="963294" cy="584775"/>
              </a:xfrm>
              <a:prstGeom prst="rect">
                <a:avLst/>
              </a:prstGeom>
              <a:noFill/>
            </p:spPr>
            <p:txBody>
              <a:bodyPr wrap="square" rtlCol="0" anchor="ctr">
                <a:spAutoFit/>
              </a:bodyPr>
              <a:lstStyle/>
              <a:p>
                <a:pPr algn="ctr"/>
                <a:r>
                  <a:rPr lang="ru-RU" sz="1600">
                    <a:solidFill>
                      <a:srgbClr val="14A24C"/>
                    </a:solidFill>
                    <a:latin typeface="+mj-lt"/>
                  </a:rPr>
                  <a:t>Каждый день</a:t>
                </a:r>
                <a:endParaRPr lang="tr-TR" sz="1600">
                  <a:solidFill>
                    <a:srgbClr val="14A24C"/>
                  </a:solidFill>
                  <a:latin typeface="+mj-lt"/>
                </a:endParaRPr>
              </a:p>
            </p:txBody>
          </p:sp>
          <p:cxnSp>
            <p:nvCxnSpPr>
              <p:cNvPr id="56" name="Straight Connector 55">
                <a:extLst>
                  <a:ext uri="{FF2B5EF4-FFF2-40B4-BE49-F238E27FC236}">
                    <a16:creationId xmlns:a16="http://schemas.microsoft.com/office/drawing/2014/main" id="{E75B39C0-179A-61B0-50D5-B7BC18607945}"/>
                  </a:ext>
                </a:extLst>
              </p:cNvPr>
              <p:cNvCxnSpPr>
                <a:cxnSpLocks/>
              </p:cNvCxnSpPr>
              <p:nvPr/>
            </p:nvCxnSpPr>
            <p:spPr>
              <a:xfrm>
                <a:off x="1727087" y="1758452"/>
                <a:ext cx="0" cy="560665"/>
              </a:xfrm>
              <a:prstGeom prst="line">
                <a:avLst/>
              </a:prstGeom>
              <a:ln>
                <a:solidFill>
                  <a:srgbClr val="1D1E3E"/>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3F86C14-36DC-EE8A-DE9B-402C633720E6}"/>
                  </a:ext>
                </a:extLst>
              </p:cNvPr>
              <p:cNvSpPr txBox="1"/>
              <p:nvPr/>
            </p:nvSpPr>
            <p:spPr>
              <a:xfrm>
                <a:off x="1720325" y="1807951"/>
                <a:ext cx="2528648" cy="461665"/>
              </a:xfrm>
              <a:prstGeom prst="rect">
                <a:avLst/>
              </a:prstGeom>
              <a:noFill/>
            </p:spPr>
            <p:txBody>
              <a:bodyPr wrap="square" rtlCol="0" anchor="ctr">
                <a:spAutoFit/>
              </a:bodyPr>
              <a:lstStyle/>
              <a:p>
                <a:r>
                  <a:rPr lang="ru-RU" sz="1200" err="1">
                    <a:solidFill>
                      <a:srgbClr val="1D1E3E"/>
                    </a:solidFill>
                  </a:rPr>
                  <a:t>Переклассифицируем</a:t>
                </a:r>
                <a:r>
                  <a:rPr lang="ru-RU" sz="1200">
                    <a:solidFill>
                      <a:srgbClr val="1D1E3E"/>
                    </a:solidFill>
                  </a:rPr>
                  <a:t> более 3 миллионов доменов</a:t>
                </a:r>
                <a:endParaRPr lang="en-US" sz="1200">
                  <a:solidFill>
                    <a:srgbClr val="1D1E3E"/>
                  </a:solidFill>
                </a:endParaRPr>
              </a:p>
            </p:txBody>
          </p:sp>
        </p:grpSp>
        <p:sp>
          <p:nvSpPr>
            <p:cNvPr id="53" name="Freeform: Shape 85">
              <a:extLst>
                <a:ext uri="{FF2B5EF4-FFF2-40B4-BE49-F238E27FC236}">
                  <a16:creationId xmlns:a16="http://schemas.microsoft.com/office/drawing/2014/main" id="{9BC053CA-69E2-71C0-39ED-02DD09D70735}"/>
                </a:ext>
              </a:extLst>
            </p:cNvPr>
            <p:cNvSpPr/>
            <p:nvPr/>
          </p:nvSpPr>
          <p:spPr>
            <a:xfrm flipV="1">
              <a:off x="3976913" y="3897259"/>
              <a:ext cx="1270795" cy="173711"/>
            </a:xfrm>
            <a:custGeom>
              <a:avLst/>
              <a:gdLst>
                <a:gd name="connsiteX0" fmla="*/ 1845128 w 1845128"/>
                <a:gd name="connsiteY0" fmla="*/ 326571 h 326571"/>
                <a:gd name="connsiteX1" fmla="*/ 1518557 w 1845128"/>
                <a:gd name="connsiteY1" fmla="*/ 0 h 326571"/>
                <a:gd name="connsiteX2" fmla="*/ 0 w 1845128"/>
                <a:gd name="connsiteY2" fmla="*/ 0 h 326571"/>
              </a:gdLst>
              <a:ahLst/>
              <a:cxnLst>
                <a:cxn ang="0">
                  <a:pos x="connsiteX0" y="connsiteY0"/>
                </a:cxn>
                <a:cxn ang="0">
                  <a:pos x="connsiteX1" y="connsiteY1"/>
                </a:cxn>
                <a:cxn ang="0">
                  <a:pos x="connsiteX2" y="connsiteY2"/>
                </a:cxn>
              </a:cxnLst>
              <a:rect l="l" t="t" r="r" b="b"/>
              <a:pathLst>
                <a:path w="1845128" h="326571">
                  <a:moveTo>
                    <a:pt x="1845128" y="326571"/>
                  </a:moveTo>
                  <a:lnTo>
                    <a:pt x="1518557" y="0"/>
                  </a:lnTo>
                  <a:lnTo>
                    <a:pt x="0" y="0"/>
                  </a:lnTo>
                </a:path>
              </a:pathLst>
            </a:custGeom>
            <a:noFill/>
            <a:ln w="3175">
              <a:solidFill>
                <a:schemeClr val="bg1"/>
              </a:solidFil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D1E3E"/>
                </a:solidFill>
              </a:endParaRPr>
            </a:p>
          </p:txBody>
        </p:sp>
      </p:grpSp>
      <p:sp>
        <p:nvSpPr>
          <p:cNvPr id="58" name="TextBox 57">
            <a:extLst>
              <a:ext uri="{FF2B5EF4-FFF2-40B4-BE49-F238E27FC236}">
                <a16:creationId xmlns:a16="http://schemas.microsoft.com/office/drawing/2014/main" id="{9DEFB825-C907-AE82-A60E-A46FF0BD37C0}"/>
              </a:ext>
            </a:extLst>
          </p:cNvPr>
          <p:cNvSpPr txBox="1"/>
          <p:nvPr/>
        </p:nvSpPr>
        <p:spPr>
          <a:xfrm>
            <a:off x="1254483" y="323868"/>
            <a:ext cx="3134191" cy="646331"/>
          </a:xfrm>
          <a:prstGeom prst="rect">
            <a:avLst/>
          </a:prstGeom>
          <a:noFill/>
        </p:spPr>
        <p:txBody>
          <a:bodyPr wrap="none" rtlCol="0">
            <a:spAutoFit/>
          </a:bodyPr>
          <a:lstStyle/>
          <a:p>
            <a:r>
              <a:rPr lang="en-US" sz="3600" spc="-150" err="1">
                <a:solidFill>
                  <a:schemeClr val="bg1"/>
                </a:solidFill>
                <a:latin typeface="Red Hat Display Bold" panose="02010303040201060303" pitchFamily="2" charset="0"/>
                <a:ea typeface="Red Hat Display Bold" panose="02010303040201060303" pitchFamily="2" charset="0"/>
                <a:cs typeface="Red Hat Display Bold" panose="02010303040201060303" pitchFamily="2" charset="0"/>
              </a:rPr>
              <a:t>DNSLab</a:t>
            </a:r>
            <a:r>
              <a:rPr lang="en-US" sz="3600" spc="-150">
                <a:solidFill>
                  <a:schemeClr val="bg1"/>
                </a:solidFill>
                <a:latin typeface="Red Hat Display Bold" panose="02010303040201060303" pitchFamily="2" charset="0"/>
                <a:ea typeface="Red Hat Display Bold" panose="02010303040201060303" pitchFamily="2" charset="0"/>
                <a:cs typeface="Red Hat Display Bold" panose="02010303040201060303" pitchFamily="2" charset="0"/>
              </a:rPr>
              <a:t> </a:t>
            </a:r>
            <a:r>
              <a:rPr lang="ru-RU" sz="3600" spc="-150">
                <a:solidFill>
                  <a:schemeClr val="bg1"/>
                </a:solidFill>
                <a:latin typeface="Red Hat Display Bold" panose="02010303040201060303" pitchFamily="2" charset="0"/>
                <a:ea typeface="Red Hat Display Bold" panose="02010303040201060303" pitchFamily="2" charset="0"/>
                <a:cs typeface="Red Hat Display Bold" panose="02010303040201060303" pitchFamily="2" charset="0"/>
              </a:rPr>
              <a:t>в</a:t>
            </a:r>
            <a:r>
              <a:rPr lang="tr-TR" sz="3600" spc="-150">
                <a:solidFill>
                  <a:schemeClr val="bg1"/>
                </a:solidFill>
                <a:latin typeface="Red Hat Display Bold" panose="02010303040201060303" pitchFamily="2" charset="0"/>
                <a:ea typeface="Red Hat Display Bold" panose="02010303040201060303" pitchFamily="2" charset="0"/>
                <a:cs typeface="Red Hat Display Bold" panose="02010303040201060303" pitchFamily="2" charset="0"/>
              </a:rPr>
              <a:t> </a:t>
            </a:r>
            <a:r>
              <a:rPr lang="ru-RU" sz="3600"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rPr>
              <a:t>числах</a:t>
            </a:r>
            <a:endParaRPr lang="tr-TR" sz="3600"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endParaRPr>
          </a:p>
        </p:txBody>
      </p:sp>
      <p:sp>
        <p:nvSpPr>
          <p:cNvPr id="59" name="TextBox 58">
            <a:extLst>
              <a:ext uri="{FF2B5EF4-FFF2-40B4-BE49-F238E27FC236}">
                <a16:creationId xmlns:a16="http://schemas.microsoft.com/office/drawing/2014/main" id="{D9714E42-43F9-5F36-47DA-2D605218415D}"/>
              </a:ext>
            </a:extLst>
          </p:cNvPr>
          <p:cNvSpPr txBox="1"/>
          <p:nvPr/>
        </p:nvSpPr>
        <p:spPr>
          <a:xfrm>
            <a:off x="478971" y="5683890"/>
            <a:ext cx="11234058" cy="307777"/>
          </a:xfrm>
          <a:prstGeom prst="rect">
            <a:avLst/>
          </a:prstGeom>
          <a:noFill/>
        </p:spPr>
        <p:txBody>
          <a:bodyPr wrap="square" anchor="ctr">
            <a:spAutoFit/>
          </a:bodyPr>
          <a:lstStyle/>
          <a:p>
            <a:pPr algn="ctr"/>
            <a:r>
              <a:rPr lang="ru-RU" sz="1400">
                <a:solidFill>
                  <a:schemeClr val="bg1"/>
                </a:solidFill>
              </a:rPr>
              <a:t>Наши уникальные возможности в области классификации и категоризации доменов являются нашим ключевым преимуществом</a:t>
            </a:r>
            <a:endParaRPr lang="en-US" sz="1400">
              <a:solidFill>
                <a:schemeClr val="bg1"/>
              </a:solidFill>
            </a:endParaRPr>
          </a:p>
        </p:txBody>
      </p:sp>
      <p:grpSp>
        <p:nvGrpSpPr>
          <p:cNvPr id="60" name="Group 59">
            <a:extLst>
              <a:ext uri="{FF2B5EF4-FFF2-40B4-BE49-F238E27FC236}">
                <a16:creationId xmlns:a16="http://schemas.microsoft.com/office/drawing/2014/main" id="{EB77768C-6FEC-E757-DD40-ADBDB5843FCE}"/>
              </a:ext>
            </a:extLst>
          </p:cNvPr>
          <p:cNvGrpSpPr/>
          <p:nvPr/>
        </p:nvGrpSpPr>
        <p:grpSpPr>
          <a:xfrm>
            <a:off x="5018794" y="2453368"/>
            <a:ext cx="2150809" cy="2125436"/>
            <a:chOff x="5216097" y="2463800"/>
            <a:chExt cx="2150809" cy="2125436"/>
          </a:xfrm>
        </p:grpSpPr>
        <p:sp>
          <p:nvSpPr>
            <p:cNvPr id="61" name="Octagon 60">
              <a:extLst>
                <a:ext uri="{FF2B5EF4-FFF2-40B4-BE49-F238E27FC236}">
                  <a16:creationId xmlns:a16="http://schemas.microsoft.com/office/drawing/2014/main" id="{9812F5FD-49E7-ACB4-E140-0F22CBF1E700}"/>
                </a:ext>
              </a:extLst>
            </p:cNvPr>
            <p:cNvSpPr/>
            <p:nvPr/>
          </p:nvSpPr>
          <p:spPr>
            <a:xfrm rot="20223570">
              <a:off x="5252356" y="2474686"/>
              <a:ext cx="2114550" cy="2114550"/>
            </a:xfrm>
            <a:prstGeom prst="octagon">
              <a:avLst>
                <a:gd name="adj" fmla="val 29671"/>
              </a:avLst>
            </a:prstGeom>
            <a:solidFill>
              <a:srgbClr val="14A2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ctagon 61">
              <a:extLst>
                <a:ext uri="{FF2B5EF4-FFF2-40B4-BE49-F238E27FC236}">
                  <a16:creationId xmlns:a16="http://schemas.microsoft.com/office/drawing/2014/main" id="{BBA3DBDC-1AE3-683A-0410-9C8F8757A9B6}"/>
                </a:ext>
              </a:extLst>
            </p:cNvPr>
            <p:cNvSpPr/>
            <p:nvPr/>
          </p:nvSpPr>
          <p:spPr>
            <a:xfrm rot="20223570">
              <a:off x="5216097" y="2463800"/>
              <a:ext cx="2114550" cy="2114550"/>
            </a:xfrm>
            <a:prstGeom prst="octagon">
              <a:avLst>
                <a:gd name="adj" fmla="val 29671"/>
              </a:avLst>
            </a:prstGeom>
            <a:solidFill>
              <a:srgbClr val="1D1E3E"/>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6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71686" y="3141227"/>
            <a:ext cx="1708357" cy="677085"/>
          </a:xfrm>
          <a:prstGeom prst="rect">
            <a:avLst/>
          </a:prstGeom>
        </p:spPr>
      </p:pic>
      <p:sp>
        <p:nvSpPr>
          <p:cNvPr id="64" name="Freeform: Shape 16">
            <a:extLst>
              <a:ext uri="{FF2B5EF4-FFF2-40B4-BE49-F238E27FC236}">
                <a16:creationId xmlns:a16="http://schemas.microsoft.com/office/drawing/2014/main" id="{77C728E5-A34B-3D7A-FEA5-308537D587C5}"/>
              </a:ext>
            </a:extLst>
          </p:cNvPr>
          <p:cNvSpPr/>
          <p:nvPr/>
        </p:nvSpPr>
        <p:spPr>
          <a:xfrm>
            <a:off x="-1409239" y="-1118473"/>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65" name="Picture 6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Tree>
    <p:extLst>
      <p:ext uri="{BB962C8B-B14F-4D97-AF65-F5344CB8AC3E}">
        <p14:creationId xmlns:p14="http://schemas.microsoft.com/office/powerpoint/2010/main" val="12785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865854-26F5-38E3-808A-ABB5A2025776}"/>
              </a:ext>
            </a:extLst>
          </p:cNvPr>
          <p:cNvSpPr/>
          <p:nvPr/>
        </p:nvSpPr>
        <p:spPr>
          <a:xfrm>
            <a:off x="12262757" y="163286"/>
            <a:ext cx="223157" cy="217714"/>
          </a:xfrm>
          <a:prstGeom prst="roundRect">
            <a:avLst/>
          </a:prstGeom>
          <a:solidFill>
            <a:srgbClr val="1D1E3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7" name="Rectangle: Rounded Corners 6">
            <a:extLst>
              <a:ext uri="{FF2B5EF4-FFF2-40B4-BE49-F238E27FC236}">
                <a16:creationId xmlns:a16="http://schemas.microsoft.com/office/drawing/2014/main" id="{2B33CEBB-EB91-CDA7-61EF-DF5F9B3D7029}"/>
              </a:ext>
            </a:extLst>
          </p:cNvPr>
          <p:cNvSpPr/>
          <p:nvPr/>
        </p:nvSpPr>
        <p:spPr>
          <a:xfrm>
            <a:off x="12262757" y="451757"/>
            <a:ext cx="223157" cy="217714"/>
          </a:xfrm>
          <a:prstGeom prst="roundRect">
            <a:avLst/>
          </a:prstGeom>
          <a:solidFill>
            <a:srgbClr val="14A24C"/>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9" name="TextBox 48">
            <a:extLst>
              <a:ext uri="{FF2B5EF4-FFF2-40B4-BE49-F238E27FC236}">
                <a16:creationId xmlns:a16="http://schemas.microsoft.com/office/drawing/2014/main" id="{9DEFB825-C907-AE82-A60E-A46FF0BD37C0}"/>
              </a:ext>
            </a:extLst>
          </p:cNvPr>
          <p:cNvSpPr txBox="1"/>
          <p:nvPr/>
        </p:nvSpPr>
        <p:spPr>
          <a:xfrm>
            <a:off x="1254483" y="323868"/>
            <a:ext cx="11008274" cy="553998"/>
          </a:xfrm>
          <a:prstGeom prst="rect">
            <a:avLst/>
          </a:prstGeom>
          <a:noFill/>
        </p:spPr>
        <p:txBody>
          <a:bodyPr wrap="square" lIns="0" tIns="0" rIns="0" bIns="0" rtlCol="0" anchor="t">
            <a:spAutoFit/>
          </a:bodyPr>
          <a:lstStyle/>
          <a:p>
            <a:r>
              <a:rPr lang="en-US" sz="3600" spc="-150">
                <a:solidFill>
                  <a:schemeClr val="bg1"/>
                </a:solidFill>
                <a:latin typeface="Red Hat Display Bold"/>
                <a:ea typeface="Red Hat Display Bold" panose="02010303040201060303" pitchFamily="2" charset="0"/>
                <a:cs typeface="Red Hat Display Bold" panose="02010303040201060303" pitchFamily="2" charset="0"/>
              </a:rPr>
              <a:t>DNS – </a:t>
            </a:r>
            <a:r>
              <a:rPr lang="ru-RU" sz="3600" spc="-150">
                <a:solidFill>
                  <a:schemeClr val="bg1"/>
                </a:solidFill>
                <a:latin typeface="Red Hat Display Bold" panose="02010303040201060303" pitchFamily="2" charset="0"/>
                <a:ea typeface="Red Hat Display Bold" panose="02010303040201060303" pitchFamily="2" charset="0"/>
                <a:cs typeface="Red Hat Display Bold" panose="02010303040201060303" pitchFamily="2" charset="0"/>
              </a:rPr>
              <a:t>основа для современного </a:t>
            </a:r>
            <a:r>
              <a:rPr lang="ru-RU" sz="3600" spc="-150">
                <a:solidFill>
                  <a:srgbClr val="14A24C"/>
                </a:solidFill>
                <a:latin typeface="Red Hat Display Bold" panose="02010303040201060303" pitchFamily="2" charset="0"/>
                <a:ea typeface="Red Hat Display Bold" panose="02010303040201060303" pitchFamily="2" charset="0"/>
                <a:cs typeface="Red Hat Display Bold" panose="02010303040201060303" pitchFamily="2" charset="0"/>
              </a:rPr>
              <a:t>цифрового мира и бизнеса</a:t>
            </a:r>
            <a:endParaRPr lang="en-US" sz="3600" spc="-150">
              <a:solidFill>
                <a:srgbClr val="14A24C"/>
              </a:solidFill>
              <a:latin typeface="Red Hat Display Bold"/>
              <a:ea typeface="Red Hat Display Black" panose="02010303040201060303" pitchFamily="2" charset="0"/>
              <a:cs typeface="Red Hat Display Black" panose="02010303040201060303" pitchFamily="2" charset="0"/>
            </a:endParaRPr>
          </a:p>
        </p:txBody>
      </p:sp>
      <p:sp>
        <p:nvSpPr>
          <p:cNvPr id="17" name="Freeform: Shape 16">
            <a:extLst>
              <a:ext uri="{FF2B5EF4-FFF2-40B4-BE49-F238E27FC236}">
                <a16:creationId xmlns:a16="http://schemas.microsoft.com/office/drawing/2014/main" id="{77C728E5-A34B-3D7A-FEA5-308537D587C5}"/>
              </a:ext>
            </a:extLst>
          </p:cNvPr>
          <p:cNvSpPr/>
          <p:nvPr/>
        </p:nvSpPr>
        <p:spPr>
          <a:xfrm>
            <a:off x="-1134664" y="-1136093"/>
            <a:ext cx="2272185" cy="2272185"/>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lIns="0" tIns="0" rIns="0" bIns="0" rtlCol="0" anchor="ctr"/>
          <a:lstStyle/>
          <a:p>
            <a:endParaRPr lang="en-US"/>
          </a:p>
        </p:txBody>
      </p:sp>
      <p:cxnSp>
        <p:nvCxnSpPr>
          <p:cNvPr id="96" name="Straight Connector 95">
            <a:extLst>
              <a:ext uri="{FF2B5EF4-FFF2-40B4-BE49-F238E27FC236}">
                <a16:creationId xmlns:a16="http://schemas.microsoft.com/office/drawing/2014/main" id="{6ADD81D4-7D5C-EB71-D4BC-B5A253FC15A3}"/>
              </a:ext>
            </a:extLst>
          </p:cNvPr>
          <p:cNvCxnSpPr>
            <a:cxnSpLocks/>
            <a:stCxn id="93" idx="6"/>
          </p:cNvCxnSpPr>
          <p:nvPr/>
        </p:nvCxnSpPr>
        <p:spPr>
          <a:xfrm>
            <a:off x="1314575" y="3574531"/>
            <a:ext cx="3812587" cy="519"/>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7B963E1-AFEF-48EC-D6CE-23DEA5610DEF}"/>
              </a:ext>
            </a:extLst>
          </p:cNvPr>
          <p:cNvCxnSpPr>
            <a:cxnSpLocks/>
          </p:cNvCxnSpPr>
          <p:nvPr/>
        </p:nvCxnSpPr>
        <p:spPr>
          <a:xfrm>
            <a:off x="2474576" y="2895323"/>
            <a:ext cx="2680152" cy="422016"/>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FAB9B46-31C3-5663-505B-B9B71049BCC5}"/>
              </a:ext>
            </a:extLst>
          </p:cNvPr>
          <p:cNvCxnSpPr>
            <a:cxnSpLocks/>
          </p:cNvCxnSpPr>
          <p:nvPr/>
        </p:nvCxnSpPr>
        <p:spPr>
          <a:xfrm>
            <a:off x="4404541" y="2700193"/>
            <a:ext cx="799621" cy="337527"/>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240CB1D-A6BF-053F-BDBB-E0F436E9125C}"/>
              </a:ext>
            </a:extLst>
          </p:cNvPr>
          <p:cNvCxnSpPr>
            <a:cxnSpLocks/>
            <a:stCxn id="138" idx="5"/>
          </p:cNvCxnSpPr>
          <p:nvPr/>
        </p:nvCxnSpPr>
        <p:spPr>
          <a:xfrm>
            <a:off x="4312394" y="1658306"/>
            <a:ext cx="1097469" cy="1234245"/>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F9339AA-8955-E5F3-D68E-A206517D660E}"/>
              </a:ext>
            </a:extLst>
          </p:cNvPr>
          <p:cNvCxnSpPr>
            <a:cxnSpLocks/>
          </p:cNvCxnSpPr>
          <p:nvPr/>
        </p:nvCxnSpPr>
        <p:spPr>
          <a:xfrm>
            <a:off x="5357356" y="2023853"/>
            <a:ext cx="313190" cy="680491"/>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6EFF0E8-6FAF-06A2-51BE-8CE64D1A6192}"/>
              </a:ext>
            </a:extLst>
          </p:cNvPr>
          <p:cNvCxnSpPr>
            <a:cxnSpLocks/>
          </p:cNvCxnSpPr>
          <p:nvPr/>
        </p:nvCxnSpPr>
        <p:spPr>
          <a:xfrm flipV="1">
            <a:off x="6092362" y="2293144"/>
            <a:ext cx="0" cy="316706"/>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506B7FB-FB6A-2DCF-0970-3DB17AEED658}"/>
              </a:ext>
            </a:extLst>
          </p:cNvPr>
          <p:cNvCxnSpPr>
            <a:cxnSpLocks/>
          </p:cNvCxnSpPr>
          <p:nvPr/>
        </p:nvCxnSpPr>
        <p:spPr>
          <a:xfrm flipH="1">
            <a:off x="6505951" y="1526512"/>
            <a:ext cx="529388" cy="1173681"/>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EABD2BF-9BD6-475D-FE18-3622D621D71D}"/>
              </a:ext>
            </a:extLst>
          </p:cNvPr>
          <p:cNvCxnSpPr>
            <a:cxnSpLocks/>
          </p:cNvCxnSpPr>
          <p:nvPr/>
        </p:nvCxnSpPr>
        <p:spPr>
          <a:xfrm flipV="1">
            <a:off x="6774861" y="2445923"/>
            <a:ext cx="514851" cy="446628"/>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1083883-6AD3-94C1-323F-C84927ECD52F}"/>
              </a:ext>
            </a:extLst>
          </p:cNvPr>
          <p:cNvCxnSpPr>
            <a:cxnSpLocks/>
          </p:cNvCxnSpPr>
          <p:nvPr/>
        </p:nvCxnSpPr>
        <p:spPr>
          <a:xfrm flipV="1">
            <a:off x="6950239" y="2232980"/>
            <a:ext cx="2192873" cy="931928"/>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DE26754-DACC-1B95-40BB-994E98D419E1}"/>
              </a:ext>
            </a:extLst>
          </p:cNvPr>
          <p:cNvCxnSpPr>
            <a:cxnSpLocks/>
          </p:cNvCxnSpPr>
          <p:nvPr/>
        </p:nvCxnSpPr>
        <p:spPr>
          <a:xfrm flipV="1">
            <a:off x="7035339" y="2425755"/>
            <a:ext cx="3662992" cy="965200"/>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2DB36373-C5C5-040D-19A2-B3078BBA1A54}"/>
              </a:ext>
            </a:extLst>
          </p:cNvPr>
          <p:cNvCxnSpPr>
            <a:cxnSpLocks/>
          </p:cNvCxnSpPr>
          <p:nvPr/>
        </p:nvCxnSpPr>
        <p:spPr>
          <a:xfrm>
            <a:off x="7029996" y="3574531"/>
            <a:ext cx="3812587" cy="519"/>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37B27949-5676-BAFD-BAC8-A098700CABC2}"/>
              </a:ext>
            </a:extLst>
          </p:cNvPr>
          <p:cNvCxnSpPr>
            <a:cxnSpLocks/>
          </p:cNvCxnSpPr>
          <p:nvPr/>
        </p:nvCxnSpPr>
        <p:spPr>
          <a:xfrm>
            <a:off x="7029996" y="3794573"/>
            <a:ext cx="2313840" cy="418564"/>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40526C93-430B-5A16-7C56-56A8F50D5DE5}"/>
              </a:ext>
            </a:extLst>
          </p:cNvPr>
          <p:cNvCxnSpPr>
            <a:cxnSpLocks/>
          </p:cNvCxnSpPr>
          <p:nvPr/>
        </p:nvCxnSpPr>
        <p:spPr>
          <a:xfrm>
            <a:off x="6960738" y="4084319"/>
            <a:ext cx="3704626" cy="1247169"/>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3FD75A44-D0FA-47B5-34B7-E37D51842AA7}"/>
              </a:ext>
            </a:extLst>
          </p:cNvPr>
          <p:cNvCxnSpPr>
            <a:cxnSpLocks/>
          </p:cNvCxnSpPr>
          <p:nvPr/>
        </p:nvCxnSpPr>
        <p:spPr>
          <a:xfrm>
            <a:off x="6774861" y="4257549"/>
            <a:ext cx="1489574" cy="1243093"/>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DE6EFF54-33C3-29CC-A584-9E23D2ECBE70}"/>
              </a:ext>
            </a:extLst>
          </p:cNvPr>
          <p:cNvCxnSpPr>
            <a:cxnSpLocks/>
          </p:cNvCxnSpPr>
          <p:nvPr/>
        </p:nvCxnSpPr>
        <p:spPr>
          <a:xfrm flipV="1">
            <a:off x="6092362" y="4545838"/>
            <a:ext cx="0" cy="316706"/>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CFB517FC-CB17-69A6-72AD-5CCE3F0ABAC9}"/>
              </a:ext>
            </a:extLst>
          </p:cNvPr>
          <p:cNvCxnSpPr>
            <a:cxnSpLocks/>
          </p:cNvCxnSpPr>
          <p:nvPr/>
        </p:nvCxnSpPr>
        <p:spPr>
          <a:xfrm>
            <a:off x="6499855" y="4449394"/>
            <a:ext cx="648825" cy="990952"/>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2B93CBA1-9688-C31D-73F9-59637814EE92}"/>
              </a:ext>
            </a:extLst>
          </p:cNvPr>
          <p:cNvCxnSpPr>
            <a:cxnSpLocks/>
          </p:cNvCxnSpPr>
          <p:nvPr/>
        </p:nvCxnSpPr>
        <p:spPr>
          <a:xfrm flipH="1">
            <a:off x="4885489" y="4457809"/>
            <a:ext cx="830508" cy="1011324"/>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AC571942-FC74-6B41-614F-FC5A3DDCE7A9}"/>
              </a:ext>
            </a:extLst>
          </p:cNvPr>
          <p:cNvCxnSpPr>
            <a:cxnSpLocks/>
            <a:stCxn id="156" idx="6"/>
          </p:cNvCxnSpPr>
          <p:nvPr/>
        </p:nvCxnSpPr>
        <p:spPr>
          <a:xfrm flipV="1">
            <a:off x="2252788" y="3770192"/>
            <a:ext cx="2999173" cy="437188"/>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E037419B-7FF7-01A9-67A6-148FCD078D50}"/>
              </a:ext>
            </a:extLst>
          </p:cNvPr>
          <p:cNvCxnSpPr>
            <a:cxnSpLocks/>
          </p:cNvCxnSpPr>
          <p:nvPr/>
        </p:nvCxnSpPr>
        <p:spPr>
          <a:xfrm flipV="1">
            <a:off x="1486393" y="4066897"/>
            <a:ext cx="3776171" cy="1132797"/>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1A8FE562-113D-8CBB-FEF9-812C586B230D}"/>
              </a:ext>
            </a:extLst>
          </p:cNvPr>
          <p:cNvCxnSpPr>
            <a:cxnSpLocks/>
          </p:cNvCxnSpPr>
          <p:nvPr/>
        </p:nvCxnSpPr>
        <p:spPr>
          <a:xfrm flipV="1">
            <a:off x="3402253" y="4287719"/>
            <a:ext cx="2054528" cy="1152627"/>
          </a:xfrm>
          <a:prstGeom prst="line">
            <a:avLst/>
          </a:prstGeom>
          <a:ln>
            <a:solidFill>
              <a:srgbClr val="14A24C"/>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0E097A41-84AB-1636-F808-9790D09FAA23}"/>
              </a:ext>
            </a:extLst>
          </p:cNvPr>
          <p:cNvSpPr/>
          <p:nvPr/>
        </p:nvSpPr>
        <p:spPr>
          <a:xfrm>
            <a:off x="329555" y="3082020"/>
            <a:ext cx="985020" cy="985022"/>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Online</a:t>
            </a:r>
          </a:p>
          <a:p>
            <a:pPr algn="ctr"/>
            <a:r>
              <a:rPr lang="tr-TR" sz="1050" err="1">
                <a:solidFill>
                  <a:schemeClr val="bg1"/>
                </a:solidFill>
              </a:rPr>
              <a:t>Banking</a:t>
            </a:r>
            <a:r>
              <a:rPr lang="tr-TR" sz="1050">
                <a:solidFill>
                  <a:schemeClr val="bg1"/>
                </a:solidFill>
              </a:rPr>
              <a:t> &amp;</a:t>
            </a:r>
          </a:p>
          <a:p>
            <a:pPr algn="ctr"/>
            <a:r>
              <a:rPr lang="tr-TR" sz="1050">
                <a:solidFill>
                  <a:schemeClr val="bg1"/>
                </a:solidFill>
              </a:rPr>
              <a:t>Financial</a:t>
            </a:r>
          </a:p>
          <a:p>
            <a:pPr algn="ctr"/>
            <a:r>
              <a:rPr lang="en-US" sz="1050">
                <a:solidFill>
                  <a:schemeClr val="bg1"/>
                </a:solidFill>
              </a:rPr>
              <a:t>S</a:t>
            </a:r>
            <a:r>
              <a:rPr lang="tr-TR" sz="1050">
                <a:solidFill>
                  <a:schemeClr val="bg1"/>
                </a:solidFill>
              </a:rPr>
              <a:t>ervices</a:t>
            </a:r>
          </a:p>
        </p:txBody>
      </p:sp>
      <p:sp>
        <p:nvSpPr>
          <p:cNvPr id="104" name="Oval 103">
            <a:extLst>
              <a:ext uri="{FF2B5EF4-FFF2-40B4-BE49-F238E27FC236}">
                <a16:creationId xmlns:a16="http://schemas.microsoft.com/office/drawing/2014/main" id="{0614500C-46E5-99DE-0AE9-A65A4E2CB573}"/>
              </a:ext>
            </a:extLst>
          </p:cNvPr>
          <p:cNvSpPr/>
          <p:nvPr/>
        </p:nvSpPr>
        <p:spPr>
          <a:xfrm>
            <a:off x="1891239" y="2281997"/>
            <a:ext cx="1051582" cy="1051580"/>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Online</a:t>
            </a:r>
          </a:p>
          <a:p>
            <a:pPr algn="ctr"/>
            <a:r>
              <a:rPr lang="en-US" sz="1050">
                <a:solidFill>
                  <a:schemeClr val="bg1"/>
                </a:solidFill>
              </a:rPr>
              <a:t>B</a:t>
            </a:r>
            <a:r>
              <a:rPr lang="tr-TR" sz="1050">
                <a:solidFill>
                  <a:schemeClr val="bg1"/>
                </a:solidFill>
              </a:rPr>
              <a:t>ackup &amp;</a:t>
            </a:r>
          </a:p>
          <a:p>
            <a:pPr algn="ctr"/>
            <a:r>
              <a:rPr lang="tr-TR" sz="1050">
                <a:solidFill>
                  <a:schemeClr val="bg1"/>
                </a:solidFill>
              </a:rPr>
              <a:t>Storage</a:t>
            </a:r>
          </a:p>
          <a:p>
            <a:pPr algn="ctr"/>
            <a:r>
              <a:rPr lang="en-US" sz="1050">
                <a:solidFill>
                  <a:schemeClr val="bg1"/>
                </a:solidFill>
              </a:rPr>
              <a:t>S</a:t>
            </a:r>
            <a:r>
              <a:rPr lang="tr-TR" sz="1050">
                <a:solidFill>
                  <a:schemeClr val="bg1"/>
                </a:solidFill>
              </a:rPr>
              <a:t>ervices</a:t>
            </a:r>
          </a:p>
        </p:txBody>
      </p:sp>
      <p:sp>
        <p:nvSpPr>
          <p:cNvPr id="120" name="Oval 119">
            <a:extLst>
              <a:ext uri="{FF2B5EF4-FFF2-40B4-BE49-F238E27FC236}">
                <a16:creationId xmlns:a16="http://schemas.microsoft.com/office/drawing/2014/main" id="{0A00AAE7-AB73-EB9B-3DAE-6532B70DA9E6}"/>
              </a:ext>
            </a:extLst>
          </p:cNvPr>
          <p:cNvSpPr/>
          <p:nvPr/>
        </p:nvSpPr>
        <p:spPr>
          <a:xfrm>
            <a:off x="3596336" y="2162003"/>
            <a:ext cx="803803" cy="803803"/>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DKIM</a:t>
            </a:r>
          </a:p>
        </p:txBody>
      </p:sp>
      <p:sp>
        <p:nvSpPr>
          <p:cNvPr id="138" name="Oval 137">
            <a:extLst>
              <a:ext uri="{FF2B5EF4-FFF2-40B4-BE49-F238E27FC236}">
                <a16:creationId xmlns:a16="http://schemas.microsoft.com/office/drawing/2014/main" id="{18F50180-D7A7-8E3C-0151-343E5BE9770D}"/>
              </a:ext>
            </a:extLst>
          </p:cNvPr>
          <p:cNvSpPr/>
          <p:nvPr/>
        </p:nvSpPr>
        <p:spPr>
          <a:xfrm>
            <a:off x="3800976" y="1146888"/>
            <a:ext cx="599163" cy="599163"/>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err="1">
                <a:solidFill>
                  <a:schemeClr val="bg1"/>
                </a:solidFill>
              </a:rPr>
              <a:t>SaaS</a:t>
            </a:r>
            <a:endParaRPr lang="tr-TR" sz="1050">
              <a:solidFill>
                <a:schemeClr val="bg1"/>
              </a:solidFill>
            </a:endParaRPr>
          </a:p>
        </p:txBody>
      </p:sp>
      <p:sp>
        <p:nvSpPr>
          <p:cNvPr id="139" name="Oval 138">
            <a:extLst>
              <a:ext uri="{FF2B5EF4-FFF2-40B4-BE49-F238E27FC236}">
                <a16:creationId xmlns:a16="http://schemas.microsoft.com/office/drawing/2014/main" id="{B8BD87C0-9CC3-5795-81E2-6408EBB561D8}"/>
              </a:ext>
            </a:extLst>
          </p:cNvPr>
          <p:cNvSpPr/>
          <p:nvPr/>
        </p:nvSpPr>
        <p:spPr>
          <a:xfrm>
            <a:off x="4860663" y="1285328"/>
            <a:ext cx="803803" cy="755386"/>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File</a:t>
            </a:r>
          </a:p>
          <a:p>
            <a:pPr algn="ctr"/>
            <a:r>
              <a:rPr lang="en-US" sz="1050">
                <a:solidFill>
                  <a:schemeClr val="bg1"/>
                </a:solidFill>
              </a:rPr>
              <a:t>S</a:t>
            </a:r>
            <a:r>
              <a:rPr lang="tr-TR" sz="1050">
                <a:solidFill>
                  <a:schemeClr val="bg1"/>
                </a:solidFill>
              </a:rPr>
              <a:t>haring</a:t>
            </a:r>
          </a:p>
        </p:txBody>
      </p:sp>
      <p:sp>
        <p:nvSpPr>
          <p:cNvPr id="140" name="Oval 139">
            <a:extLst>
              <a:ext uri="{FF2B5EF4-FFF2-40B4-BE49-F238E27FC236}">
                <a16:creationId xmlns:a16="http://schemas.microsoft.com/office/drawing/2014/main" id="{C0736FFD-F5CF-C71D-4A0D-AAC8B36ADEF5}"/>
              </a:ext>
            </a:extLst>
          </p:cNvPr>
          <p:cNvSpPr/>
          <p:nvPr/>
        </p:nvSpPr>
        <p:spPr>
          <a:xfrm>
            <a:off x="5760374" y="1639668"/>
            <a:ext cx="653476" cy="653476"/>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err="1">
                <a:solidFill>
                  <a:schemeClr val="bg1"/>
                </a:solidFill>
              </a:rPr>
              <a:t>Email</a:t>
            </a:r>
            <a:endParaRPr lang="tr-TR" sz="1050">
              <a:solidFill>
                <a:schemeClr val="bg1"/>
              </a:solidFill>
            </a:endParaRPr>
          </a:p>
        </p:txBody>
      </p:sp>
      <p:sp>
        <p:nvSpPr>
          <p:cNvPr id="141" name="Oval 140">
            <a:extLst>
              <a:ext uri="{FF2B5EF4-FFF2-40B4-BE49-F238E27FC236}">
                <a16:creationId xmlns:a16="http://schemas.microsoft.com/office/drawing/2014/main" id="{8FAE4B63-FF1F-47F2-7C34-62E1A0AB745A}"/>
              </a:ext>
            </a:extLst>
          </p:cNvPr>
          <p:cNvSpPr/>
          <p:nvPr/>
        </p:nvSpPr>
        <p:spPr>
          <a:xfrm>
            <a:off x="6863914" y="1001625"/>
            <a:ext cx="553998" cy="553998"/>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VoIP</a:t>
            </a:r>
          </a:p>
        </p:txBody>
      </p:sp>
      <p:sp>
        <p:nvSpPr>
          <p:cNvPr id="142" name="Oval 141">
            <a:extLst>
              <a:ext uri="{FF2B5EF4-FFF2-40B4-BE49-F238E27FC236}">
                <a16:creationId xmlns:a16="http://schemas.microsoft.com/office/drawing/2014/main" id="{806E59C1-C3AA-71F5-D83C-0826BF2F46CF}"/>
              </a:ext>
            </a:extLst>
          </p:cNvPr>
          <p:cNvSpPr/>
          <p:nvPr/>
        </p:nvSpPr>
        <p:spPr>
          <a:xfrm>
            <a:off x="7232880" y="1730800"/>
            <a:ext cx="898547" cy="898547"/>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Remote</a:t>
            </a:r>
          </a:p>
          <a:p>
            <a:pPr algn="ctr"/>
            <a:r>
              <a:rPr lang="en-US" sz="1050">
                <a:solidFill>
                  <a:schemeClr val="bg1"/>
                </a:solidFill>
              </a:rPr>
              <a:t>A</a:t>
            </a:r>
            <a:r>
              <a:rPr lang="tr-TR" sz="1050">
                <a:solidFill>
                  <a:schemeClr val="bg1"/>
                </a:solidFill>
              </a:rPr>
              <a:t>ccess</a:t>
            </a:r>
          </a:p>
        </p:txBody>
      </p:sp>
      <p:sp>
        <p:nvSpPr>
          <p:cNvPr id="144" name="Oval 143">
            <a:extLst>
              <a:ext uri="{FF2B5EF4-FFF2-40B4-BE49-F238E27FC236}">
                <a16:creationId xmlns:a16="http://schemas.microsoft.com/office/drawing/2014/main" id="{6590B0A1-AE13-4E90-6B95-70B84A898B87}"/>
              </a:ext>
            </a:extLst>
          </p:cNvPr>
          <p:cNvSpPr/>
          <p:nvPr/>
        </p:nvSpPr>
        <p:spPr>
          <a:xfrm>
            <a:off x="9074315" y="1621952"/>
            <a:ext cx="803803" cy="803803"/>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Cloud</a:t>
            </a:r>
          </a:p>
          <a:p>
            <a:pPr algn="ctr"/>
            <a:r>
              <a:rPr lang="en-US" sz="1050">
                <a:solidFill>
                  <a:schemeClr val="bg1"/>
                </a:solidFill>
              </a:rPr>
              <a:t>S</a:t>
            </a:r>
            <a:r>
              <a:rPr lang="tr-TR" sz="1050">
                <a:solidFill>
                  <a:schemeClr val="bg1"/>
                </a:solidFill>
              </a:rPr>
              <a:t>ervices</a:t>
            </a:r>
          </a:p>
        </p:txBody>
      </p:sp>
      <p:sp>
        <p:nvSpPr>
          <p:cNvPr id="145" name="Oval 144">
            <a:extLst>
              <a:ext uri="{FF2B5EF4-FFF2-40B4-BE49-F238E27FC236}">
                <a16:creationId xmlns:a16="http://schemas.microsoft.com/office/drawing/2014/main" id="{8AFDBC9B-CFC6-6910-4F30-017458F54138}"/>
              </a:ext>
            </a:extLst>
          </p:cNvPr>
          <p:cNvSpPr/>
          <p:nvPr/>
        </p:nvSpPr>
        <p:spPr>
          <a:xfrm>
            <a:off x="10665364" y="2003744"/>
            <a:ext cx="605587" cy="605587"/>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err="1">
                <a:solidFill>
                  <a:schemeClr val="bg1"/>
                </a:solidFill>
              </a:rPr>
              <a:t>IoTs</a:t>
            </a:r>
            <a:endParaRPr lang="tr-TR" sz="1050">
              <a:solidFill>
                <a:schemeClr val="bg1"/>
              </a:solidFill>
            </a:endParaRPr>
          </a:p>
        </p:txBody>
      </p:sp>
      <p:sp>
        <p:nvSpPr>
          <p:cNvPr id="146" name="Oval 145">
            <a:extLst>
              <a:ext uri="{FF2B5EF4-FFF2-40B4-BE49-F238E27FC236}">
                <a16:creationId xmlns:a16="http://schemas.microsoft.com/office/drawing/2014/main" id="{FAD0F3A6-0BCA-4F47-DA64-C8B92A59B03B}"/>
              </a:ext>
            </a:extLst>
          </p:cNvPr>
          <p:cNvSpPr/>
          <p:nvPr/>
        </p:nvSpPr>
        <p:spPr>
          <a:xfrm>
            <a:off x="10842583" y="3123068"/>
            <a:ext cx="902925" cy="902925"/>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Online</a:t>
            </a:r>
          </a:p>
          <a:p>
            <a:pPr algn="ctr"/>
            <a:r>
              <a:rPr lang="en-US" sz="1050">
                <a:solidFill>
                  <a:schemeClr val="bg1"/>
                </a:solidFill>
              </a:rPr>
              <a:t>G</a:t>
            </a:r>
            <a:r>
              <a:rPr lang="tr-TR" sz="1050">
                <a:solidFill>
                  <a:schemeClr val="bg1"/>
                </a:solidFill>
              </a:rPr>
              <a:t>aming</a:t>
            </a:r>
          </a:p>
        </p:txBody>
      </p:sp>
      <p:sp>
        <p:nvSpPr>
          <p:cNvPr id="147" name="Oval 146">
            <a:extLst>
              <a:ext uri="{FF2B5EF4-FFF2-40B4-BE49-F238E27FC236}">
                <a16:creationId xmlns:a16="http://schemas.microsoft.com/office/drawing/2014/main" id="{0FB60489-5740-D6ED-1346-144C6A9842D7}"/>
              </a:ext>
            </a:extLst>
          </p:cNvPr>
          <p:cNvSpPr/>
          <p:nvPr/>
        </p:nvSpPr>
        <p:spPr>
          <a:xfrm>
            <a:off x="9348599" y="3915165"/>
            <a:ext cx="605588" cy="605588"/>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err="1">
                <a:solidFill>
                  <a:schemeClr val="bg1"/>
                </a:solidFill>
              </a:rPr>
              <a:t>CDNs</a:t>
            </a:r>
            <a:endParaRPr lang="tr-TR" sz="1050">
              <a:solidFill>
                <a:schemeClr val="bg1"/>
              </a:solidFill>
            </a:endParaRPr>
          </a:p>
        </p:txBody>
      </p:sp>
      <p:sp>
        <p:nvSpPr>
          <p:cNvPr id="148" name="Oval 147">
            <a:extLst>
              <a:ext uri="{FF2B5EF4-FFF2-40B4-BE49-F238E27FC236}">
                <a16:creationId xmlns:a16="http://schemas.microsoft.com/office/drawing/2014/main" id="{CBAC7B45-844B-9FC7-BCC1-11AF82D18B9A}"/>
              </a:ext>
            </a:extLst>
          </p:cNvPr>
          <p:cNvSpPr/>
          <p:nvPr/>
        </p:nvSpPr>
        <p:spPr>
          <a:xfrm>
            <a:off x="10665364" y="4905896"/>
            <a:ext cx="929497" cy="929497"/>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err="1">
                <a:solidFill>
                  <a:schemeClr val="bg1"/>
                </a:solidFill>
              </a:rPr>
              <a:t>Social</a:t>
            </a:r>
            <a:r>
              <a:rPr lang="tr-TR" sz="1050">
                <a:solidFill>
                  <a:schemeClr val="bg1"/>
                </a:solidFill>
              </a:rPr>
              <a:t> Media</a:t>
            </a:r>
          </a:p>
          <a:p>
            <a:pPr algn="ctr"/>
            <a:r>
              <a:rPr lang="en-US" sz="1050">
                <a:solidFill>
                  <a:schemeClr val="bg1"/>
                </a:solidFill>
              </a:rPr>
              <a:t>Pl</a:t>
            </a:r>
            <a:r>
              <a:rPr lang="tr-TR" sz="1050">
                <a:solidFill>
                  <a:schemeClr val="bg1"/>
                </a:solidFill>
              </a:rPr>
              <a:t>atforms</a:t>
            </a:r>
          </a:p>
        </p:txBody>
      </p:sp>
      <p:sp>
        <p:nvSpPr>
          <p:cNvPr id="149" name="Oval 148">
            <a:extLst>
              <a:ext uri="{FF2B5EF4-FFF2-40B4-BE49-F238E27FC236}">
                <a16:creationId xmlns:a16="http://schemas.microsoft.com/office/drawing/2014/main" id="{611E4308-1E2B-96A0-61EC-CFAFBFD5672D}"/>
              </a:ext>
            </a:extLst>
          </p:cNvPr>
          <p:cNvSpPr/>
          <p:nvPr/>
        </p:nvSpPr>
        <p:spPr>
          <a:xfrm>
            <a:off x="8213226" y="5076309"/>
            <a:ext cx="1262990" cy="1262990"/>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Domain </a:t>
            </a:r>
            <a:r>
              <a:rPr lang="en-US" sz="1050">
                <a:solidFill>
                  <a:schemeClr val="bg1"/>
                </a:solidFill>
              </a:rPr>
              <a:t>N</a:t>
            </a:r>
            <a:r>
              <a:rPr lang="tr-TR" sz="1050">
                <a:solidFill>
                  <a:schemeClr val="bg1"/>
                </a:solidFill>
              </a:rPr>
              <a:t>ame</a:t>
            </a:r>
          </a:p>
          <a:p>
            <a:pPr algn="ctr"/>
            <a:r>
              <a:rPr lang="tr-TR" sz="1050" err="1">
                <a:solidFill>
                  <a:schemeClr val="bg1"/>
                </a:solidFill>
              </a:rPr>
              <a:t>Registration</a:t>
            </a:r>
            <a:r>
              <a:rPr lang="tr-TR" sz="1050">
                <a:solidFill>
                  <a:schemeClr val="bg1"/>
                </a:solidFill>
              </a:rPr>
              <a:t> &amp;</a:t>
            </a:r>
          </a:p>
          <a:p>
            <a:pPr algn="ctr"/>
            <a:r>
              <a:rPr lang="en-US" sz="1050">
                <a:solidFill>
                  <a:schemeClr val="bg1"/>
                </a:solidFill>
              </a:rPr>
              <a:t>M</a:t>
            </a:r>
            <a:r>
              <a:rPr lang="tr-TR" sz="1050">
                <a:solidFill>
                  <a:schemeClr val="bg1"/>
                </a:solidFill>
              </a:rPr>
              <a:t>anagement</a:t>
            </a:r>
          </a:p>
        </p:txBody>
      </p:sp>
      <p:sp>
        <p:nvSpPr>
          <p:cNvPr id="150" name="Oval 149">
            <a:extLst>
              <a:ext uri="{FF2B5EF4-FFF2-40B4-BE49-F238E27FC236}">
                <a16:creationId xmlns:a16="http://schemas.microsoft.com/office/drawing/2014/main" id="{6F7B1D2C-B98B-2314-A921-785AA4B8C4B9}"/>
              </a:ext>
            </a:extLst>
          </p:cNvPr>
          <p:cNvSpPr/>
          <p:nvPr/>
        </p:nvSpPr>
        <p:spPr>
          <a:xfrm>
            <a:off x="6877244" y="5440346"/>
            <a:ext cx="790094" cy="790094"/>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Web</a:t>
            </a:r>
          </a:p>
          <a:p>
            <a:pPr algn="ctr"/>
            <a:r>
              <a:rPr lang="en-US" sz="1050">
                <a:solidFill>
                  <a:schemeClr val="bg1"/>
                </a:solidFill>
              </a:rPr>
              <a:t>B</a:t>
            </a:r>
            <a:r>
              <a:rPr lang="tr-TR" sz="1050">
                <a:solidFill>
                  <a:schemeClr val="bg1"/>
                </a:solidFill>
              </a:rPr>
              <a:t>rowsing</a:t>
            </a:r>
          </a:p>
        </p:txBody>
      </p:sp>
      <p:sp>
        <p:nvSpPr>
          <p:cNvPr id="152" name="Oval 151">
            <a:extLst>
              <a:ext uri="{FF2B5EF4-FFF2-40B4-BE49-F238E27FC236}">
                <a16:creationId xmlns:a16="http://schemas.microsoft.com/office/drawing/2014/main" id="{F88B971A-1B42-707C-39A8-C29FB8350901}"/>
              </a:ext>
            </a:extLst>
          </p:cNvPr>
          <p:cNvSpPr/>
          <p:nvPr/>
        </p:nvSpPr>
        <p:spPr>
          <a:xfrm>
            <a:off x="5569498" y="4882272"/>
            <a:ext cx="1045728" cy="1045728"/>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Online</a:t>
            </a:r>
          </a:p>
          <a:p>
            <a:pPr algn="ctr"/>
            <a:r>
              <a:rPr lang="tr-TR" sz="1050" err="1">
                <a:solidFill>
                  <a:schemeClr val="bg1"/>
                </a:solidFill>
              </a:rPr>
              <a:t>Advertising</a:t>
            </a:r>
            <a:endParaRPr lang="tr-TR" sz="1050">
              <a:solidFill>
                <a:schemeClr val="bg1"/>
              </a:solidFill>
            </a:endParaRPr>
          </a:p>
          <a:p>
            <a:pPr algn="ctr"/>
            <a:r>
              <a:rPr lang="en-US" sz="1050">
                <a:solidFill>
                  <a:schemeClr val="bg1"/>
                </a:solidFill>
              </a:rPr>
              <a:t>N</a:t>
            </a:r>
            <a:r>
              <a:rPr lang="tr-TR" sz="1050">
                <a:solidFill>
                  <a:schemeClr val="bg1"/>
                </a:solidFill>
              </a:rPr>
              <a:t>etworks</a:t>
            </a:r>
          </a:p>
        </p:txBody>
      </p:sp>
      <p:sp>
        <p:nvSpPr>
          <p:cNvPr id="153" name="Oval 152">
            <a:extLst>
              <a:ext uri="{FF2B5EF4-FFF2-40B4-BE49-F238E27FC236}">
                <a16:creationId xmlns:a16="http://schemas.microsoft.com/office/drawing/2014/main" id="{86270C88-1832-6CA7-BDD0-A90533C73F63}"/>
              </a:ext>
            </a:extLst>
          </p:cNvPr>
          <p:cNvSpPr/>
          <p:nvPr/>
        </p:nvSpPr>
        <p:spPr>
          <a:xfrm>
            <a:off x="4199710" y="5396034"/>
            <a:ext cx="1004452" cy="952697"/>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E-</a:t>
            </a:r>
            <a:r>
              <a:rPr lang="en-US" sz="1050">
                <a:solidFill>
                  <a:schemeClr val="bg1"/>
                </a:solidFill>
              </a:rPr>
              <a:t>C</a:t>
            </a:r>
            <a:r>
              <a:rPr lang="tr-TR" sz="1050">
                <a:solidFill>
                  <a:schemeClr val="bg1"/>
                </a:solidFill>
              </a:rPr>
              <a:t>ommerce</a:t>
            </a:r>
          </a:p>
        </p:txBody>
      </p:sp>
      <p:sp>
        <p:nvSpPr>
          <p:cNvPr id="154" name="Oval 153">
            <a:extLst>
              <a:ext uri="{FF2B5EF4-FFF2-40B4-BE49-F238E27FC236}">
                <a16:creationId xmlns:a16="http://schemas.microsoft.com/office/drawing/2014/main" id="{9C297B0B-1807-9853-06B5-B9960C739AD4}"/>
              </a:ext>
            </a:extLst>
          </p:cNvPr>
          <p:cNvSpPr/>
          <p:nvPr/>
        </p:nvSpPr>
        <p:spPr>
          <a:xfrm>
            <a:off x="2531652" y="5203592"/>
            <a:ext cx="907945" cy="907945"/>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Online</a:t>
            </a:r>
          </a:p>
          <a:p>
            <a:pPr algn="ctr"/>
            <a:r>
              <a:rPr lang="tr-TR" sz="1050" err="1">
                <a:solidFill>
                  <a:schemeClr val="bg1"/>
                </a:solidFill>
              </a:rPr>
              <a:t>Payment</a:t>
            </a:r>
            <a:endParaRPr lang="tr-TR" sz="1050">
              <a:solidFill>
                <a:schemeClr val="bg1"/>
              </a:solidFill>
            </a:endParaRPr>
          </a:p>
          <a:p>
            <a:pPr algn="ctr"/>
            <a:r>
              <a:rPr lang="en-US" sz="1050">
                <a:solidFill>
                  <a:schemeClr val="bg1"/>
                </a:solidFill>
              </a:rPr>
              <a:t>S</a:t>
            </a:r>
            <a:r>
              <a:rPr lang="tr-TR" sz="1050">
                <a:solidFill>
                  <a:schemeClr val="bg1"/>
                </a:solidFill>
              </a:rPr>
              <a:t>ystems</a:t>
            </a:r>
          </a:p>
        </p:txBody>
      </p:sp>
      <p:sp>
        <p:nvSpPr>
          <p:cNvPr id="155" name="Oval 154">
            <a:extLst>
              <a:ext uri="{FF2B5EF4-FFF2-40B4-BE49-F238E27FC236}">
                <a16:creationId xmlns:a16="http://schemas.microsoft.com/office/drawing/2014/main" id="{F8CB87F9-2F3D-B246-2DA2-64355C0182C5}"/>
              </a:ext>
            </a:extLst>
          </p:cNvPr>
          <p:cNvSpPr/>
          <p:nvPr/>
        </p:nvSpPr>
        <p:spPr>
          <a:xfrm>
            <a:off x="570334" y="4919685"/>
            <a:ext cx="952697" cy="952697"/>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Video</a:t>
            </a:r>
          </a:p>
          <a:p>
            <a:pPr algn="ctr"/>
            <a:r>
              <a:rPr lang="tr-TR" sz="1050" err="1">
                <a:solidFill>
                  <a:schemeClr val="bg1"/>
                </a:solidFill>
              </a:rPr>
              <a:t>Streaming</a:t>
            </a:r>
            <a:endParaRPr lang="tr-TR" sz="1050">
              <a:solidFill>
                <a:schemeClr val="bg1"/>
              </a:solidFill>
            </a:endParaRPr>
          </a:p>
          <a:p>
            <a:pPr algn="ctr"/>
            <a:r>
              <a:rPr lang="en-US" sz="1050">
                <a:solidFill>
                  <a:schemeClr val="bg1"/>
                </a:solidFill>
              </a:rPr>
              <a:t>S</a:t>
            </a:r>
            <a:r>
              <a:rPr lang="tr-TR" sz="1050">
                <a:solidFill>
                  <a:schemeClr val="bg1"/>
                </a:solidFill>
              </a:rPr>
              <a:t>ervices</a:t>
            </a:r>
          </a:p>
        </p:txBody>
      </p:sp>
      <p:sp>
        <p:nvSpPr>
          <p:cNvPr id="156" name="Oval 155">
            <a:extLst>
              <a:ext uri="{FF2B5EF4-FFF2-40B4-BE49-F238E27FC236}">
                <a16:creationId xmlns:a16="http://schemas.microsoft.com/office/drawing/2014/main" id="{1CBBFE4C-5715-99AF-BEDF-77ED46C9D8FC}"/>
              </a:ext>
            </a:extLst>
          </p:cNvPr>
          <p:cNvSpPr/>
          <p:nvPr/>
        </p:nvSpPr>
        <p:spPr>
          <a:xfrm>
            <a:off x="1509931" y="3835951"/>
            <a:ext cx="742857" cy="742857"/>
          </a:xfrm>
          <a:prstGeom prst="ellipse">
            <a:avLst/>
          </a:prstGeom>
          <a:solidFill>
            <a:srgbClr val="1D1E3E"/>
          </a:solidFill>
          <a:ln w="3175">
            <a:solidFill>
              <a:srgbClr val="14A24C"/>
            </a:solidFill>
          </a:ln>
          <a:effectLst>
            <a:outerShdw blurRad="330200" sx="102000" sy="102000" algn="ctr" rotWithShape="0">
              <a:srgbClr val="14A24C">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050">
                <a:solidFill>
                  <a:schemeClr val="bg1"/>
                </a:solidFill>
              </a:rPr>
              <a:t>Mobile</a:t>
            </a:r>
          </a:p>
          <a:p>
            <a:pPr algn="ctr"/>
            <a:r>
              <a:rPr lang="tr-TR" sz="1050" err="1">
                <a:solidFill>
                  <a:schemeClr val="bg1"/>
                </a:solidFill>
              </a:rPr>
              <a:t>Apps</a:t>
            </a:r>
            <a:endParaRPr lang="tr-TR" sz="1050">
              <a:solidFill>
                <a:schemeClr val="bg1"/>
              </a:solidFill>
            </a:endParaRPr>
          </a:p>
        </p:txBody>
      </p:sp>
      <p:pic>
        <p:nvPicPr>
          <p:cNvPr id="3" name="Picture 27">
            <a:extLst>
              <a:ext uri="{FF2B5EF4-FFF2-40B4-BE49-F238E27FC236}">
                <a16:creationId xmlns:a16="http://schemas.microsoft.com/office/drawing/2014/main" id="{39AE9626-2661-5557-3250-D4D550DD8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9" name="Freeform: Shape 16">
            <a:extLst>
              <a:ext uri="{FF2B5EF4-FFF2-40B4-BE49-F238E27FC236}">
                <a16:creationId xmlns:a16="http://schemas.microsoft.com/office/drawing/2014/main" id="{18B2F05D-8B0E-A114-6097-70373E42F7CF}"/>
              </a:ext>
            </a:extLst>
          </p:cNvPr>
          <p:cNvSpPr/>
          <p:nvPr/>
        </p:nvSpPr>
        <p:spPr>
          <a:xfrm>
            <a:off x="5113736" y="2603282"/>
            <a:ext cx="1909770" cy="1974819"/>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lIns="0" tIns="0" rIns="0" bIns="0" rtlCol="0" anchor="ctr"/>
          <a:lstStyle/>
          <a:p>
            <a:endParaRPr lang="en-US"/>
          </a:p>
        </p:txBody>
      </p:sp>
      <p:sp>
        <p:nvSpPr>
          <p:cNvPr id="10" name="TextBox 9">
            <a:extLst>
              <a:ext uri="{FF2B5EF4-FFF2-40B4-BE49-F238E27FC236}">
                <a16:creationId xmlns:a16="http://schemas.microsoft.com/office/drawing/2014/main" id="{A266DC6B-E0E3-F601-E1A5-1D6011F82760}"/>
              </a:ext>
            </a:extLst>
          </p:cNvPr>
          <p:cNvSpPr txBox="1"/>
          <p:nvPr/>
        </p:nvSpPr>
        <p:spPr>
          <a:xfrm>
            <a:off x="5279855" y="3077737"/>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6000" b="1">
                <a:solidFill>
                  <a:srgbClr val="FFFFFF"/>
                </a:solidFill>
              </a:rPr>
              <a:t>DNS</a:t>
            </a:r>
          </a:p>
        </p:txBody>
      </p:sp>
    </p:spTree>
    <p:extLst>
      <p:ext uri="{BB962C8B-B14F-4D97-AF65-F5344CB8AC3E}">
        <p14:creationId xmlns:p14="http://schemas.microsoft.com/office/powerpoint/2010/main" val="37240493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0-#ppt_w/2"/>
                                          </p:val>
                                        </p:tav>
                                        <p:tav tm="100000">
                                          <p:val>
                                            <p:strVal val="#ppt_x"/>
                                          </p:val>
                                        </p:tav>
                                      </p:tavLst>
                                    </p:anim>
                                    <p:anim calcmode="lin" valueType="num">
                                      <p:cBhvr additive="base">
                                        <p:cTn id="8" dur="10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7"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EFB825-C907-AE82-A60E-A46FF0BD37C0}"/>
              </a:ext>
            </a:extLst>
          </p:cNvPr>
          <p:cNvSpPr txBox="1"/>
          <p:nvPr/>
        </p:nvSpPr>
        <p:spPr>
          <a:xfrm>
            <a:off x="1581836" y="415442"/>
            <a:ext cx="6232167" cy="553998"/>
          </a:xfrm>
          <a:prstGeom prst="rect">
            <a:avLst/>
          </a:prstGeom>
          <a:noFill/>
        </p:spPr>
        <p:txBody>
          <a:bodyPr wrap="square" lIns="0" tIns="0" rIns="0" bIns="0" rtlCol="0">
            <a:spAutoFit/>
          </a:bodyPr>
          <a:lstStyle/>
          <a:p>
            <a:r>
              <a:rPr lang="ru-RU" sz="3600" spc="-150">
                <a:solidFill>
                  <a:schemeClr val="bg1"/>
                </a:solidFill>
                <a:latin typeface="Red Hat Display Bold" panose="02010303040201060303" pitchFamily="2" charset="0"/>
                <a:ea typeface="Red Hat Display Bold" panose="02010303040201060303" pitchFamily="2" charset="0"/>
                <a:cs typeface="Red Hat Display Bold" panose="02010303040201060303" pitchFamily="2" charset="0"/>
              </a:rPr>
              <a:t>Эффективность</a:t>
            </a:r>
            <a:endParaRPr lang="en-US" sz="3600"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endParaRPr>
          </a:p>
        </p:txBody>
      </p:sp>
      <p:sp>
        <p:nvSpPr>
          <p:cNvPr id="3" name="TextBox 2">
            <a:extLst>
              <a:ext uri="{FF2B5EF4-FFF2-40B4-BE49-F238E27FC236}">
                <a16:creationId xmlns:a16="http://schemas.microsoft.com/office/drawing/2014/main" id="{F34E24A2-A995-460A-93BF-C43F00F25AAF}"/>
              </a:ext>
            </a:extLst>
          </p:cNvPr>
          <p:cNvSpPr txBox="1"/>
          <p:nvPr/>
        </p:nvSpPr>
        <p:spPr>
          <a:xfrm>
            <a:off x="2661725" y="1222103"/>
            <a:ext cx="6868550" cy="369332"/>
          </a:xfrm>
          <a:prstGeom prst="rect">
            <a:avLst/>
          </a:prstGeom>
          <a:noFill/>
        </p:spPr>
        <p:txBody>
          <a:bodyPr wrap="square" lIns="0" tIns="0" rIns="0" bIns="0">
            <a:spAutoFit/>
          </a:bodyPr>
          <a:lstStyle/>
          <a:p>
            <a:pPr algn="ctr"/>
            <a:r>
              <a:rPr lang="en-US" sz="2400" b="1">
                <a:solidFill>
                  <a:schemeClr val="bg1"/>
                </a:solidFill>
              </a:rPr>
              <a:t>DDR 2.0 </a:t>
            </a:r>
            <a:r>
              <a:rPr lang="ru-RU" sz="2400" b="1">
                <a:solidFill>
                  <a:schemeClr val="bg1"/>
                </a:solidFill>
              </a:rPr>
              <a:t>результаты в цифрах</a:t>
            </a:r>
            <a:endParaRPr lang="en-US" sz="2400" b="1">
              <a:solidFill>
                <a:schemeClr val="bg1"/>
              </a:solidFill>
            </a:endParaRPr>
          </a:p>
        </p:txBody>
      </p:sp>
      <p:grpSp>
        <p:nvGrpSpPr>
          <p:cNvPr id="4" name="Group 3">
            <a:extLst>
              <a:ext uri="{FF2B5EF4-FFF2-40B4-BE49-F238E27FC236}">
                <a16:creationId xmlns:a16="http://schemas.microsoft.com/office/drawing/2014/main" id="{EBBCDA5B-1371-6D2D-01DD-12576B62C1CF}"/>
              </a:ext>
            </a:extLst>
          </p:cNvPr>
          <p:cNvGrpSpPr/>
          <p:nvPr/>
        </p:nvGrpSpPr>
        <p:grpSpPr>
          <a:xfrm>
            <a:off x="614714" y="1937796"/>
            <a:ext cx="1397856" cy="1400155"/>
            <a:chOff x="1498299" y="2199388"/>
            <a:chExt cx="2196674" cy="2200287"/>
          </a:xfrm>
        </p:grpSpPr>
        <p:grpSp>
          <p:nvGrpSpPr>
            <p:cNvPr id="5" name="Group 4">
              <a:extLst>
                <a:ext uri="{FF2B5EF4-FFF2-40B4-BE49-F238E27FC236}">
                  <a16:creationId xmlns:a16="http://schemas.microsoft.com/office/drawing/2014/main" id="{811BDB7C-7969-9D6C-5641-5DD867E697E8}"/>
                </a:ext>
              </a:extLst>
            </p:cNvPr>
            <p:cNvGrpSpPr/>
            <p:nvPr/>
          </p:nvGrpSpPr>
          <p:grpSpPr>
            <a:xfrm>
              <a:off x="1498299" y="2201194"/>
              <a:ext cx="2196674" cy="2196674"/>
              <a:chOff x="1220118" y="2343274"/>
              <a:chExt cx="2450851" cy="2450851"/>
            </a:xfrm>
          </p:grpSpPr>
          <p:sp>
            <p:nvSpPr>
              <p:cNvPr id="9" name="Oval 8">
                <a:extLst>
                  <a:ext uri="{FF2B5EF4-FFF2-40B4-BE49-F238E27FC236}">
                    <a16:creationId xmlns:a16="http://schemas.microsoft.com/office/drawing/2014/main" id="{650C3F37-25BE-8EE8-0D09-CCFBEE6A305E}"/>
                  </a:ext>
                </a:extLst>
              </p:cNvPr>
              <p:cNvSpPr/>
              <p:nvPr/>
            </p:nvSpPr>
            <p:spPr>
              <a:xfrm>
                <a:off x="1220118" y="2343274"/>
                <a:ext cx="2450851" cy="2450851"/>
              </a:xfrm>
              <a:prstGeom prst="ellipse">
                <a:avLst/>
              </a:prstGeom>
              <a:solidFill>
                <a:srgbClr val="14A24C">
                  <a:alpha val="13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sp>
            <p:nvSpPr>
              <p:cNvPr id="10" name="Oval 9">
                <a:extLst>
                  <a:ext uri="{FF2B5EF4-FFF2-40B4-BE49-F238E27FC236}">
                    <a16:creationId xmlns:a16="http://schemas.microsoft.com/office/drawing/2014/main" id="{526F2F32-A221-BC5C-848F-6BB1782ED63B}"/>
                  </a:ext>
                </a:extLst>
              </p:cNvPr>
              <p:cNvSpPr/>
              <p:nvPr/>
            </p:nvSpPr>
            <p:spPr>
              <a:xfrm>
                <a:off x="1395764" y="2518920"/>
                <a:ext cx="2099561" cy="2099561"/>
              </a:xfrm>
              <a:prstGeom prst="ellipse">
                <a:avLst/>
              </a:prstGeom>
              <a:solidFill>
                <a:srgbClr val="14A24C">
                  <a:alpha val="25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grpSp>
        <p:grpSp>
          <p:nvGrpSpPr>
            <p:cNvPr id="6" name="Group 5">
              <a:extLst>
                <a:ext uri="{FF2B5EF4-FFF2-40B4-BE49-F238E27FC236}">
                  <a16:creationId xmlns:a16="http://schemas.microsoft.com/office/drawing/2014/main" id="{7CC10AD9-1D5E-C0D3-9C68-F0AC1EDF4032}"/>
                </a:ext>
              </a:extLst>
            </p:cNvPr>
            <p:cNvGrpSpPr/>
            <p:nvPr/>
          </p:nvGrpSpPr>
          <p:grpSpPr>
            <a:xfrm>
              <a:off x="1675212" y="2199388"/>
              <a:ext cx="1842848" cy="2200287"/>
              <a:chOff x="1236662" y="2084931"/>
              <a:chExt cx="1955955" cy="2392073"/>
            </a:xfrm>
          </p:grpSpPr>
          <p:graphicFrame>
            <p:nvGraphicFramePr>
              <p:cNvPr id="7" name="Chart 6">
                <a:extLst>
                  <a:ext uri="{FF2B5EF4-FFF2-40B4-BE49-F238E27FC236}">
                    <a16:creationId xmlns:a16="http://schemas.microsoft.com/office/drawing/2014/main" id="{D295F85E-A0E9-EC42-99EA-BCFB393DD1AF}"/>
                  </a:ext>
                </a:extLst>
              </p:cNvPr>
              <p:cNvGraphicFramePr/>
              <p:nvPr>
                <p:extLst>
                  <p:ext uri="{D42A27DB-BD31-4B8C-83A1-F6EECF244321}">
                    <p14:modId xmlns:p14="http://schemas.microsoft.com/office/powerpoint/2010/main" val="1134353037"/>
                  </p:ext>
                </p:extLst>
              </p:nvPr>
            </p:nvGraphicFramePr>
            <p:xfrm>
              <a:off x="1236662" y="2084931"/>
              <a:ext cx="1955955" cy="2392073"/>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994CB3EA-8B11-8D1E-CF34-68B7F1F3808B}"/>
                  </a:ext>
                </a:extLst>
              </p:cNvPr>
              <p:cNvSpPr/>
              <p:nvPr/>
            </p:nvSpPr>
            <p:spPr>
              <a:xfrm>
                <a:off x="1484690" y="2513019"/>
                <a:ext cx="1471817" cy="1529647"/>
              </a:xfrm>
              <a:prstGeom prst="ellipse">
                <a:avLst/>
              </a:prstGeom>
              <a:solidFill>
                <a:srgbClr val="14A24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100">
                  <a:solidFill>
                    <a:schemeClr val="bg1"/>
                  </a:solidFill>
                  <a:latin typeface="+mj-lt"/>
                  <a:cs typeface="Montserrat"/>
                </a:endParaRPr>
              </a:p>
            </p:txBody>
          </p:sp>
        </p:grpSp>
      </p:grpSp>
      <p:grpSp>
        <p:nvGrpSpPr>
          <p:cNvPr id="11" name="Group 10">
            <a:extLst>
              <a:ext uri="{FF2B5EF4-FFF2-40B4-BE49-F238E27FC236}">
                <a16:creationId xmlns:a16="http://schemas.microsoft.com/office/drawing/2014/main" id="{1C163563-A927-9608-DD15-328A38D3202C}"/>
              </a:ext>
            </a:extLst>
          </p:cNvPr>
          <p:cNvGrpSpPr/>
          <p:nvPr/>
        </p:nvGrpSpPr>
        <p:grpSpPr>
          <a:xfrm>
            <a:off x="614714" y="3379734"/>
            <a:ext cx="1397856" cy="1400155"/>
            <a:chOff x="1498299" y="2199388"/>
            <a:chExt cx="2196674" cy="2200287"/>
          </a:xfrm>
        </p:grpSpPr>
        <p:grpSp>
          <p:nvGrpSpPr>
            <p:cNvPr id="12" name="Group 11">
              <a:extLst>
                <a:ext uri="{FF2B5EF4-FFF2-40B4-BE49-F238E27FC236}">
                  <a16:creationId xmlns:a16="http://schemas.microsoft.com/office/drawing/2014/main" id="{7B6BD64C-60BE-2D86-0A12-72724293EAFE}"/>
                </a:ext>
              </a:extLst>
            </p:cNvPr>
            <p:cNvGrpSpPr/>
            <p:nvPr/>
          </p:nvGrpSpPr>
          <p:grpSpPr>
            <a:xfrm>
              <a:off x="1498299" y="2201194"/>
              <a:ext cx="2196674" cy="2196674"/>
              <a:chOff x="1220118" y="2343274"/>
              <a:chExt cx="2450851" cy="2450851"/>
            </a:xfrm>
          </p:grpSpPr>
          <p:sp>
            <p:nvSpPr>
              <p:cNvPr id="16" name="Oval 15">
                <a:extLst>
                  <a:ext uri="{FF2B5EF4-FFF2-40B4-BE49-F238E27FC236}">
                    <a16:creationId xmlns:a16="http://schemas.microsoft.com/office/drawing/2014/main" id="{95689B2E-91CD-F43B-5BFA-7EC9745C89C7}"/>
                  </a:ext>
                </a:extLst>
              </p:cNvPr>
              <p:cNvSpPr/>
              <p:nvPr/>
            </p:nvSpPr>
            <p:spPr>
              <a:xfrm>
                <a:off x="1220118" y="2343274"/>
                <a:ext cx="2450851" cy="2450851"/>
              </a:xfrm>
              <a:prstGeom prst="ellipse">
                <a:avLst/>
              </a:prstGeom>
              <a:solidFill>
                <a:srgbClr val="14A24C">
                  <a:alpha val="13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sp>
            <p:nvSpPr>
              <p:cNvPr id="17" name="Oval 16">
                <a:extLst>
                  <a:ext uri="{FF2B5EF4-FFF2-40B4-BE49-F238E27FC236}">
                    <a16:creationId xmlns:a16="http://schemas.microsoft.com/office/drawing/2014/main" id="{F20C0C05-C2B6-344F-59AE-E23F6C51A33C}"/>
                  </a:ext>
                </a:extLst>
              </p:cNvPr>
              <p:cNvSpPr/>
              <p:nvPr/>
            </p:nvSpPr>
            <p:spPr>
              <a:xfrm>
                <a:off x="1395764" y="2518920"/>
                <a:ext cx="2099561" cy="2099561"/>
              </a:xfrm>
              <a:prstGeom prst="ellipse">
                <a:avLst/>
              </a:prstGeom>
              <a:solidFill>
                <a:srgbClr val="14A24C">
                  <a:alpha val="25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grpSp>
        <p:grpSp>
          <p:nvGrpSpPr>
            <p:cNvPr id="13" name="Group 12">
              <a:extLst>
                <a:ext uri="{FF2B5EF4-FFF2-40B4-BE49-F238E27FC236}">
                  <a16:creationId xmlns:a16="http://schemas.microsoft.com/office/drawing/2014/main" id="{DEE4D925-9C38-232C-D132-D7832F01F143}"/>
                </a:ext>
              </a:extLst>
            </p:cNvPr>
            <p:cNvGrpSpPr/>
            <p:nvPr/>
          </p:nvGrpSpPr>
          <p:grpSpPr>
            <a:xfrm>
              <a:off x="1675212" y="2199388"/>
              <a:ext cx="1842848" cy="2200287"/>
              <a:chOff x="1236662" y="2084931"/>
              <a:chExt cx="1955955" cy="2392073"/>
            </a:xfrm>
          </p:grpSpPr>
          <p:graphicFrame>
            <p:nvGraphicFramePr>
              <p:cNvPr id="14" name="Chart 13">
                <a:extLst>
                  <a:ext uri="{FF2B5EF4-FFF2-40B4-BE49-F238E27FC236}">
                    <a16:creationId xmlns:a16="http://schemas.microsoft.com/office/drawing/2014/main" id="{764573D5-C4F3-AA59-AC56-27F11BA0494D}"/>
                  </a:ext>
                </a:extLst>
              </p:cNvPr>
              <p:cNvGraphicFramePr/>
              <p:nvPr>
                <p:extLst>
                  <p:ext uri="{D42A27DB-BD31-4B8C-83A1-F6EECF244321}">
                    <p14:modId xmlns:p14="http://schemas.microsoft.com/office/powerpoint/2010/main" val="3956593"/>
                  </p:ext>
                </p:extLst>
              </p:nvPr>
            </p:nvGraphicFramePr>
            <p:xfrm>
              <a:off x="1236662" y="2084931"/>
              <a:ext cx="1955955"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8822C4CF-CF08-AD22-1FE7-2F289A63AB69}"/>
                  </a:ext>
                </a:extLst>
              </p:cNvPr>
              <p:cNvSpPr/>
              <p:nvPr/>
            </p:nvSpPr>
            <p:spPr>
              <a:xfrm>
                <a:off x="1623377" y="2689705"/>
                <a:ext cx="1182528" cy="118252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a:ln>
                      <a:noFill/>
                    </a:ln>
                    <a:solidFill>
                      <a:srgbClr val="14A24C"/>
                    </a:solidFill>
                    <a:effectLst/>
                    <a:uLnTx/>
                    <a:uFillTx/>
                    <a:latin typeface="Red Hat Display Black"/>
                    <a:ea typeface="+mn-ea"/>
                    <a:cs typeface="Montserrat"/>
                  </a:rPr>
                  <a:t>80</a:t>
                </a:r>
                <a:r>
                  <a:rPr kumimoji="0" lang="tr-TR" sz="1200" b="0" i="0" u="none" strike="noStrike" kern="1200" cap="none" spc="0" normalizeH="0" baseline="0" noProof="0">
                    <a:ln>
                      <a:noFill/>
                    </a:ln>
                    <a:solidFill>
                      <a:srgbClr val="14A24C"/>
                    </a:solidFill>
                    <a:effectLst/>
                    <a:uLnTx/>
                    <a:uFillTx/>
                    <a:latin typeface="Red Hat Display Black"/>
                    <a:ea typeface="+mn-ea"/>
                    <a:cs typeface="Montserrat"/>
                  </a:rPr>
                  <a:t>%</a:t>
                </a:r>
                <a:endParaRPr kumimoji="0" lang="en-US" sz="1100" b="0" i="0" u="none" strike="noStrike" kern="1200" cap="none" spc="0" normalizeH="0" baseline="0" noProof="0">
                  <a:ln>
                    <a:noFill/>
                  </a:ln>
                  <a:solidFill>
                    <a:srgbClr val="14A24C"/>
                  </a:solidFill>
                  <a:effectLst/>
                  <a:uLnTx/>
                  <a:uFillTx/>
                  <a:latin typeface="Red Hat Display Black"/>
                  <a:ea typeface="+mn-ea"/>
                  <a:cs typeface="Montserrat"/>
                </a:endParaRPr>
              </a:p>
            </p:txBody>
          </p:sp>
        </p:grpSp>
      </p:grpSp>
      <p:grpSp>
        <p:nvGrpSpPr>
          <p:cNvPr id="18" name="Group 17">
            <a:extLst>
              <a:ext uri="{FF2B5EF4-FFF2-40B4-BE49-F238E27FC236}">
                <a16:creationId xmlns:a16="http://schemas.microsoft.com/office/drawing/2014/main" id="{9CEE564E-DB53-BFEE-83E3-B803AFD53F43}"/>
              </a:ext>
            </a:extLst>
          </p:cNvPr>
          <p:cNvGrpSpPr/>
          <p:nvPr/>
        </p:nvGrpSpPr>
        <p:grpSpPr>
          <a:xfrm>
            <a:off x="614714" y="4821673"/>
            <a:ext cx="1397856" cy="1400155"/>
            <a:chOff x="1498299" y="2199388"/>
            <a:chExt cx="2196674" cy="2200287"/>
          </a:xfrm>
        </p:grpSpPr>
        <p:grpSp>
          <p:nvGrpSpPr>
            <p:cNvPr id="19" name="Group 18">
              <a:extLst>
                <a:ext uri="{FF2B5EF4-FFF2-40B4-BE49-F238E27FC236}">
                  <a16:creationId xmlns:a16="http://schemas.microsoft.com/office/drawing/2014/main" id="{45914F5A-2317-E752-1B84-32BC7EBED5F2}"/>
                </a:ext>
              </a:extLst>
            </p:cNvPr>
            <p:cNvGrpSpPr/>
            <p:nvPr/>
          </p:nvGrpSpPr>
          <p:grpSpPr>
            <a:xfrm>
              <a:off x="1498299" y="2201194"/>
              <a:ext cx="2196674" cy="2196674"/>
              <a:chOff x="1220118" y="2343274"/>
              <a:chExt cx="2450851" cy="2450851"/>
            </a:xfrm>
          </p:grpSpPr>
          <p:sp>
            <p:nvSpPr>
              <p:cNvPr id="23" name="Oval 22">
                <a:extLst>
                  <a:ext uri="{FF2B5EF4-FFF2-40B4-BE49-F238E27FC236}">
                    <a16:creationId xmlns:a16="http://schemas.microsoft.com/office/drawing/2014/main" id="{9254880B-2ADF-730C-F1E9-AFF2D3851079}"/>
                  </a:ext>
                </a:extLst>
              </p:cNvPr>
              <p:cNvSpPr/>
              <p:nvPr/>
            </p:nvSpPr>
            <p:spPr>
              <a:xfrm>
                <a:off x="1220118" y="2343274"/>
                <a:ext cx="2450851" cy="2450851"/>
              </a:xfrm>
              <a:prstGeom prst="ellipse">
                <a:avLst/>
              </a:prstGeom>
              <a:solidFill>
                <a:srgbClr val="14A24C">
                  <a:alpha val="13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sp>
            <p:nvSpPr>
              <p:cNvPr id="24" name="Oval 23">
                <a:extLst>
                  <a:ext uri="{FF2B5EF4-FFF2-40B4-BE49-F238E27FC236}">
                    <a16:creationId xmlns:a16="http://schemas.microsoft.com/office/drawing/2014/main" id="{2C538247-205E-C935-80E2-8610FC02E0E6}"/>
                  </a:ext>
                </a:extLst>
              </p:cNvPr>
              <p:cNvSpPr/>
              <p:nvPr/>
            </p:nvSpPr>
            <p:spPr>
              <a:xfrm>
                <a:off x="1395764" y="2518920"/>
                <a:ext cx="2099561" cy="2099561"/>
              </a:xfrm>
              <a:prstGeom prst="ellipse">
                <a:avLst/>
              </a:prstGeom>
              <a:solidFill>
                <a:srgbClr val="14A24C">
                  <a:alpha val="25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grpSp>
        <p:grpSp>
          <p:nvGrpSpPr>
            <p:cNvPr id="20" name="Group 19">
              <a:extLst>
                <a:ext uri="{FF2B5EF4-FFF2-40B4-BE49-F238E27FC236}">
                  <a16:creationId xmlns:a16="http://schemas.microsoft.com/office/drawing/2014/main" id="{B8C51E30-B476-C1A8-6B79-915B59E0B01B}"/>
                </a:ext>
              </a:extLst>
            </p:cNvPr>
            <p:cNvGrpSpPr/>
            <p:nvPr/>
          </p:nvGrpSpPr>
          <p:grpSpPr>
            <a:xfrm>
              <a:off x="1675212" y="2199388"/>
              <a:ext cx="1842848" cy="2200287"/>
              <a:chOff x="1236662" y="2084931"/>
              <a:chExt cx="1955955" cy="2392073"/>
            </a:xfrm>
          </p:grpSpPr>
          <p:graphicFrame>
            <p:nvGraphicFramePr>
              <p:cNvPr id="21" name="Chart 20">
                <a:extLst>
                  <a:ext uri="{FF2B5EF4-FFF2-40B4-BE49-F238E27FC236}">
                    <a16:creationId xmlns:a16="http://schemas.microsoft.com/office/drawing/2014/main" id="{018F924A-A256-4670-F61F-ED0F2771C8D9}"/>
                  </a:ext>
                </a:extLst>
              </p:cNvPr>
              <p:cNvGraphicFramePr/>
              <p:nvPr>
                <p:extLst>
                  <p:ext uri="{D42A27DB-BD31-4B8C-83A1-F6EECF244321}">
                    <p14:modId xmlns:p14="http://schemas.microsoft.com/office/powerpoint/2010/main" val="4051394456"/>
                  </p:ext>
                </p:extLst>
              </p:nvPr>
            </p:nvGraphicFramePr>
            <p:xfrm>
              <a:off x="1236662" y="2084931"/>
              <a:ext cx="1955955" cy="2392073"/>
            </p:xfrm>
            <a:graphic>
              <a:graphicData uri="http://schemas.openxmlformats.org/drawingml/2006/chart">
                <c:chart xmlns:c="http://schemas.openxmlformats.org/drawingml/2006/chart" xmlns:r="http://schemas.openxmlformats.org/officeDocument/2006/relationships" r:id="rId4"/>
              </a:graphicData>
            </a:graphic>
          </p:graphicFrame>
          <p:sp>
            <p:nvSpPr>
              <p:cNvPr id="22" name="Oval 21">
                <a:extLst>
                  <a:ext uri="{FF2B5EF4-FFF2-40B4-BE49-F238E27FC236}">
                    <a16:creationId xmlns:a16="http://schemas.microsoft.com/office/drawing/2014/main" id="{758F93E5-87D4-620F-6CD6-F7EDF310F815}"/>
                  </a:ext>
                </a:extLst>
              </p:cNvPr>
              <p:cNvSpPr/>
              <p:nvPr/>
            </p:nvSpPr>
            <p:spPr>
              <a:xfrm>
                <a:off x="1623377" y="2689705"/>
                <a:ext cx="1182528" cy="118252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a:ln>
                      <a:noFill/>
                    </a:ln>
                    <a:solidFill>
                      <a:srgbClr val="14A24C"/>
                    </a:solidFill>
                    <a:effectLst/>
                    <a:uLnTx/>
                    <a:uFillTx/>
                    <a:latin typeface="Red Hat Display Black"/>
                    <a:ea typeface="+mn-ea"/>
                    <a:cs typeface="Montserrat"/>
                  </a:rPr>
                  <a:t>99</a:t>
                </a:r>
                <a:r>
                  <a:rPr kumimoji="0" lang="tr-TR" sz="1200" b="0" i="0" u="none" strike="noStrike" kern="1200" cap="none" spc="0" normalizeH="0" baseline="0" noProof="0">
                    <a:ln>
                      <a:noFill/>
                    </a:ln>
                    <a:solidFill>
                      <a:srgbClr val="14A24C"/>
                    </a:solidFill>
                    <a:effectLst/>
                    <a:uLnTx/>
                    <a:uFillTx/>
                    <a:latin typeface="Red Hat Display Black"/>
                    <a:ea typeface="+mn-ea"/>
                    <a:cs typeface="Montserrat"/>
                  </a:rPr>
                  <a:t>%</a:t>
                </a:r>
                <a:endParaRPr kumimoji="0" lang="en-US" sz="1100" b="0" i="0" u="none" strike="noStrike" kern="1200" cap="none" spc="0" normalizeH="0" baseline="0" noProof="0">
                  <a:ln>
                    <a:noFill/>
                  </a:ln>
                  <a:solidFill>
                    <a:srgbClr val="14A24C"/>
                  </a:solidFill>
                  <a:effectLst/>
                  <a:uLnTx/>
                  <a:uFillTx/>
                  <a:latin typeface="Red Hat Display Black"/>
                  <a:ea typeface="+mn-ea"/>
                  <a:cs typeface="Montserrat"/>
                </a:endParaRPr>
              </a:p>
            </p:txBody>
          </p:sp>
        </p:grpSp>
      </p:grpSp>
      <p:grpSp>
        <p:nvGrpSpPr>
          <p:cNvPr id="32" name="Group 31">
            <a:extLst>
              <a:ext uri="{FF2B5EF4-FFF2-40B4-BE49-F238E27FC236}">
                <a16:creationId xmlns:a16="http://schemas.microsoft.com/office/drawing/2014/main" id="{DA8C2231-C572-9064-D71D-EF159C2457BF}"/>
              </a:ext>
            </a:extLst>
          </p:cNvPr>
          <p:cNvGrpSpPr/>
          <p:nvPr/>
        </p:nvGrpSpPr>
        <p:grpSpPr>
          <a:xfrm>
            <a:off x="6195360" y="3379734"/>
            <a:ext cx="1397856" cy="1400155"/>
            <a:chOff x="1498299" y="2199388"/>
            <a:chExt cx="2196674" cy="2200287"/>
          </a:xfrm>
        </p:grpSpPr>
        <p:grpSp>
          <p:nvGrpSpPr>
            <p:cNvPr id="33" name="Group 32">
              <a:extLst>
                <a:ext uri="{FF2B5EF4-FFF2-40B4-BE49-F238E27FC236}">
                  <a16:creationId xmlns:a16="http://schemas.microsoft.com/office/drawing/2014/main" id="{51AC4A8C-A2FE-C188-A84C-04BC70595E91}"/>
                </a:ext>
              </a:extLst>
            </p:cNvPr>
            <p:cNvGrpSpPr/>
            <p:nvPr/>
          </p:nvGrpSpPr>
          <p:grpSpPr>
            <a:xfrm>
              <a:off x="1498299" y="2201194"/>
              <a:ext cx="2196674" cy="2196674"/>
              <a:chOff x="1220118" y="2343274"/>
              <a:chExt cx="2450851" cy="2450851"/>
            </a:xfrm>
          </p:grpSpPr>
          <p:sp>
            <p:nvSpPr>
              <p:cNvPr id="37" name="Oval 36">
                <a:extLst>
                  <a:ext uri="{FF2B5EF4-FFF2-40B4-BE49-F238E27FC236}">
                    <a16:creationId xmlns:a16="http://schemas.microsoft.com/office/drawing/2014/main" id="{6FA41364-9F5D-4921-8F36-76795E8C0D05}"/>
                  </a:ext>
                </a:extLst>
              </p:cNvPr>
              <p:cNvSpPr/>
              <p:nvPr/>
            </p:nvSpPr>
            <p:spPr>
              <a:xfrm>
                <a:off x="1220118" y="2343274"/>
                <a:ext cx="2450851" cy="2450851"/>
              </a:xfrm>
              <a:prstGeom prst="ellipse">
                <a:avLst/>
              </a:prstGeom>
              <a:solidFill>
                <a:srgbClr val="14A24C">
                  <a:alpha val="13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sp>
            <p:nvSpPr>
              <p:cNvPr id="38" name="Oval 37">
                <a:extLst>
                  <a:ext uri="{FF2B5EF4-FFF2-40B4-BE49-F238E27FC236}">
                    <a16:creationId xmlns:a16="http://schemas.microsoft.com/office/drawing/2014/main" id="{2ADBD02B-08D6-E98A-718A-67BB40C9D3D4}"/>
                  </a:ext>
                </a:extLst>
              </p:cNvPr>
              <p:cNvSpPr/>
              <p:nvPr/>
            </p:nvSpPr>
            <p:spPr>
              <a:xfrm>
                <a:off x="1395764" y="2518920"/>
                <a:ext cx="2099561" cy="2099561"/>
              </a:xfrm>
              <a:prstGeom prst="ellipse">
                <a:avLst/>
              </a:prstGeom>
              <a:solidFill>
                <a:srgbClr val="14A24C">
                  <a:alpha val="25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grpSp>
        <p:grpSp>
          <p:nvGrpSpPr>
            <p:cNvPr id="34" name="Group 33">
              <a:extLst>
                <a:ext uri="{FF2B5EF4-FFF2-40B4-BE49-F238E27FC236}">
                  <a16:creationId xmlns:a16="http://schemas.microsoft.com/office/drawing/2014/main" id="{86F7C9BD-604C-D5D2-0A4A-28F2AA46425F}"/>
                </a:ext>
              </a:extLst>
            </p:cNvPr>
            <p:cNvGrpSpPr/>
            <p:nvPr/>
          </p:nvGrpSpPr>
          <p:grpSpPr>
            <a:xfrm>
              <a:off x="1675212" y="2199388"/>
              <a:ext cx="1842848" cy="2200287"/>
              <a:chOff x="1236662" y="2084931"/>
              <a:chExt cx="1955955" cy="2392073"/>
            </a:xfrm>
          </p:grpSpPr>
          <p:graphicFrame>
            <p:nvGraphicFramePr>
              <p:cNvPr id="35" name="Chart 34">
                <a:extLst>
                  <a:ext uri="{FF2B5EF4-FFF2-40B4-BE49-F238E27FC236}">
                    <a16:creationId xmlns:a16="http://schemas.microsoft.com/office/drawing/2014/main" id="{9989ACBF-8628-57A9-617E-9C094947FA23}"/>
                  </a:ext>
                </a:extLst>
              </p:cNvPr>
              <p:cNvGraphicFramePr/>
              <p:nvPr>
                <p:extLst>
                  <p:ext uri="{D42A27DB-BD31-4B8C-83A1-F6EECF244321}">
                    <p14:modId xmlns:p14="http://schemas.microsoft.com/office/powerpoint/2010/main" val="3790599866"/>
                  </p:ext>
                </p:extLst>
              </p:nvPr>
            </p:nvGraphicFramePr>
            <p:xfrm>
              <a:off x="1236662" y="2084931"/>
              <a:ext cx="1955955" cy="2392073"/>
            </p:xfrm>
            <a:graphic>
              <a:graphicData uri="http://schemas.openxmlformats.org/drawingml/2006/chart">
                <c:chart xmlns:c="http://schemas.openxmlformats.org/drawingml/2006/chart" xmlns:r="http://schemas.openxmlformats.org/officeDocument/2006/relationships" r:id="rId5"/>
              </a:graphicData>
            </a:graphic>
          </p:graphicFrame>
          <p:sp>
            <p:nvSpPr>
              <p:cNvPr id="36" name="Oval 35">
                <a:extLst>
                  <a:ext uri="{FF2B5EF4-FFF2-40B4-BE49-F238E27FC236}">
                    <a16:creationId xmlns:a16="http://schemas.microsoft.com/office/drawing/2014/main" id="{2283569A-BB6D-EED4-9AF9-76D4FE2432AB}"/>
                  </a:ext>
                </a:extLst>
              </p:cNvPr>
              <p:cNvSpPr/>
              <p:nvPr/>
            </p:nvSpPr>
            <p:spPr>
              <a:xfrm>
                <a:off x="1623377" y="2689705"/>
                <a:ext cx="1182528" cy="118252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150" normalizeH="0" baseline="0" noProof="0">
                    <a:ln>
                      <a:noFill/>
                    </a:ln>
                    <a:solidFill>
                      <a:srgbClr val="14A24C"/>
                    </a:solidFill>
                    <a:effectLst/>
                    <a:uLnTx/>
                    <a:uFillTx/>
                    <a:latin typeface="Red Hat Display Black"/>
                    <a:ea typeface="+mn-ea"/>
                    <a:cs typeface="Montserrat"/>
                  </a:rPr>
                  <a:t>100</a:t>
                </a:r>
                <a:r>
                  <a:rPr kumimoji="0" lang="tr-TR" sz="1200" b="0" i="0" u="none" strike="noStrike" kern="1200" cap="none" spc="-150" normalizeH="0" baseline="0" noProof="0">
                    <a:ln>
                      <a:noFill/>
                    </a:ln>
                    <a:solidFill>
                      <a:srgbClr val="14A24C"/>
                    </a:solidFill>
                    <a:effectLst/>
                    <a:uLnTx/>
                    <a:uFillTx/>
                    <a:latin typeface="Red Hat Display Black"/>
                    <a:ea typeface="+mn-ea"/>
                    <a:cs typeface="Montserrat"/>
                  </a:rPr>
                  <a:t>%</a:t>
                </a:r>
                <a:endParaRPr kumimoji="0" lang="en-US" sz="1100" b="0" i="0" u="none" strike="noStrike" kern="1200" cap="none" spc="-150" normalizeH="0" baseline="0" noProof="0">
                  <a:ln>
                    <a:noFill/>
                  </a:ln>
                  <a:solidFill>
                    <a:srgbClr val="14A24C"/>
                  </a:solidFill>
                  <a:effectLst/>
                  <a:uLnTx/>
                  <a:uFillTx/>
                  <a:latin typeface="Red Hat Display Black"/>
                  <a:ea typeface="+mn-ea"/>
                  <a:cs typeface="Montserrat"/>
                </a:endParaRPr>
              </a:p>
            </p:txBody>
          </p:sp>
        </p:grpSp>
      </p:grpSp>
      <p:grpSp>
        <p:nvGrpSpPr>
          <p:cNvPr id="39" name="Group 38">
            <a:extLst>
              <a:ext uri="{FF2B5EF4-FFF2-40B4-BE49-F238E27FC236}">
                <a16:creationId xmlns:a16="http://schemas.microsoft.com/office/drawing/2014/main" id="{9A2C47C7-1314-8D89-04A9-E49695143910}"/>
              </a:ext>
            </a:extLst>
          </p:cNvPr>
          <p:cNvGrpSpPr/>
          <p:nvPr/>
        </p:nvGrpSpPr>
        <p:grpSpPr>
          <a:xfrm>
            <a:off x="6195360" y="4821673"/>
            <a:ext cx="1397856" cy="1400155"/>
            <a:chOff x="1498299" y="2199388"/>
            <a:chExt cx="2196674" cy="2200287"/>
          </a:xfrm>
        </p:grpSpPr>
        <p:grpSp>
          <p:nvGrpSpPr>
            <p:cNvPr id="40" name="Group 39">
              <a:extLst>
                <a:ext uri="{FF2B5EF4-FFF2-40B4-BE49-F238E27FC236}">
                  <a16:creationId xmlns:a16="http://schemas.microsoft.com/office/drawing/2014/main" id="{E2CAA357-4DB4-EB12-9B4F-F710F9802818}"/>
                </a:ext>
              </a:extLst>
            </p:cNvPr>
            <p:cNvGrpSpPr/>
            <p:nvPr/>
          </p:nvGrpSpPr>
          <p:grpSpPr>
            <a:xfrm>
              <a:off x="1498299" y="2201194"/>
              <a:ext cx="2196674" cy="2196674"/>
              <a:chOff x="1220118" y="2343274"/>
              <a:chExt cx="2450851" cy="2450851"/>
            </a:xfrm>
          </p:grpSpPr>
          <p:sp>
            <p:nvSpPr>
              <p:cNvPr id="44" name="Oval 43">
                <a:extLst>
                  <a:ext uri="{FF2B5EF4-FFF2-40B4-BE49-F238E27FC236}">
                    <a16:creationId xmlns:a16="http://schemas.microsoft.com/office/drawing/2014/main" id="{6CD9D2E7-4C95-B553-75ED-9C0F1467B6CA}"/>
                  </a:ext>
                </a:extLst>
              </p:cNvPr>
              <p:cNvSpPr/>
              <p:nvPr/>
            </p:nvSpPr>
            <p:spPr>
              <a:xfrm>
                <a:off x="1220118" y="2343274"/>
                <a:ext cx="2450851" cy="2450851"/>
              </a:xfrm>
              <a:prstGeom prst="ellipse">
                <a:avLst/>
              </a:prstGeom>
              <a:solidFill>
                <a:srgbClr val="14A24C">
                  <a:alpha val="13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sp>
            <p:nvSpPr>
              <p:cNvPr id="45" name="Oval 44">
                <a:extLst>
                  <a:ext uri="{FF2B5EF4-FFF2-40B4-BE49-F238E27FC236}">
                    <a16:creationId xmlns:a16="http://schemas.microsoft.com/office/drawing/2014/main" id="{8E27600B-D12D-C2D0-11E6-D041AF10F7E9}"/>
                  </a:ext>
                </a:extLst>
              </p:cNvPr>
              <p:cNvSpPr/>
              <p:nvPr/>
            </p:nvSpPr>
            <p:spPr>
              <a:xfrm>
                <a:off x="1395764" y="2518920"/>
                <a:ext cx="2099561" cy="2099561"/>
              </a:xfrm>
              <a:prstGeom prst="ellipse">
                <a:avLst/>
              </a:prstGeom>
              <a:solidFill>
                <a:srgbClr val="14A24C">
                  <a:alpha val="25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grpSp>
        <p:grpSp>
          <p:nvGrpSpPr>
            <p:cNvPr id="41" name="Group 40">
              <a:extLst>
                <a:ext uri="{FF2B5EF4-FFF2-40B4-BE49-F238E27FC236}">
                  <a16:creationId xmlns:a16="http://schemas.microsoft.com/office/drawing/2014/main" id="{FD0A8440-BE67-B42D-178B-9A5B7A56328B}"/>
                </a:ext>
              </a:extLst>
            </p:cNvPr>
            <p:cNvGrpSpPr/>
            <p:nvPr/>
          </p:nvGrpSpPr>
          <p:grpSpPr>
            <a:xfrm>
              <a:off x="1675212" y="2199388"/>
              <a:ext cx="1842848" cy="2200287"/>
              <a:chOff x="1236662" y="2084931"/>
              <a:chExt cx="1955955" cy="2392073"/>
            </a:xfrm>
          </p:grpSpPr>
          <p:graphicFrame>
            <p:nvGraphicFramePr>
              <p:cNvPr id="42" name="Chart 41">
                <a:extLst>
                  <a:ext uri="{FF2B5EF4-FFF2-40B4-BE49-F238E27FC236}">
                    <a16:creationId xmlns:a16="http://schemas.microsoft.com/office/drawing/2014/main" id="{0EA32B1C-A511-0A9F-769E-FE5776E35615}"/>
                  </a:ext>
                </a:extLst>
              </p:cNvPr>
              <p:cNvGraphicFramePr/>
              <p:nvPr>
                <p:extLst>
                  <p:ext uri="{D42A27DB-BD31-4B8C-83A1-F6EECF244321}">
                    <p14:modId xmlns:p14="http://schemas.microsoft.com/office/powerpoint/2010/main" val="2894560550"/>
                  </p:ext>
                </p:extLst>
              </p:nvPr>
            </p:nvGraphicFramePr>
            <p:xfrm>
              <a:off x="1236662" y="2084931"/>
              <a:ext cx="1955955" cy="2392073"/>
            </p:xfrm>
            <a:graphic>
              <a:graphicData uri="http://schemas.openxmlformats.org/drawingml/2006/chart">
                <c:chart xmlns:c="http://schemas.openxmlformats.org/drawingml/2006/chart" xmlns:r="http://schemas.openxmlformats.org/officeDocument/2006/relationships" r:id="rId6"/>
              </a:graphicData>
            </a:graphic>
          </p:graphicFrame>
          <p:sp>
            <p:nvSpPr>
              <p:cNvPr id="43" name="Oval 42">
                <a:extLst>
                  <a:ext uri="{FF2B5EF4-FFF2-40B4-BE49-F238E27FC236}">
                    <a16:creationId xmlns:a16="http://schemas.microsoft.com/office/drawing/2014/main" id="{6BC1C80E-4CC5-0210-07D0-F189F781F884}"/>
                  </a:ext>
                </a:extLst>
              </p:cNvPr>
              <p:cNvSpPr/>
              <p:nvPr/>
            </p:nvSpPr>
            <p:spPr>
              <a:xfrm>
                <a:off x="1623377" y="2689705"/>
                <a:ext cx="1182528" cy="118252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a:ln>
                      <a:noFill/>
                    </a:ln>
                    <a:solidFill>
                      <a:srgbClr val="14A24C"/>
                    </a:solidFill>
                    <a:effectLst/>
                    <a:uLnTx/>
                    <a:uFillTx/>
                    <a:latin typeface="Red Hat Display Black"/>
                    <a:ea typeface="+mn-ea"/>
                    <a:cs typeface="Montserrat"/>
                  </a:rPr>
                  <a:t>60</a:t>
                </a:r>
                <a:r>
                  <a:rPr kumimoji="0" lang="tr-TR" sz="1200" b="0" i="0" u="none" strike="noStrike" kern="1200" cap="none" spc="0" normalizeH="0" baseline="0" noProof="0">
                    <a:ln>
                      <a:noFill/>
                    </a:ln>
                    <a:solidFill>
                      <a:srgbClr val="14A24C"/>
                    </a:solidFill>
                    <a:effectLst/>
                    <a:uLnTx/>
                    <a:uFillTx/>
                    <a:latin typeface="Red Hat Display Black"/>
                    <a:ea typeface="+mn-ea"/>
                    <a:cs typeface="Montserrat"/>
                  </a:rPr>
                  <a:t>%</a:t>
                </a:r>
                <a:endParaRPr kumimoji="0" lang="en-US" sz="1100" b="0" i="0" u="none" strike="noStrike" kern="1200" cap="none" spc="0" normalizeH="0" baseline="0" noProof="0">
                  <a:ln>
                    <a:noFill/>
                  </a:ln>
                  <a:solidFill>
                    <a:srgbClr val="14A24C"/>
                  </a:solidFill>
                  <a:effectLst/>
                  <a:uLnTx/>
                  <a:uFillTx/>
                  <a:latin typeface="Red Hat Display Black"/>
                  <a:ea typeface="+mn-ea"/>
                  <a:cs typeface="Montserrat"/>
                </a:endParaRPr>
              </a:p>
            </p:txBody>
          </p:sp>
        </p:grpSp>
      </p:grpSp>
      <p:sp>
        <p:nvSpPr>
          <p:cNvPr id="46" name="TextBox 45">
            <a:extLst>
              <a:ext uri="{FF2B5EF4-FFF2-40B4-BE49-F238E27FC236}">
                <a16:creationId xmlns:a16="http://schemas.microsoft.com/office/drawing/2014/main" id="{9B5BC084-564E-74C1-2750-92EB6C58AB04}"/>
              </a:ext>
            </a:extLst>
          </p:cNvPr>
          <p:cNvSpPr txBox="1"/>
          <p:nvPr/>
        </p:nvSpPr>
        <p:spPr>
          <a:xfrm>
            <a:off x="2138918" y="2345486"/>
            <a:ext cx="3158796" cy="584775"/>
          </a:xfrm>
          <a:prstGeom prst="rect">
            <a:avLst/>
          </a:prstGeom>
          <a:noFill/>
        </p:spPr>
        <p:txBody>
          <a:bodyPr wrap="square" lIns="0" tIns="0" rIns="0" bIns="0" anchor="ctr">
            <a:spAutoFit/>
          </a:bodyPr>
          <a:lstStyle/>
          <a:p>
            <a:r>
              <a:rPr lang="ru-RU" sz="1400">
                <a:solidFill>
                  <a:srgbClr val="14A24C"/>
                </a:solidFill>
                <a:latin typeface="+mj-lt"/>
              </a:rPr>
              <a:t>Меньшая нагрузка</a:t>
            </a:r>
          </a:p>
          <a:p>
            <a:r>
              <a:rPr lang="ru-RU" sz="1200">
                <a:solidFill>
                  <a:schemeClr val="bg1"/>
                </a:solidFill>
              </a:rPr>
              <a:t>Молниеносное развёртывание ∼90 раз быстрее, чем стандартные SIEM</a:t>
            </a:r>
            <a:endParaRPr lang="en-US" sz="1200">
              <a:solidFill>
                <a:schemeClr val="bg1"/>
              </a:solidFill>
            </a:endParaRPr>
          </a:p>
        </p:txBody>
      </p:sp>
      <p:sp>
        <p:nvSpPr>
          <p:cNvPr id="47" name="TextBox 46">
            <a:extLst>
              <a:ext uri="{FF2B5EF4-FFF2-40B4-BE49-F238E27FC236}">
                <a16:creationId xmlns:a16="http://schemas.microsoft.com/office/drawing/2014/main" id="{B1CE63D8-E8A0-E9A1-1A67-4B3B238FC3D0}"/>
              </a:ext>
            </a:extLst>
          </p:cNvPr>
          <p:cNvSpPr txBox="1"/>
          <p:nvPr/>
        </p:nvSpPr>
        <p:spPr>
          <a:xfrm>
            <a:off x="2138918" y="3695091"/>
            <a:ext cx="3471732" cy="769441"/>
          </a:xfrm>
          <a:prstGeom prst="rect">
            <a:avLst/>
          </a:prstGeom>
          <a:noFill/>
        </p:spPr>
        <p:txBody>
          <a:bodyPr wrap="square" lIns="0" tIns="0" rIns="0" bIns="0" anchor="ctr">
            <a:spAutoFit/>
          </a:bodyPr>
          <a:lstStyle/>
          <a:p>
            <a:r>
              <a:rPr lang="ru-RU" sz="1400">
                <a:solidFill>
                  <a:srgbClr val="14A24C"/>
                </a:solidFill>
                <a:latin typeface="+mj-lt"/>
              </a:rPr>
              <a:t>Быстрая реакция</a:t>
            </a:r>
            <a:endParaRPr lang="en-US" sz="1400">
              <a:solidFill>
                <a:srgbClr val="14A24C"/>
              </a:solidFill>
              <a:latin typeface="+mj-lt"/>
            </a:endParaRPr>
          </a:p>
          <a:p>
            <a:r>
              <a:rPr lang="ru-RU" sz="1200">
                <a:solidFill>
                  <a:schemeClr val="bg1"/>
                </a:solidFill>
              </a:rPr>
              <a:t>Повышение эффективность кибербезопасности благодаря ускорению обнаружения инцидентов на ∼80%</a:t>
            </a:r>
            <a:endParaRPr lang="en-US" sz="1200">
              <a:solidFill>
                <a:schemeClr val="bg1"/>
              </a:solidFill>
            </a:endParaRPr>
          </a:p>
        </p:txBody>
      </p:sp>
      <p:sp>
        <p:nvSpPr>
          <p:cNvPr id="48" name="TextBox 47">
            <a:extLst>
              <a:ext uri="{FF2B5EF4-FFF2-40B4-BE49-F238E27FC236}">
                <a16:creationId xmlns:a16="http://schemas.microsoft.com/office/drawing/2014/main" id="{2685B309-F2A9-BD13-E0D8-9628AB4F3F98}"/>
              </a:ext>
            </a:extLst>
          </p:cNvPr>
          <p:cNvSpPr txBox="1"/>
          <p:nvPr/>
        </p:nvSpPr>
        <p:spPr>
          <a:xfrm>
            <a:off x="2138917" y="5137030"/>
            <a:ext cx="3564695" cy="769441"/>
          </a:xfrm>
          <a:prstGeom prst="rect">
            <a:avLst/>
          </a:prstGeom>
          <a:noFill/>
        </p:spPr>
        <p:txBody>
          <a:bodyPr wrap="square" lIns="0" tIns="0" rIns="0" bIns="0" anchor="ctr">
            <a:spAutoFit/>
          </a:bodyPr>
          <a:lstStyle/>
          <a:p>
            <a:r>
              <a:rPr lang="ru-RU" sz="1400">
                <a:solidFill>
                  <a:srgbClr val="14A24C"/>
                </a:solidFill>
                <a:latin typeface="+mj-lt"/>
              </a:rPr>
              <a:t>Повышение эффективности SIEM</a:t>
            </a:r>
          </a:p>
          <a:p>
            <a:r>
              <a:rPr lang="ru-RU" sz="1200">
                <a:solidFill>
                  <a:schemeClr val="bg1"/>
                </a:solidFill>
              </a:rPr>
              <a:t>Пересылайте только релевантные события и сократите нагрузку на обработку журналов DNS на невероятные ∼99%</a:t>
            </a:r>
            <a:endParaRPr lang="en-US" sz="1200">
              <a:solidFill>
                <a:schemeClr val="bg1"/>
              </a:solidFill>
            </a:endParaRPr>
          </a:p>
        </p:txBody>
      </p:sp>
      <p:sp>
        <p:nvSpPr>
          <p:cNvPr id="49" name="TextBox 48">
            <a:extLst>
              <a:ext uri="{FF2B5EF4-FFF2-40B4-BE49-F238E27FC236}">
                <a16:creationId xmlns:a16="http://schemas.microsoft.com/office/drawing/2014/main" id="{E30A389A-3D2E-E628-7194-1A1B82A31A8D}"/>
              </a:ext>
            </a:extLst>
          </p:cNvPr>
          <p:cNvSpPr txBox="1"/>
          <p:nvPr/>
        </p:nvSpPr>
        <p:spPr>
          <a:xfrm>
            <a:off x="7814004" y="2345486"/>
            <a:ext cx="3158796" cy="584775"/>
          </a:xfrm>
          <a:prstGeom prst="rect">
            <a:avLst/>
          </a:prstGeom>
          <a:noFill/>
        </p:spPr>
        <p:txBody>
          <a:bodyPr wrap="square" lIns="0" tIns="0" rIns="0" bIns="0" anchor="ctr">
            <a:spAutoFit/>
          </a:bodyPr>
          <a:lstStyle/>
          <a:p>
            <a:r>
              <a:rPr lang="ru-RU" sz="1400">
                <a:solidFill>
                  <a:srgbClr val="14A24C"/>
                </a:solidFill>
                <a:latin typeface="+mj-lt"/>
              </a:rPr>
              <a:t>Улучшенная корреляция данных</a:t>
            </a:r>
          </a:p>
          <a:p>
            <a:r>
              <a:rPr lang="ru-RU" sz="1200">
                <a:solidFill>
                  <a:schemeClr val="bg1"/>
                </a:solidFill>
              </a:rPr>
              <a:t>Повышение производительности правил корреляции SIEM</a:t>
            </a:r>
            <a:endParaRPr lang="en-US" sz="1200">
              <a:solidFill>
                <a:schemeClr val="bg1"/>
              </a:solidFill>
            </a:endParaRPr>
          </a:p>
        </p:txBody>
      </p:sp>
      <p:sp>
        <p:nvSpPr>
          <p:cNvPr id="50" name="TextBox 49">
            <a:extLst>
              <a:ext uri="{FF2B5EF4-FFF2-40B4-BE49-F238E27FC236}">
                <a16:creationId xmlns:a16="http://schemas.microsoft.com/office/drawing/2014/main" id="{2280EC92-4602-96B5-A4C7-9190F24DB975}"/>
              </a:ext>
            </a:extLst>
          </p:cNvPr>
          <p:cNvSpPr txBox="1"/>
          <p:nvPr/>
        </p:nvSpPr>
        <p:spPr>
          <a:xfrm>
            <a:off x="7814004" y="3879756"/>
            <a:ext cx="3471732" cy="400110"/>
          </a:xfrm>
          <a:prstGeom prst="rect">
            <a:avLst/>
          </a:prstGeom>
          <a:noFill/>
        </p:spPr>
        <p:txBody>
          <a:bodyPr wrap="square" lIns="0" tIns="0" rIns="0" bIns="0" anchor="ctr">
            <a:spAutoFit/>
          </a:bodyPr>
          <a:lstStyle/>
          <a:p>
            <a:r>
              <a:rPr lang="ru-RU" sz="1400">
                <a:solidFill>
                  <a:srgbClr val="14A24C"/>
                </a:solidFill>
                <a:latin typeface="+mj-lt"/>
              </a:rPr>
              <a:t>Защита от кражи данных на уровне DNS</a:t>
            </a:r>
          </a:p>
          <a:p>
            <a:r>
              <a:rPr lang="ru-RU" sz="1200">
                <a:solidFill>
                  <a:schemeClr val="bg1"/>
                </a:solidFill>
              </a:rPr>
              <a:t>Надёжная защита от </a:t>
            </a:r>
            <a:r>
              <a:rPr lang="en-US" sz="1200">
                <a:solidFill>
                  <a:schemeClr val="bg1"/>
                </a:solidFill>
              </a:rPr>
              <a:t>DNS</a:t>
            </a:r>
            <a:r>
              <a:rPr lang="ru-RU" sz="1200">
                <a:solidFill>
                  <a:schemeClr val="bg1"/>
                </a:solidFill>
              </a:rPr>
              <a:t>-туннелирования</a:t>
            </a:r>
            <a:endParaRPr lang="en-US" sz="1200">
              <a:solidFill>
                <a:schemeClr val="bg1"/>
              </a:solidFill>
            </a:endParaRPr>
          </a:p>
        </p:txBody>
      </p:sp>
      <p:sp>
        <p:nvSpPr>
          <p:cNvPr id="51" name="TextBox 50">
            <a:extLst>
              <a:ext uri="{FF2B5EF4-FFF2-40B4-BE49-F238E27FC236}">
                <a16:creationId xmlns:a16="http://schemas.microsoft.com/office/drawing/2014/main" id="{A58DEA3A-2CF1-3D63-A313-52CBD77E4987}"/>
              </a:ext>
            </a:extLst>
          </p:cNvPr>
          <p:cNvSpPr txBox="1"/>
          <p:nvPr/>
        </p:nvSpPr>
        <p:spPr>
          <a:xfrm>
            <a:off x="7814003" y="5229363"/>
            <a:ext cx="3564695" cy="584775"/>
          </a:xfrm>
          <a:prstGeom prst="rect">
            <a:avLst/>
          </a:prstGeom>
          <a:noFill/>
        </p:spPr>
        <p:txBody>
          <a:bodyPr wrap="square" lIns="0" tIns="0" rIns="0" bIns="0" anchor="ctr">
            <a:spAutoFit/>
          </a:bodyPr>
          <a:lstStyle/>
          <a:p>
            <a:r>
              <a:rPr lang="ru-RU" sz="1400">
                <a:solidFill>
                  <a:srgbClr val="14A24C"/>
                </a:solidFill>
                <a:latin typeface="+mj-lt"/>
              </a:rPr>
              <a:t>Меньше пересылки журналов</a:t>
            </a:r>
          </a:p>
          <a:p>
            <a:r>
              <a:rPr lang="ru-RU" sz="1200">
                <a:solidFill>
                  <a:schemeClr val="bg1"/>
                </a:solidFill>
              </a:rPr>
              <a:t>Сократите объем пересылки журналов XDR-SIEM на ∼60% и упростите анализ</a:t>
            </a:r>
            <a:endParaRPr lang="en-US" sz="1200">
              <a:solidFill>
                <a:schemeClr val="bg1"/>
              </a:solidFill>
            </a:endParaRPr>
          </a:p>
        </p:txBody>
      </p:sp>
      <p:sp>
        <p:nvSpPr>
          <p:cNvPr id="55" name="Freeform: Shape 16">
            <a:extLst>
              <a:ext uri="{FF2B5EF4-FFF2-40B4-BE49-F238E27FC236}">
                <a16:creationId xmlns:a16="http://schemas.microsoft.com/office/drawing/2014/main" id="{77C728E5-A34B-3D7A-FEA5-308537D587C5}"/>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56" name="Picture 5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grpSp>
        <p:nvGrpSpPr>
          <p:cNvPr id="53" name="Group 52">
            <a:extLst>
              <a:ext uri="{FF2B5EF4-FFF2-40B4-BE49-F238E27FC236}">
                <a16:creationId xmlns:a16="http://schemas.microsoft.com/office/drawing/2014/main" id="{B839E2F2-340A-3D84-0BD9-AC80C64EBE3D}"/>
              </a:ext>
            </a:extLst>
          </p:cNvPr>
          <p:cNvGrpSpPr/>
          <p:nvPr/>
        </p:nvGrpSpPr>
        <p:grpSpPr>
          <a:xfrm>
            <a:off x="6148479" y="1933549"/>
            <a:ext cx="1397856" cy="1400155"/>
            <a:chOff x="1498299" y="2199388"/>
            <a:chExt cx="2196674" cy="2200287"/>
          </a:xfrm>
        </p:grpSpPr>
        <p:grpSp>
          <p:nvGrpSpPr>
            <p:cNvPr id="54" name="Group 53">
              <a:extLst>
                <a:ext uri="{FF2B5EF4-FFF2-40B4-BE49-F238E27FC236}">
                  <a16:creationId xmlns:a16="http://schemas.microsoft.com/office/drawing/2014/main" id="{F55AAF79-7073-065F-D4EE-9BDB2130A2FF}"/>
                </a:ext>
              </a:extLst>
            </p:cNvPr>
            <p:cNvGrpSpPr/>
            <p:nvPr/>
          </p:nvGrpSpPr>
          <p:grpSpPr>
            <a:xfrm>
              <a:off x="1498299" y="2201194"/>
              <a:ext cx="2196674" cy="2196674"/>
              <a:chOff x="1220118" y="2343274"/>
              <a:chExt cx="2450851" cy="2450851"/>
            </a:xfrm>
          </p:grpSpPr>
          <p:sp>
            <p:nvSpPr>
              <p:cNvPr id="60" name="Oval 59">
                <a:extLst>
                  <a:ext uri="{FF2B5EF4-FFF2-40B4-BE49-F238E27FC236}">
                    <a16:creationId xmlns:a16="http://schemas.microsoft.com/office/drawing/2014/main" id="{C47E4D64-6C87-AAE0-537B-986D78758680}"/>
                  </a:ext>
                </a:extLst>
              </p:cNvPr>
              <p:cNvSpPr/>
              <p:nvPr/>
            </p:nvSpPr>
            <p:spPr>
              <a:xfrm>
                <a:off x="1220118" y="2343274"/>
                <a:ext cx="2450851" cy="2450851"/>
              </a:xfrm>
              <a:prstGeom prst="ellipse">
                <a:avLst/>
              </a:prstGeom>
              <a:solidFill>
                <a:srgbClr val="14A24C">
                  <a:alpha val="13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sp>
            <p:nvSpPr>
              <p:cNvPr id="61" name="Oval 60">
                <a:extLst>
                  <a:ext uri="{FF2B5EF4-FFF2-40B4-BE49-F238E27FC236}">
                    <a16:creationId xmlns:a16="http://schemas.microsoft.com/office/drawing/2014/main" id="{25C3D215-FDE6-B304-FC9E-F01FE0046DF2}"/>
                  </a:ext>
                </a:extLst>
              </p:cNvPr>
              <p:cNvSpPr/>
              <p:nvPr/>
            </p:nvSpPr>
            <p:spPr>
              <a:xfrm>
                <a:off x="1395764" y="2518920"/>
                <a:ext cx="2099561" cy="2099561"/>
              </a:xfrm>
              <a:prstGeom prst="ellipse">
                <a:avLst/>
              </a:prstGeom>
              <a:solidFill>
                <a:srgbClr val="14A24C">
                  <a:alpha val="25000"/>
                </a:srgbClr>
              </a:solidFill>
              <a:ln>
                <a:noFill/>
              </a:ln>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100">
                  <a:solidFill>
                    <a:schemeClr val="tx1">
                      <a:lumMod val="65000"/>
                      <a:lumOff val="35000"/>
                    </a:schemeClr>
                  </a:solidFill>
                  <a:latin typeface="+mj-lt"/>
                </a:endParaRPr>
              </a:p>
            </p:txBody>
          </p:sp>
        </p:grpSp>
        <p:grpSp>
          <p:nvGrpSpPr>
            <p:cNvPr id="57" name="Group 56">
              <a:extLst>
                <a:ext uri="{FF2B5EF4-FFF2-40B4-BE49-F238E27FC236}">
                  <a16:creationId xmlns:a16="http://schemas.microsoft.com/office/drawing/2014/main" id="{D01B4D88-D6DA-AC43-28A2-8D0E8F933435}"/>
                </a:ext>
              </a:extLst>
            </p:cNvPr>
            <p:cNvGrpSpPr/>
            <p:nvPr/>
          </p:nvGrpSpPr>
          <p:grpSpPr>
            <a:xfrm>
              <a:off x="1675212" y="2199388"/>
              <a:ext cx="1842848" cy="2200287"/>
              <a:chOff x="1236662" y="2084931"/>
              <a:chExt cx="1955955" cy="2392073"/>
            </a:xfrm>
          </p:grpSpPr>
          <p:graphicFrame>
            <p:nvGraphicFramePr>
              <p:cNvPr id="58" name="Chart 57">
                <a:extLst>
                  <a:ext uri="{FF2B5EF4-FFF2-40B4-BE49-F238E27FC236}">
                    <a16:creationId xmlns:a16="http://schemas.microsoft.com/office/drawing/2014/main" id="{7F79DD84-2361-8275-1725-143F1F7A104B}"/>
                  </a:ext>
                </a:extLst>
              </p:cNvPr>
              <p:cNvGraphicFramePr/>
              <p:nvPr>
                <p:extLst>
                  <p:ext uri="{D42A27DB-BD31-4B8C-83A1-F6EECF244321}">
                    <p14:modId xmlns:p14="http://schemas.microsoft.com/office/powerpoint/2010/main" val="3969318956"/>
                  </p:ext>
                </p:extLst>
              </p:nvPr>
            </p:nvGraphicFramePr>
            <p:xfrm>
              <a:off x="1236662" y="2084931"/>
              <a:ext cx="1955955" cy="2392073"/>
            </p:xfrm>
            <a:graphic>
              <a:graphicData uri="http://schemas.openxmlformats.org/drawingml/2006/chart">
                <c:chart xmlns:c="http://schemas.openxmlformats.org/drawingml/2006/chart" xmlns:r="http://schemas.openxmlformats.org/officeDocument/2006/relationships" r:id="rId8"/>
              </a:graphicData>
            </a:graphic>
          </p:graphicFrame>
          <p:sp>
            <p:nvSpPr>
              <p:cNvPr id="59" name="Oval 58">
                <a:extLst>
                  <a:ext uri="{FF2B5EF4-FFF2-40B4-BE49-F238E27FC236}">
                    <a16:creationId xmlns:a16="http://schemas.microsoft.com/office/drawing/2014/main" id="{D7EFBF90-D185-481B-B519-91A123A4F635}"/>
                  </a:ext>
                </a:extLst>
              </p:cNvPr>
              <p:cNvSpPr/>
              <p:nvPr/>
            </p:nvSpPr>
            <p:spPr>
              <a:xfrm>
                <a:off x="1484690" y="2513019"/>
                <a:ext cx="1471817" cy="1529647"/>
              </a:xfrm>
              <a:prstGeom prst="ellipse">
                <a:avLst/>
              </a:prstGeom>
              <a:solidFill>
                <a:srgbClr val="14A24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100">
                  <a:solidFill>
                    <a:schemeClr val="bg1"/>
                  </a:solidFill>
                  <a:latin typeface="+mj-lt"/>
                  <a:cs typeface="Montserrat"/>
                </a:endParaRPr>
              </a:p>
            </p:txBody>
          </p:sp>
        </p:grpSp>
      </p:grpSp>
    </p:spTree>
    <p:extLst>
      <p:ext uri="{BB962C8B-B14F-4D97-AF65-F5344CB8AC3E}">
        <p14:creationId xmlns:p14="http://schemas.microsoft.com/office/powerpoint/2010/main" val="1971411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90E15-ECBB-DFD4-9EEF-A1FF419F0847}"/>
              </a:ext>
            </a:extLst>
          </p:cNvPr>
          <p:cNvSpPr txBox="1"/>
          <p:nvPr/>
        </p:nvSpPr>
        <p:spPr>
          <a:xfrm>
            <a:off x="1254483" y="323868"/>
            <a:ext cx="9892488" cy="646331"/>
          </a:xfrm>
          <a:prstGeom prst="rect">
            <a:avLst/>
          </a:prstGeom>
          <a:noFill/>
        </p:spPr>
        <p:txBody>
          <a:bodyPr wrap="square" lIns="91440" tIns="45720" rIns="91440" bIns="45720" rtlCol="0" anchor="t">
            <a:spAutoFit/>
          </a:bodyPr>
          <a:lstStyle/>
          <a:p>
            <a:r>
              <a:rPr lang="ru-RU" sz="3600" spc="-150" dirty="0">
                <a:solidFill>
                  <a:srgbClr val="1D1E3E"/>
                </a:solidFill>
                <a:latin typeface="Red Hat Display Bold" panose="02010303040201060303" pitchFamily="2" charset="0"/>
                <a:ea typeface="Red Hat Display Bold" panose="02010303040201060303" pitchFamily="2" charset="0"/>
                <a:cs typeface="Red Hat Display Bold" panose="02010303040201060303" pitchFamily="2" charset="0"/>
              </a:rPr>
              <a:t>Частые вопросы</a:t>
            </a:r>
            <a:r>
              <a:rPr lang="ru-RU" sz="3600" spc="-150">
                <a:solidFill>
                  <a:srgbClr val="1D1E3E"/>
                </a:solidFill>
              </a:rPr>
              <a:t>  с полей и "… зачем что-то ещё?"</a:t>
            </a:r>
            <a:endParaRPr lang="en-US" sz="3600" spc="-150">
              <a:solidFill>
                <a:srgbClr val="1D1E3E"/>
              </a:solidFill>
              <a:latin typeface="Red Hat Display Bold" panose="02010303040201060303" pitchFamily="2" charset="0"/>
            </a:endParaRPr>
          </a:p>
        </p:txBody>
      </p:sp>
      <p:sp>
        <p:nvSpPr>
          <p:cNvPr id="3" name="TextBox 2">
            <a:extLst>
              <a:ext uri="{FF2B5EF4-FFF2-40B4-BE49-F238E27FC236}">
                <a16:creationId xmlns:a16="http://schemas.microsoft.com/office/drawing/2014/main" id="{28FD80FF-48CD-E70A-DB9C-B0F17779EB1D}"/>
              </a:ext>
            </a:extLst>
          </p:cNvPr>
          <p:cNvSpPr txBox="1"/>
          <p:nvPr/>
        </p:nvSpPr>
        <p:spPr>
          <a:xfrm>
            <a:off x="937878" y="1870679"/>
            <a:ext cx="9454930" cy="4244752"/>
          </a:xfrm>
          <a:prstGeom prst="rect">
            <a:avLst/>
          </a:prstGeom>
          <a:noFill/>
        </p:spPr>
        <p:txBody>
          <a:bodyPr wrap="square" lIns="91440" tIns="45720" rIns="91440" bIns="45720" anchor="t">
            <a:spAutoFit/>
          </a:bodyPr>
          <a:lstStyle/>
          <a:p>
            <a:pPr marL="285750" indent="-285750" algn="just">
              <a:spcBef>
                <a:spcPts val="500"/>
              </a:spcBef>
              <a:buFont typeface="Arial,Sans-Serif"/>
              <a:buChar char="•"/>
            </a:pPr>
            <a:r>
              <a:rPr lang="ru-RU" sz="1400" dirty="0">
                <a:latin typeface="Red Hat Display Black"/>
                <a:ea typeface="+mn-lt"/>
                <a:cs typeface="+mn-lt"/>
              </a:rPr>
              <a:t>У меня </a:t>
            </a:r>
            <a:r>
              <a:rPr lang="ru-RU" sz="1400" dirty="0" err="1">
                <a:latin typeface="Red Hat Display Black"/>
                <a:ea typeface="+mn-lt"/>
                <a:cs typeface="+mn-lt"/>
              </a:rPr>
              <a:t>распределенная</a:t>
            </a:r>
            <a:r>
              <a:rPr lang="ru-RU" sz="1400" dirty="0">
                <a:latin typeface="Red Hat Display Black"/>
                <a:ea typeface="+mn-lt"/>
                <a:cs typeface="+mn-lt"/>
              </a:rPr>
              <a:t> сеть – как работает </a:t>
            </a:r>
            <a:r>
              <a:rPr lang="en-US" sz="1400" dirty="0">
                <a:latin typeface="Red Hat Display Black"/>
                <a:ea typeface="+mn-lt"/>
                <a:cs typeface="+mn-lt"/>
              </a:rPr>
              <a:t>KVILDNS?</a:t>
            </a:r>
            <a:endParaRPr lang="ru-RU" sz="1400" dirty="0">
              <a:latin typeface="Red Hat Display Black"/>
              <a:ea typeface="+mn-lt"/>
              <a:cs typeface="+mn-lt"/>
            </a:endParaRPr>
          </a:p>
          <a:p>
            <a:pPr marL="285750" indent="-285750" algn="just">
              <a:spcBef>
                <a:spcPts val="500"/>
              </a:spcBef>
              <a:buFont typeface="Arial,Sans-Serif"/>
              <a:buChar char="•"/>
            </a:pPr>
            <a:r>
              <a:rPr lang="en-US" sz="1400" dirty="0">
                <a:latin typeface="Red Hat Display Black"/>
                <a:ea typeface="+mn-lt"/>
                <a:cs typeface="+mn-lt"/>
              </a:rPr>
              <a:t>У </a:t>
            </a:r>
            <a:r>
              <a:rPr lang="en-US" sz="1400" dirty="0" err="1">
                <a:latin typeface="Red Hat Display Black"/>
                <a:ea typeface="+mn-lt"/>
                <a:cs typeface="+mn-lt"/>
              </a:rPr>
              <a:t>меня</a:t>
            </a:r>
            <a:r>
              <a:rPr lang="en-US" sz="1400" dirty="0">
                <a:latin typeface="Red Hat Display Black"/>
                <a:ea typeface="+mn-lt"/>
                <a:cs typeface="+mn-lt"/>
              </a:rPr>
              <a:t> </a:t>
            </a:r>
            <a:r>
              <a:rPr lang="en-US" sz="1400" dirty="0" err="1">
                <a:latin typeface="Red Hat Display Black"/>
                <a:ea typeface="+mn-lt"/>
                <a:cs typeface="+mn-lt"/>
              </a:rPr>
              <a:t>много</a:t>
            </a:r>
            <a:r>
              <a:rPr lang="en-US" sz="1400" dirty="0">
                <a:latin typeface="Red Hat Display Black"/>
                <a:ea typeface="+mn-lt"/>
                <a:cs typeface="+mn-lt"/>
              </a:rPr>
              <a:t> </a:t>
            </a:r>
            <a:r>
              <a:rPr lang="en-US" sz="1400" dirty="0" err="1">
                <a:latin typeface="Red Hat Display Black"/>
                <a:ea typeface="+mn-lt"/>
                <a:cs typeface="+mn-lt"/>
              </a:rPr>
              <a:t>внешних</a:t>
            </a:r>
            <a:r>
              <a:rPr lang="en-US" sz="1400" dirty="0">
                <a:latin typeface="Red Hat Display Black"/>
                <a:ea typeface="+mn-lt"/>
                <a:cs typeface="+mn-lt"/>
              </a:rPr>
              <a:t> </a:t>
            </a:r>
            <a:r>
              <a:rPr lang="en-US" sz="1400" dirty="0" err="1">
                <a:latin typeface="Red Hat Display Black"/>
                <a:ea typeface="+mn-lt"/>
                <a:cs typeface="+mn-lt"/>
              </a:rPr>
              <a:t>сотрудников</a:t>
            </a:r>
            <a:r>
              <a:rPr lang="en-US" sz="1400" dirty="0">
                <a:latin typeface="Red Hat Display Black"/>
                <a:ea typeface="+mn-lt"/>
                <a:cs typeface="+mn-lt"/>
              </a:rPr>
              <a:t> </a:t>
            </a:r>
            <a:r>
              <a:rPr lang="en-US" sz="1400" dirty="0" err="1">
                <a:latin typeface="Red Hat Display Black"/>
                <a:ea typeface="+mn-lt"/>
                <a:cs typeface="+mn-lt"/>
              </a:rPr>
              <a:t>без</a:t>
            </a:r>
            <a:r>
              <a:rPr lang="en-US" sz="1400" dirty="0">
                <a:latin typeface="Red Hat Display Black"/>
                <a:ea typeface="+mn-lt"/>
                <a:cs typeface="+mn-lt"/>
              </a:rPr>
              <a:t> VPN, </a:t>
            </a:r>
            <a:r>
              <a:rPr lang="en-US" sz="1400" dirty="0" err="1">
                <a:latin typeface="Red Hat Display Black"/>
                <a:ea typeface="+mn-lt"/>
                <a:cs typeface="+mn-lt"/>
              </a:rPr>
              <a:t>их</a:t>
            </a:r>
            <a:r>
              <a:rPr lang="en-US" sz="1400" dirty="0">
                <a:latin typeface="Red Hat Display Black"/>
                <a:ea typeface="+mn-lt"/>
                <a:cs typeface="+mn-lt"/>
              </a:rPr>
              <a:t> </a:t>
            </a:r>
            <a:r>
              <a:rPr lang="en-US" sz="1400" dirty="0" err="1">
                <a:latin typeface="Red Hat Display Black"/>
                <a:ea typeface="+mn-lt"/>
                <a:cs typeface="+mn-lt"/>
              </a:rPr>
              <a:t>можно</a:t>
            </a:r>
            <a:r>
              <a:rPr lang="en-US" sz="1400" dirty="0">
                <a:latin typeface="Red Hat Display Black"/>
                <a:ea typeface="+mn-lt"/>
                <a:cs typeface="+mn-lt"/>
              </a:rPr>
              <a:t> </a:t>
            </a:r>
            <a:r>
              <a:rPr lang="en-US" sz="1400" dirty="0" err="1">
                <a:latin typeface="Red Hat Display Black"/>
                <a:ea typeface="+mn-lt"/>
                <a:cs typeface="+mn-lt"/>
              </a:rPr>
              <a:t>защитить</a:t>
            </a:r>
            <a:r>
              <a:rPr lang="en-US" sz="1400" dirty="0">
                <a:latin typeface="Red Hat Display Black"/>
                <a:ea typeface="+mn-lt"/>
                <a:cs typeface="+mn-lt"/>
              </a:rPr>
              <a:t>?</a:t>
            </a:r>
          </a:p>
          <a:p>
            <a:pPr marL="285750" indent="-285750" algn="just">
              <a:spcBef>
                <a:spcPts val="500"/>
              </a:spcBef>
              <a:buFont typeface="Arial,Sans-Serif"/>
              <a:buChar char="•"/>
            </a:pPr>
            <a:r>
              <a:rPr lang="en-US" sz="1400" dirty="0" err="1">
                <a:latin typeface="Red Hat Display Black"/>
                <a:ea typeface="+mn-lt"/>
                <a:cs typeface="+mn-lt"/>
              </a:rPr>
              <a:t>Что</a:t>
            </a:r>
            <a:r>
              <a:rPr lang="en-US" sz="1400" dirty="0">
                <a:latin typeface="Red Hat Display Black"/>
                <a:ea typeface="+mn-lt"/>
                <a:cs typeface="+mn-lt"/>
              </a:rPr>
              <a:t> </a:t>
            </a:r>
            <a:r>
              <a:rPr lang="en-US" sz="1400" dirty="0" err="1">
                <a:latin typeface="Red Hat Display Black"/>
                <a:ea typeface="+mn-lt"/>
                <a:cs typeface="+mn-lt"/>
              </a:rPr>
              <a:t>будет</a:t>
            </a:r>
            <a:r>
              <a:rPr lang="en-US" sz="1400" dirty="0">
                <a:latin typeface="Red Hat Display Black"/>
                <a:ea typeface="+mn-lt"/>
                <a:cs typeface="+mn-lt"/>
              </a:rPr>
              <a:t>, </a:t>
            </a:r>
            <a:r>
              <a:rPr lang="en-US" sz="1400" dirty="0" err="1">
                <a:latin typeface="Red Hat Display Black"/>
                <a:ea typeface="+mn-lt"/>
                <a:cs typeface="+mn-lt"/>
              </a:rPr>
              <a:t>если</a:t>
            </a:r>
            <a:r>
              <a:rPr lang="en-US" sz="1400" dirty="0">
                <a:latin typeface="Red Hat Display Black"/>
                <a:ea typeface="+mn-lt"/>
                <a:cs typeface="+mn-lt"/>
              </a:rPr>
              <a:t> </a:t>
            </a:r>
            <a:r>
              <a:rPr lang="en-US" sz="1400" dirty="0" err="1">
                <a:latin typeface="Red Hat Display Black"/>
                <a:ea typeface="+mn-lt"/>
                <a:cs typeface="+mn-lt"/>
              </a:rPr>
              <a:t>ваш</a:t>
            </a:r>
            <a:r>
              <a:rPr lang="en-US" sz="1400" dirty="0">
                <a:latin typeface="Red Hat Display Black"/>
                <a:ea typeface="+mn-lt"/>
                <a:cs typeface="+mn-lt"/>
              </a:rPr>
              <a:t> </a:t>
            </a:r>
            <a:r>
              <a:rPr lang="en-US" sz="1400" dirty="0" err="1">
                <a:latin typeface="Red Hat Display Black"/>
                <a:ea typeface="+mn-lt"/>
                <a:cs typeface="+mn-lt"/>
              </a:rPr>
              <a:t>облачный</a:t>
            </a:r>
            <a:r>
              <a:rPr lang="en-US" sz="1400" dirty="0">
                <a:latin typeface="Red Hat Display Black"/>
                <a:ea typeface="+mn-lt"/>
                <a:cs typeface="+mn-lt"/>
              </a:rPr>
              <a:t> </a:t>
            </a:r>
            <a:r>
              <a:rPr lang="en-US" sz="1400" dirty="0" err="1">
                <a:latin typeface="Red Hat Display Black"/>
                <a:ea typeface="+mn-lt"/>
                <a:cs typeface="+mn-lt"/>
              </a:rPr>
              <a:t>сервис</a:t>
            </a:r>
            <a:r>
              <a:rPr lang="en-US" sz="1400" dirty="0">
                <a:latin typeface="Red Hat Display Black"/>
                <a:ea typeface="+mn-lt"/>
                <a:cs typeface="+mn-lt"/>
              </a:rPr>
              <a:t> </a:t>
            </a:r>
            <a:r>
              <a:rPr lang="en-US" sz="1400" dirty="0" err="1">
                <a:latin typeface="Red Hat Display Black"/>
                <a:ea typeface="+mn-lt"/>
                <a:cs typeface="+mn-lt"/>
              </a:rPr>
              <a:t>окажется</a:t>
            </a:r>
            <a:r>
              <a:rPr lang="en-US" sz="1400" dirty="0">
                <a:latin typeface="Red Hat Display Black"/>
                <a:ea typeface="+mn-lt"/>
                <a:cs typeface="+mn-lt"/>
              </a:rPr>
              <a:t> </a:t>
            </a:r>
            <a:r>
              <a:rPr lang="en-US" sz="1400" dirty="0" err="1">
                <a:latin typeface="Red Hat Display Black"/>
                <a:ea typeface="+mn-lt"/>
                <a:cs typeface="+mn-lt"/>
              </a:rPr>
              <a:t>недоступным</a:t>
            </a:r>
            <a:r>
              <a:rPr lang="en-US" sz="1400" dirty="0">
                <a:latin typeface="Red Hat Display Black"/>
                <a:ea typeface="+mn-lt"/>
                <a:cs typeface="+mn-lt"/>
              </a:rPr>
              <a:t>?</a:t>
            </a:r>
          </a:p>
          <a:p>
            <a:pPr marL="285750" indent="-285750" algn="just">
              <a:spcBef>
                <a:spcPts val="500"/>
              </a:spcBef>
              <a:buFont typeface="Arial,Sans-Serif"/>
              <a:buChar char="•"/>
            </a:pPr>
            <a:r>
              <a:rPr lang="ru-RU" sz="1400" dirty="0">
                <a:latin typeface="Red Hat Display Black"/>
                <a:ea typeface="+mn-lt"/>
                <a:cs typeface="+mn-lt"/>
              </a:rPr>
              <a:t>Отличие от </a:t>
            </a:r>
            <a:r>
              <a:rPr lang="en-US" sz="1400" dirty="0">
                <a:latin typeface="Red Hat Display Black"/>
                <a:ea typeface="+mn-lt"/>
                <a:cs typeface="+mn-lt"/>
              </a:rPr>
              <a:t>URL </a:t>
            </a:r>
            <a:r>
              <a:rPr lang="ru-RU" sz="1400" dirty="0">
                <a:latin typeface="Red Hat Display Black"/>
                <a:ea typeface="+mn-lt"/>
                <a:cs typeface="+mn-lt"/>
              </a:rPr>
              <a:t>Фильтрации?</a:t>
            </a:r>
            <a:endParaRPr lang="en-US" sz="1400" dirty="0">
              <a:latin typeface="Red Hat Display Black"/>
              <a:ea typeface="+mn-lt"/>
              <a:cs typeface="+mn-lt"/>
            </a:endParaRPr>
          </a:p>
          <a:p>
            <a:pPr marL="285750" indent="-285750" algn="just">
              <a:spcBef>
                <a:spcPts val="500"/>
              </a:spcBef>
              <a:buFont typeface="Arial"/>
              <a:buChar char="•"/>
            </a:pPr>
            <a:r>
              <a:rPr lang="ru-RU" sz="1400" dirty="0">
                <a:latin typeface="Red Hat Display Black"/>
                <a:ea typeface="+mn-lt"/>
                <a:cs typeface="+mn-lt"/>
              </a:rPr>
              <a:t>Как реагирует  </a:t>
            </a:r>
            <a:r>
              <a:rPr lang="en-US" sz="1400" dirty="0">
                <a:latin typeface="Red Hat Display Black"/>
                <a:ea typeface="+mn-lt"/>
                <a:cs typeface="+mn-lt"/>
              </a:rPr>
              <a:t>KVILDNS </a:t>
            </a:r>
            <a:r>
              <a:rPr lang="ru-RU" sz="1400" dirty="0">
                <a:latin typeface="Red Hat Display Black"/>
                <a:ea typeface="+mn-lt"/>
                <a:cs typeface="+mn-lt"/>
              </a:rPr>
              <a:t>при скачивании файла если там </a:t>
            </a:r>
            <a:r>
              <a:rPr lang="ru-RU" sz="1400" dirty="0" err="1">
                <a:latin typeface="Red Hat Display Black"/>
                <a:ea typeface="+mn-lt"/>
                <a:cs typeface="+mn-lt"/>
              </a:rPr>
              <a:t>вредонос</a:t>
            </a:r>
            <a:r>
              <a:rPr lang="ru-RU" sz="1400" dirty="0">
                <a:latin typeface="Red Hat Display Black"/>
                <a:ea typeface="+mn-lt"/>
                <a:cs typeface="+mn-lt"/>
              </a:rPr>
              <a:t>?</a:t>
            </a:r>
          </a:p>
          <a:p>
            <a:pPr marL="285750" indent="-285750" algn="just">
              <a:spcBef>
                <a:spcPts val="500"/>
              </a:spcBef>
              <a:buFont typeface="Arial"/>
              <a:buChar char="•"/>
            </a:pPr>
            <a:r>
              <a:rPr lang="ru-RU" sz="1400" dirty="0">
                <a:latin typeface="Red Hat Display Black"/>
                <a:ea typeface="+mn-lt"/>
                <a:cs typeface="+mn-lt"/>
              </a:rPr>
              <a:t>Если отсутствует подключение к Интернет, нужна ли такая защита?</a:t>
            </a:r>
          </a:p>
          <a:p>
            <a:pPr marL="285750" indent="-285750" algn="just">
              <a:spcBef>
                <a:spcPts val="500"/>
              </a:spcBef>
              <a:buFont typeface="Arial"/>
              <a:buChar char="•"/>
            </a:pPr>
            <a:r>
              <a:rPr lang="ru-RU" sz="1400" dirty="0">
                <a:latin typeface="Red Hat Display Black"/>
                <a:ea typeface="+mn-lt"/>
                <a:cs typeface="+mn-lt"/>
              </a:rPr>
              <a:t>А что будет с защитой, если прописать сторонний DNS в настройке клиентской машины?</a:t>
            </a:r>
          </a:p>
          <a:p>
            <a:pPr marL="285750" indent="-285750" algn="just">
              <a:spcBef>
                <a:spcPts val="500"/>
              </a:spcBef>
              <a:buFont typeface="Arial"/>
              <a:buChar char="•"/>
            </a:pPr>
            <a:r>
              <a:rPr lang="ru-RU" sz="1400" dirty="0">
                <a:latin typeface="Red Hat Display Black"/>
                <a:ea typeface="+mn-lt"/>
                <a:cs typeface="+mn-lt"/>
              </a:rPr>
              <a:t>Что будет если обратиться к вредоносному ресурсу сразу по IP-адресу, а не по DNS имени?</a:t>
            </a:r>
          </a:p>
          <a:p>
            <a:pPr marL="285750" indent="-285750" algn="just">
              <a:spcBef>
                <a:spcPts val="500"/>
              </a:spcBef>
              <a:buFont typeface="Arial,Sans-Serif"/>
              <a:buChar char="•"/>
            </a:pPr>
            <a:r>
              <a:rPr lang="ru-RU" sz="1400" dirty="0">
                <a:latin typeface="Red Hat Display Black"/>
                <a:ea typeface="+mn-lt"/>
                <a:cs typeface="+mn-lt"/>
              </a:rPr>
              <a:t>У меня  есть </a:t>
            </a:r>
            <a:r>
              <a:rPr lang="en-US" sz="1400" dirty="0">
                <a:latin typeface="Red Hat Display Black"/>
                <a:ea typeface="+mn-lt"/>
                <a:cs typeface="+mn-lt"/>
              </a:rPr>
              <a:t>NGFW</a:t>
            </a:r>
            <a:r>
              <a:rPr lang="ru-RU" sz="1400" dirty="0">
                <a:latin typeface="Red Hat Display Black"/>
                <a:ea typeface="+mn-lt"/>
                <a:cs typeface="+mn-lt"/>
              </a:rPr>
              <a:t> с подписками на WEB/DNS-фильтрацию и песочница ...</a:t>
            </a:r>
            <a:endParaRPr lang="en-US" sz="1400" dirty="0">
              <a:latin typeface="Red Hat Display Black"/>
              <a:ea typeface="+mn-lt"/>
              <a:cs typeface="+mn-lt"/>
            </a:endParaRPr>
          </a:p>
          <a:p>
            <a:pPr marL="285750" indent="-285750" algn="just">
              <a:spcBef>
                <a:spcPts val="500"/>
              </a:spcBef>
              <a:buFont typeface="Arial"/>
              <a:buChar char="•"/>
            </a:pPr>
            <a:r>
              <a:rPr lang="ru-RU" sz="1400" dirty="0">
                <a:latin typeface="Red Hat Display Black"/>
                <a:ea typeface="+mn-lt"/>
                <a:cs typeface="+mn-lt"/>
              </a:rPr>
              <a:t>У меня есть PT NAD, он и DGA и DNS-туннели блокирует ...</a:t>
            </a:r>
          </a:p>
          <a:p>
            <a:pPr marL="285750" indent="-285750" algn="just">
              <a:spcBef>
                <a:spcPts val="500"/>
              </a:spcBef>
              <a:buFont typeface="Arial,Sans-Serif"/>
              <a:buChar char="•"/>
            </a:pPr>
            <a:r>
              <a:rPr lang="ru-RU" sz="1400" dirty="0">
                <a:latin typeface="Red Hat Display Black"/>
                <a:ea typeface="+mn-lt"/>
                <a:cs typeface="+mn-lt"/>
              </a:rPr>
              <a:t>Разве с этой задачей не справляются антивирус, </a:t>
            </a:r>
            <a:r>
              <a:rPr lang="en-US" sz="1400" dirty="0">
                <a:latin typeface="Red Hat Display Black"/>
                <a:ea typeface="+mn-lt"/>
                <a:cs typeface="+mn-lt"/>
              </a:rPr>
              <a:t>EDR/XDR ...?</a:t>
            </a:r>
          </a:p>
          <a:p>
            <a:pPr marL="285750" indent="-285750" algn="just">
              <a:spcBef>
                <a:spcPts val="500"/>
              </a:spcBef>
              <a:buFont typeface="Arial,Sans-Serif"/>
              <a:buChar char="•"/>
            </a:pPr>
            <a:r>
              <a:rPr lang="ru-RU" sz="1400" dirty="0">
                <a:latin typeface="Red Hat Display Black"/>
                <a:ea typeface="+mn-lt"/>
                <a:cs typeface="+mn-lt"/>
              </a:rPr>
              <a:t>У меня есть </a:t>
            </a:r>
            <a:r>
              <a:rPr lang="en-US" sz="1400" dirty="0">
                <a:latin typeface="Red Hat Display Black"/>
                <a:ea typeface="+mn-lt"/>
                <a:cs typeface="+mn-lt"/>
              </a:rPr>
              <a:t>VPN </a:t>
            </a:r>
            <a:r>
              <a:rPr lang="ru-RU" sz="1400" dirty="0">
                <a:latin typeface="Red Hat Display Black"/>
                <a:ea typeface="+mn-lt"/>
                <a:cs typeface="+mn-lt"/>
              </a:rPr>
              <a:t> подключение …</a:t>
            </a:r>
          </a:p>
          <a:p>
            <a:pPr marL="285750" indent="-285750" algn="just">
              <a:buFont typeface="Arial"/>
              <a:buChar char="•"/>
            </a:pPr>
            <a:endParaRPr lang="ru-RU" sz="1400" dirty="0">
              <a:latin typeface="Red Hat Display Black"/>
            </a:endParaRPr>
          </a:p>
          <a:p>
            <a:pPr marL="285750" indent="-285750" algn="just">
              <a:buFont typeface="Arial"/>
              <a:buChar char="•"/>
            </a:pPr>
            <a:endParaRPr lang="ru-RU" sz="1400" dirty="0">
              <a:latin typeface="Red Hat Display Black"/>
            </a:endParaRPr>
          </a:p>
          <a:p>
            <a:pPr marL="285750" indent="-285750" algn="just">
              <a:buFont typeface="Arial"/>
              <a:buChar char="•"/>
            </a:pPr>
            <a:endParaRPr lang="ru-RU" sz="1400" dirty="0">
              <a:latin typeface="Red Hat Display Black"/>
            </a:endParaRPr>
          </a:p>
          <a:p>
            <a:pPr marL="285750" indent="-285750" algn="just">
              <a:buFont typeface="Arial"/>
              <a:buChar char="•"/>
            </a:pPr>
            <a:endParaRPr lang="en-US" sz="1400" dirty="0">
              <a:latin typeface="Red Hat Display Black"/>
            </a:endParaRPr>
          </a:p>
        </p:txBody>
      </p:sp>
      <p:sp>
        <p:nvSpPr>
          <p:cNvPr id="5" name="Freeform: Shape 16">
            <a:extLst>
              <a:ext uri="{FF2B5EF4-FFF2-40B4-BE49-F238E27FC236}">
                <a16:creationId xmlns:a16="http://schemas.microsoft.com/office/drawing/2014/main" id="{5B554297-689E-DFC0-3250-C03013764CEB}"/>
              </a:ext>
            </a:extLst>
          </p:cNvPr>
          <p:cNvSpPr/>
          <p:nvPr/>
        </p:nvSpPr>
        <p:spPr>
          <a:xfrm>
            <a:off x="-1409239" y="-1118473"/>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chemeClr val="bg1">
              <a:lumMod val="95000"/>
            </a:schemeClr>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8" name="Рисунок 7" descr="Изображение выглядит как Цвет электрик, снимок экрана, линия, дизайн&#10;&#10;Автоматически созданное описание">
            <a:extLst>
              <a:ext uri="{FF2B5EF4-FFF2-40B4-BE49-F238E27FC236}">
                <a16:creationId xmlns:a16="http://schemas.microsoft.com/office/drawing/2014/main" id="{2FF509AC-A8A2-BBB3-A638-59D574BE5B4B}"/>
              </a:ext>
            </a:extLst>
          </p:cNvPr>
          <p:cNvPicPr>
            <a:picLocks noChangeAspect="1"/>
          </p:cNvPicPr>
          <p:nvPr/>
        </p:nvPicPr>
        <p:blipFill>
          <a:blip r:embed="rId2"/>
          <a:stretch>
            <a:fillRect/>
          </a:stretch>
        </p:blipFill>
        <p:spPr>
          <a:xfrm>
            <a:off x="284350" y="364190"/>
            <a:ext cx="542925" cy="571500"/>
          </a:xfrm>
          <a:prstGeom prst="rect">
            <a:avLst/>
          </a:prstGeom>
        </p:spPr>
      </p:pic>
    </p:spTree>
    <p:extLst>
      <p:ext uri="{BB962C8B-B14F-4D97-AF65-F5344CB8AC3E}">
        <p14:creationId xmlns:p14="http://schemas.microsoft.com/office/powerpoint/2010/main" val="196252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Freeform: Shape 16">
            <a:extLst>
              <a:ext uri="{FF2B5EF4-FFF2-40B4-BE49-F238E27FC236}">
                <a16:creationId xmlns:a16="http://schemas.microsoft.com/office/drawing/2014/main" id="{77C728E5-A34B-3D7A-FEA5-308537D587C5}"/>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chemeClr val="bg1">
              <a:lumMod val="95000"/>
            </a:schemeClr>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26" name="Picture 25">
            <a:extLst>
              <a:ext uri="{FF2B5EF4-FFF2-40B4-BE49-F238E27FC236}">
                <a16:creationId xmlns:a16="http://schemas.microsoft.com/office/drawing/2014/main" id="{791E3ACF-FAD7-4636-A196-CBEB7600878D}"/>
              </a:ext>
            </a:extLst>
          </p:cNvPr>
          <p:cNvPicPr>
            <a:picLocks noChangeAspect="1"/>
          </p:cNvPicPr>
          <p:nvPr/>
        </p:nvPicPr>
        <p:blipFill>
          <a:blip r:embed="rId2"/>
          <a:stretch>
            <a:fillRect/>
          </a:stretch>
        </p:blipFill>
        <p:spPr>
          <a:xfrm>
            <a:off x="756825" y="1039290"/>
            <a:ext cx="11163874" cy="5150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TextBox 26">
            <a:extLst>
              <a:ext uri="{FF2B5EF4-FFF2-40B4-BE49-F238E27FC236}">
                <a16:creationId xmlns:a16="http://schemas.microsoft.com/office/drawing/2014/main" id="{BE07F46B-E24E-2873-B21B-B9318EFC0557}"/>
              </a:ext>
            </a:extLst>
          </p:cNvPr>
          <p:cNvSpPr txBox="1"/>
          <p:nvPr/>
        </p:nvSpPr>
        <p:spPr>
          <a:xfrm>
            <a:off x="850112" y="6415088"/>
            <a:ext cx="4708725" cy="276999"/>
          </a:xfrm>
          <a:prstGeom prst="rect">
            <a:avLst/>
          </a:prstGeom>
          <a:noFill/>
        </p:spPr>
        <p:txBody>
          <a:bodyPr wrap="none" rtlCol="0">
            <a:spAutoFit/>
          </a:bodyPr>
          <a:lstStyle/>
          <a:p>
            <a:r>
              <a:rPr lang="ru-RU" sz="1200">
                <a:solidFill>
                  <a:schemeClr val="bg1"/>
                </a:solidFill>
              </a:rPr>
              <a:t>*</a:t>
            </a:r>
            <a:r>
              <a:rPr lang="en-US" sz="1200">
                <a:solidFill>
                  <a:schemeClr val="bg1"/>
                </a:solidFill>
              </a:rPr>
              <a:t>https://www.ptsecurity.com/ru-ru/products/network-attack-discovery/</a:t>
            </a:r>
            <a:endParaRPr lang="ru-RU" sz="1200">
              <a:solidFill>
                <a:schemeClr val="bg1"/>
              </a:solidFill>
            </a:endParaRPr>
          </a:p>
        </p:txBody>
      </p:sp>
      <p:sp>
        <p:nvSpPr>
          <p:cNvPr id="28" name="TextBox 27">
            <a:extLst>
              <a:ext uri="{FF2B5EF4-FFF2-40B4-BE49-F238E27FC236}">
                <a16:creationId xmlns:a16="http://schemas.microsoft.com/office/drawing/2014/main" id="{98AB3A19-12FA-792B-B16F-45B50D482AB9}"/>
              </a:ext>
            </a:extLst>
          </p:cNvPr>
          <p:cNvSpPr txBox="1"/>
          <p:nvPr/>
        </p:nvSpPr>
        <p:spPr>
          <a:xfrm>
            <a:off x="1581836" y="415442"/>
            <a:ext cx="6232167" cy="553998"/>
          </a:xfrm>
          <a:prstGeom prst="rect">
            <a:avLst/>
          </a:prstGeom>
          <a:noFill/>
        </p:spPr>
        <p:txBody>
          <a:bodyPr wrap="square" lIns="0" tIns="0" rIns="0" bIns="0" rtlCol="0">
            <a:spAutoFit/>
          </a:bodyPr>
          <a:lstStyle/>
          <a:p>
            <a:r>
              <a:rPr lang="en-US" sz="3600" spc="-150">
                <a:solidFill>
                  <a:schemeClr val="bg1"/>
                </a:solidFill>
                <a:latin typeface="Red Hat Display Bold" panose="02010303040201060303" pitchFamily="2" charset="0"/>
                <a:ea typeface="Red Hat Display Black" panose="02010303040201060303" pitchFamily="2" charset="0"/>
                <a:cs typeface="Red Hat Display Black" panose="02010303040201060303" pitchFamily="2" charset="0"/>
              </a:rPr>
              <a:t>KVIL vs PT NAD</a:t>
            </a:r>
            <a:endParaRPr lang="en-US" sz="3600"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endParaRPr>
          </a:p>
        </p:txBody>
      </p:sp>
      <p:pic>
        <p:nvPicPr>
          <p:cNvPr id="2" name="Рисунок 1" descr="Изображение выглядит как символ, Графика, Шрифт, логотип&#10;&#10;Автоматически созданное описание">
            <a:extLst>
              <a:ext uri="{FF2B5EF4-FFF2-40B4-BE49-F238E27FC236}">
                <a16:creationId xmlns:a16="http://schemas.microsoft.com/office/drawing/2014/main" id="{A9A1E340-96B9-B57C-42AE-7132DB89BE3A}"/>
              </a:ext>
            </a:extLst>
          </p:cNvPr>
          <p:cNvPicPr>
            <a:picLocks noChangeAspect="1"/>
          </p:cNvPicPr>
          <p:nvPr/>
        </p:nvPicPr>
        <p:blipFill>
          <a:blip r:embed="rId3"/>
          <a:stretch>
            <a:fillRect/>
          </a:stretch>
        </p:blipFill>
        <p:spPr>
          <a:xfrm>
            <a:off x="203106" y="238685"/>
            <a:ext cx="561975" cy="571500"/>
          </a:xfrm>
          <a:prstGeom prst="rect">
            <a:avLst/>
          </a:prstGeom>
        </p:spPr>
      </p:pic>
    </p:spTree>
    <p:extLst>
      <p:ext uri="{BB962C8B-B14F-4D97-AF65-F5344CB8AC3E}">
        <p14:creationId xmlns:p14="http://schemas.microsoft.com/office/powerpoint/2010/main" val="32067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98AB3A19-12FA-792B-B16F-45B50D482AB9}"/>
              </a:ext>
            </a:extLst>
          </p:cNvPr>
          <p:cNvSpPr txBox="1"/>
          <p:nvPr/>
        </p:nvSpPr>
        <p:spPr>
          <a:xfrm>
            <a:off x="1581836" y="415442"/>
            <a:ext cx="6232167" cy="1107996"/>
          </a:xfrm>
          <a:prstGeom prst="rect">
            <a:avLst/>
          </a:prstGeom>
          <a:noFill/>
        </p:spPr>
        <p:txBody>
          <a:bodyPr wrap="square" lIns="0" tIns="0" rIns="0" bIns="0" rtlCol="0">
            <a:spAutoFit/>
          </a:bodyPr>
          <a:lstStyle/>
          <a:p>
            <a:r>
              <a:rPr lang="en-US" sz="3600" spc="-150">
                <a:solidFill>
                  <a:schemeClr val="bg1"/>
                </a:solidFill>
                <a:latin typeface="Red Hat Display Bold" panose="02010303040201060303" pitchFamily="2" charset="0"/>
                <a:ea typeface="Red Hat Display Black" panose="02010303040201060303" pitchFamily="2" charset="0"/>
                <a:cs typeface="Red Hat Display Black" panose="02010303040201060303" pitchFamily="2" charset="0"/>
              </a:rPr>
              <a:t>KVIL</a:t>
            </a:r>
            <a:r>
              <a:rPr lang="en-US" sz="3600" strike="sngStrike" spc="-150">
                <a:solidFill>
                  <a:srgbClr val="FF0000"/>
                </a:solidFill>
                <a:latin typeface="Red Hat Display Bold" panose="02010303040201060303" pitchFamily="2" charset="0"/>
                <a:ea typeface="Red Hat Display Black" panose="02010303040201060303" pitchFamily="2" charset="0"/>
                <a:cs typeface="Red Hat Display Black" panose="02010303040201060303" pitchFamily="2" charset="0"/>
              </a:rPr>
              <a:t> vs </a:t>
            </a:r>
            <a:r>
              <a:rPr lang="en-US" sz="3600" spc="-150">
                <a:solidFill>
                  <a:schemeClr val="bg1"/>
                </a:solidFill>
                <a:latin typeface="Red Hat Display Bold" panose="02010303040201060303" pitchFamily="2" charset="0"/>
                <a:ea typeface="Red Hat Display Black" panose="02010303040201060303" pitchFamily="2" charset="0"/>
                <a:cs typeface="Red Hat Display Black" panose="02010303040201060303" pitchFamily="2" charset="0"/>
              </a:rPr>
              <a:t>PT NAD</a:t>
            </a:r>
            <a:endParaRPr lang="en-US" sz="3600" spc="-150">
              <a:solidFill>
                <a:schemeClr val="bg1"/>
              </a:solidFill>
              <a:latin typeface="Red Hat Display Black" panose="02010303040201060303" pitchFamily="2" charset="0"/>
              <a:ea typeface="Red Hat Display Black" panose="02010303040201060303" pitchFamily="2" charset="0"/>
              <a:cs typeface="Red Hat Display Black" panose="02010303040201060303" pitchFamily="2" charset="0"/>
            </a:endParaRPr>
          </a:p>
          <a:p>
            <a:endParaRPr lang="en-US" sz="3600"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endParaRPr>
          </a:p>
        </p:txBody>
      </p:sp>
      <p:sp>
        <p:nvSpPr>
          <p:cNvPr id="10" name="TextBox 9">
            <a:extLst>
              <a:ext uri="{FF2B5EF4-FFF2-40B4-BE49-F238E27FC236}">
                <a16:creationId xmlns:a16="http://schemas.microsoft.com/office/drawing/2014/main" id="{AB214742-8659-745B-FA8D-0EF889C1EF3F}"/>
              </a:ext>
            </a:extLst>
          </p:cNvPr>
          <p:cNvSpPr txBox="1"/>
          <p:nvPr/>
        </p:nvSpPr>
        <p:spPr>
          <a:xfrm>
            <a:off x="2475468" y="1307036"/>
            <a:ext cx="3158796" cy="584775"/>
          </a:xfrm>
          <a:prstGeom prst="rect">
            <a:avLst/>
          </a:prstGeom>
          <a:noFill/>
        </p:spPr>
        <p:txBody>
          <a:bodyPr wrap="square" lIns="0" tIns="0" rIns="0" bIns="0" anchor="ctr">
            <a:spAutoFit/>
          </a:bodyPr>
          <a:lstStyle/>
          <a:p>
            <a:r>
              <a:rPr lang="ru-RU" sz="1400">
                <a:solidFill>
                  <a:srgbClr val="14A24C"/>
                </a:solidFill>
                <a:latin typeface="+mj-lt"/>
              </a:rPr>
              <a:t>Концепция «белого списка»</a:t>
            </a:r>
          </a:p>
          <a:p>
            <a:r>
              <a:rPr lang="ru-RU" sz="1200">
                <a:solidFill>
                  <a:schemeClr val="bg1"/>
                </a:solidFill>
              </a:rPr>
              <a:t>Не ищем </a:t>
            </a:r>
            <a:r>
              <a:rPr lang="ru-RU" sz="1200" err="1">
                <a:solidFill>
                  <a:schemeClr val="bg1"/>
                </a:solidFill>
              </a:rPr>
              <a:t>вредоносы</a:t>
            </a:r>
            <a:r>
              <a:rPr lang="ru-RU" sz="1200">
                <a:solidFill>
                  <a:schemeClr val="bg1"/>
                </a:solidFill>
              </a:rPr>
              <a:t>, ищем домены с хорошей репутацией</a:t>
            </a:r>
            <a:endParaRPr lang="en-US" sz="1200">
              <a:solidFill>
                <a:schemeClr val="bg1"/>
              </a:solidFill>
            </a:endParaRPr>
          </a:p>
        </p:txBody>
      </p:sp>
      <p:pic>
        <p:nvPicPr>
          <p:cNvPr id="19" name="Picture 18">
            <a:extLst>
              <a:ext uri="{FF2B5EF4-FFF2-40B4-BE49-F238E27FC236}">
                <a16:creationId xmlns:a16="http://schemas.microsoft.com/office/drawing/2014/main" id="{520EB396-4D51-CB7F-71AE-203C9EF73E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85186" y="1199090"/>
            <a:ext cx="736526" cy="800666"/>
          </a:xfrm>
          <a:prstGeom prst="rect">
            <a:avLst/>
          </a:prstGeom>
        </p:spPr>
      </p:pic>
      <p:sp>
        <p:nvSpPr>
          <p:cNvPr id="20" name="TextBox 19">
            <a:extLst>
              <a:ext uri="{FF2B5EF4-FFF2-40B4-BE49-F238E27FC236}">
                <a16:creationId xmlns:a16="http://schemas.microsoft.com/office/drawing/2014/main" id="{A439F99D-0E41-01BD-79F0-A21AE6882A9A}"/>
              </a:ext>
            </a:extLst>
          </p:cNvPr>
          <p:cNvSpPr txBox="1"/>
          <p:nvPr/>
        </p:nvSpPr>
        <p:spPr>
          <a:xfrm>
            <a:off x="2475468" y="2453590"/>
            <a:ext cx="3158796" cy="584775"/>
          </a:xfrm>
          <a:prstGeom prst="rect">
            <a:avLst/>
          </a:prstGeom>
          <a:noFill/>
        </p:spPr>
        <p:txBody>
          <a:bodyPr wrap="square" lIns="0" tIns="0" rIns="0" bIns="0" anchor="ctr">
            <a:spAutoFit/>
          </a:bodyPr>
          <a:lstStyle/>
          <a:p>
            <a:r>
              <a:rPr lang="ru-RU" sz="1400">
                <a:solidFill>
                  <a:srgbClr val="14A24C"/>
                </a:solidFill>
                <a:latin typeface="+mj-lt"/>
              </a:rPr>
              <a:t>База доменов = весь Интернет</a:t>
            </a:r>
          </a:p>
          <a:p>
            <a:r>
              <a:rPr lang="ru-RU" sz="1200">
                <a:solidFill>
                  <a:schemeClr val="bg1"/>
                </a:solidFill>
              </a:rPr>
              <a:t>Внешние </a:t>
            </a:r>
            <a:r>
              <a:rPr lang="en-US" sz="1200">
                <a:solidFill>
                  <a:schemeClr val="bg1"/>
                </a:solidFill>
              </a:rPr>
              <a:t>CTI/IoC/</a:t>
            </a:r>
            <a:r>
              <a:rPr lang="en-US" sz="1200" err="1">
                <a:solidFill>
                  <a:schemeClr val="bg1"/>
                </a:solidFill>
              </a:rPr>
              <a:t>IoA</a:t>
            </a:r>
            <a:r>
              <a:rPr lang="ru-RU" sz="1200">
                <a:solidFill>
                  <a:schemeClr val="bg1"/>
                </a:solidFill>
              </a:rPr>
              <a:t> принимаются к анализу, но только как триггер к перерасчёту рейтинга</a:t>
            </a:r>
            <a:r>
              <a:rPr lang="en-US" sz="1200">
                <a:solidFill>
                  <a:schemeClr val="bg1"/>
                </a:solidFill>
              </a:rPr>
              <a:t> </a:t>
            </a:r>
          </a:p>
        </p:txBody>
      </p:sp>
      <p:pic>
        <p:nvPicPr>
          <p:cNvPr id="21" name="Picture 20">
            <a:extLst>
              <a:ext uri="{FF2B5EF4-FFF2-40B4-BE49-F238E27FC236}">
                <a16:creationId xmlns:a16="http://schemas.microsoft.com/office/drawing/2014/main" id="{951E726A-FEAF-D11C-E0A0-59434F2A7A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85186" y="2345644"/>
            <a:ext cx="736526" cy="800666"/>
          </a:xfrm>
          <a:prstGeom prst="rect">
            <a:avLst/>
          </a:prstGeom>
        </p:spPr>
      </p:pic>
      <p:sp>
        <p:nvSpPr>
          <p:cNvPr id="22" name="TextBox 21">
            <a:extLst>
              <a:ext uri="{FF2B5EF4-FFF2-40B4-BE49-F238E27FC236}">
                <a16:creationId xmlns:a16="http://schemas.microsoft.com/office/drawing/2014/main" id="{D65AE422-E687-8020-5DE6-611D1C5099FF}"/>
              </a:ext>
            </a:extLst>
          </p:cNvPr>
          <p:cNvSpPr txBox="1"/>
          <p:nvPr/>
        </p:nvSpPr>
        <p:spPr>
          <a:xfrm>
            <a:off x="7695168" y="1121910"/>
            <a:ext cx="3158796" cy="954107"/>
          </a:xfrm>
          <a:prstGeom prst="rect">
            <a:avLst/>
          </a:prstGeom>
          <a:noFill/>
        </p:spPr>
        <p:txBody>
          <a:bodyPr wrap="square" lIns="0" tIns="0" rIns="0" bIns="0" anchor="ctr">
            <a:spAutoFit/>
          </a:bodyPr>
          <a:lstStyle/>
          <a:p>
            <a:r>
              <a:rPr lang="ru-RU" sz="1400">
                <a:solidFill>
                  <a:srgbClr val="14A24C"/>
                </a:solidFill>
                <a:latin typeface="+mj-lt"/>
              </a:rPr>
              <a:t>Блокировка </a:t>
            </a:r>
            <a:r>
              <a:rPr lang="ru-RU" sz="1400" u="sng">
                <a:solidFill>
                  <a:srgbClr val="14A24C"/>
                </a:solidFill>
                <a:latin typeface="+mj-lt"/>
              </a:rPr>
              <a:t>любых</a:t>
            </a:r>
            <a:r>
              <a:rPr lang="ru-RU" sz="1400">
                <a:solidFill>
                  <a:srgbClr val="14A24C"/>
                </a:solidFill>
                <a:latin typeface="+mj-lt"/>
              </a:rPr>
              <a:t> </a:t>
            </a:r>
            <a:r>
              <a:rPr lang="en-US" sz="1400">
                <a:solidFill>
                  <a:srgbClr val="14A24C"/>
                </a:solidFill>
                <a:latin typeface="+mj-lt"/>
              </a:rPr>
              <a:t>DNS-</a:t>
            </a:r>
            <a:r>
              <a:rPr lang="ru-RU" sz="1400">
                <a:solidFill>
                  <a:srgbClr val="14A24C"/>
                </a:solidFill>
                <a:latin typeface="+mj-lt"/>
              </a:rPr>
              <a:t>туннелей</a:t>
            </a:r>
          </a:p>
          <a:p>
            <a:r>
              <a:rPr lang="ru-RU" sz="1200">
                <a:solidFill>
                  <a:schemeClr val="bg1"/>
                </a:solidFill>
              </a:rPr>
              <a:t>Блокировка не только известных инструментов на основе сигнатурного анализа, а любой, даже сверхмедленной попытки </a:t>
            </a:r>
            <a:r>
              <a:rPr lang="ru-RU" sz="1200" err="1">
                <a:solidFill>
                  <a:schemeClr val="bg1"/>
                </a:solidFill>
              </a:rPr>
              <a:t>эксфильтрации</a:t>
            </a:r>
            <a:r>
              <a:rPr lang="ru-RU" sz="1200">
                <a:solidFill>
                  <a:schemeClr val="bg1"/>
                </a:solidFill>
              </a:rPr>
              <a:t> данных</a:t>
            </a:r>
            <a:endParaRPr lang="en-US" sz="1200">
              <a:solidFill>
                <a:schemeClr val="bg1"/>
              </a:solidFill>
            </a:endParaRPr>
          </a:p>
        </p:txBody>
      </p:sp>
      <p:pic>
        <p:nvPicPr>
          <p:cNvPr id="23" name="Picture 22">
            <a:extLst>
              <a:ext uri="{FF2B5EF4-FFF2-40B4-BE49-F238E27FC236}">
                <a16:creationId xmlns:a16="http://schemas.microsoft.com/office/drawing/2014/main" id="{CBD0C225-7CC8-CC9C-D2C4-1991929AD76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04886" y="1198630"/>
            <a:ext cx="736526" cy="800666"/>
          </a:xfrm>
          <a:prstGeom prst="rect">
            <a:avLst/>
          </a:prstGeom>
        </p:spPr>
      </p:pic>
      <p:sp>
        <p:nvSpPr>
          <p:cNvPr id="24" name="TextBox 23">
            <a:extLst>
              <a:ext uri="{FF2B5EF4-FFF2-40B4-BE49-F238E27FC236}">
                <a16:creationId xmlns:a16="http://schemas.microsoft.com/office/drawing/2014/main" id="{1B3DEEC9-F15F-AD09-52F4-DF74BFF3472B}"/>
              </a:ext>
            </a:extLst>
          </p:cNvPr>
          <p:cNvSpPr txBox="1"/>
          <p:nvPr/>
        </p:nvSpPr>
        <p:spPr>
          <a:xfrm>
            <a:off x="2475468" y="3386719"/>
            <a:ext cx="3158796" cy="1169551"/>
          </a:xfrm>
          <a:prstGeom prst="rect">
            <a:avLst/>
          </a:prstGeom>
          <a:noFill/>
        </p:spPr>
        <p:txBody>
          <a:bodyPr wrap="square" lIns="0" tIns="0" rIns="0" bIns="0" anchor="ctr">
            <a:spAutoFit/>
          </a:bodyPr>
          <a:lstStyle/>
          <a:p>
            <a:r>
              <a:rPr lang="ru-RU" sz="1400">
                <a:solidFill>
                  <a:srgbClr val="14A24C"/>
                </a:solidFill>
                <a:latin typeface="+mj-lt"/>
              </a:rPr>
              <a:t>Минимальное влияние на инфраструктуру</a:t>
            </a:r>
          </a:p>
          <a:p>
            <a:r>
              <a:rPr lang="ru-RU" sz="1200">
                <a:solidFill>
                  <a:schemeClr val="bg1"/>
                </a:solidFill>
              </a:rPr>
              <a:t>Не требуется перенаправление или </a:t>
            </a:r>
            <a:r>
              <a:rPr lang="ru-RU" sz="1200" err="1">
                <a:solidFill>
                  <a:schemeClr val="bg1"/>
                </a:solidFill>
              </a:rPr>
              <a:t>зеркалирование</a:t>
            </a:r>
            <a:r>
              <a:rPr lang="ru-RU" sz="1200">
                <a:solidFill>
                  <a:schemeClr val="bg1"/>
                </a:solidFill>
              </a:rPr>
              <a:t> трафика. Система не может стать узким горлышком или точкой отказа, т.к. через неё не идёт трафик</a:t>
            </a:r>
            <a:endParaRPr lang="en-US" sz="1200">
              <a:solidFill>
                <a:schemeClr val="bg1"/>
              </a:solidFill>
            </a:endParaRPr>
          </a:p>
        </p:txBody>
      </p:sp>
      <p:pic>
        <p:nvPicPr>
          <p:cNvPr id="25" name="Picture 24">
            <a:extLst>
              <a:ext uri="{FF2B5EF4-FFF2-40B4-BE49-F238E27FC236}">
                <a16:creationId xmlns:a16="http://schemas.microsoft.com/office/drawing/2014/main" id="{2292BB40-B723-E63C-2BD6-3E2AD874069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85186" y="3571161"/>
            <a:ext cx="736526" cy="800666"/>
          </a:xfrm>
          <a:prstGeom prst="rect">
            <a:avLst/>
          </a:prstGeom>
        </p:spPr>
      </p:pic>
      <p:sp>
        <p:nvSpPr>
          <p:cNvPr id="29" name="TextBox 28">
            <a:extLst>
              <a:ext uri="{FF2B5EF4-FFF2-40B4-BE49-F238E27FC236}">
                <a16:creationId xmlns:a16="http://schemas.microsoft.com/office/drawing/2014/main" id="{5F68F450-9E63-3EFA-D416-DE563D073AA6}"/>
              </a:ext>
            </a:extLst>
          </p:cNvPr>
          <p:cNvSpPr txBox="1"/>
          <p:nvPr/>
        </p:nvSpPr>
        <p:spPr>
          <a:xfrm>
            <a:off x="7695168" y="2266702"/>
            <a:ext cx="3158796" cy="954107"/>
          </a:xfrm>
          <a:prstGeom prst="rect">
            <a:avLst/>
          </a:prstGeom>
          <a:noFill/>
        </p:spPr>
        <p:txBody>
          <a:bodyPr wrap="square" lIns="0" tIns="0" rIns="0" bIns="0" anchor="ctr">
            <a:spAutoFit/>
          </a:bodyPr>
          <a:lstStyle/>
          <a:p>
            <a:r>
              <a:rPr lang="ru-RU" sz="1400">
                <a:solidFill>
                  <a:srgbClr val="14A24C"/>
                </a:solidFill>
                <a:latin typeface="+mj-lt"/>
              </a:rPr>
              <a:t>Блокировка </a:t>
            </a:r>
            <a:r>
              <a:rPr lang="ru-RU" sz="1400" u="sng">
                <a:solidFill>
                  <a:srgbClr val="14A24C"/>
                </a:solidFill>
                <a:latin typeface="+mj-lt"/>
              </a:rPr>
              <a:t>любых</a:t>
            </a:r>
            <a:r>
              <a:rPr lang="ru-RU" sz="1400">
                <a:solidFill>
                  <a:srgbClr val="14A24C"/>
                </a:solidFill>
                <a:latin typeface="+mj-lt"/>
              </a:rPr>
              <a:t> </a:t>
            </a:r>
            <a:r>
              <a:rPr lang="en-US" sz="1400">
                <a:solidFill>
                  <a:srgbClr val="14A24C"/>
                </a:solidFill>
                <a:latin typeface="+mj-lt"/>
              </a:rPr>
              <a:t>DGA </a:t>
            </a:r>
            <a:r>
              <a:rPr lang="ru-RU" sz="1400">
                <a:solidFill>
                  <a:srgbClr val="14A24C"/>
                </a:solidFill>
                <a:latin typeface="+mj-lt"/>
              </a:rPr>
              <a:t>доменов</a:t>
            </a:r>
          </a:p>
          <a:p>
            <a:r>
              <a:rPr lang="ru-RU" sz="1200">
                <a:solidFill>
                  <a:schemeClr val="bg1"/>
                </a:solidFill>
              </a:rPr>
              <a:t>Информация о всех зарегистрированных доменах даёт дополнительный эффективный критерий проверки, в дополнение к традиционному математическому подходу</a:t>
            </a:r>
            <a:endParaRPr lang="en-US" sz="1200">
              <a:solidFill>
                <a:schemeClr val="bg1"/>
              </a:solidFill>
            </a:endParaRPr>
          </a:p>
        </p:txBody>
      </p:sp>
      <p:pic>
        <p:nvPicPr>
          <p:cNvPr id="30" name="Picture 29">
            <a:extLst>
              <a:ext uri="{FF2B5EF4-FFF2-40B4-BE49-F238E27FC236}">
                <a16:creationId xmlns:a16="http://schemas.microsoft.com/office/drawing/2014/main" id="{D1BDA110-3393-D9C4-33A2-30FB245ED13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04886" y="2343422"/>
            <a:ext cx="736526" cy="800666"/>
          </a:xfrm>
          <a:prstGeom prst="rect">
            <a:avLst/>
          </a:prstGeom>
        </p:spPr>
      </p:pic>
      <p:sp>
        <p:nvSpPr>
          <p:cNvPr id="31" name="TextBox 30">
            <a:extLst>
              <a:ext uri="{FF2B5EF4-FFF2-40B4-BE49-F238E27FC236}">
                <a16:creationId xmlns:a16="http://schemas.microsoft.com/office/drawing/2014/main" id="{C4091DB3-5178-B805-0B25-0FA97AF0E3F9}"/>
              </a:ext>
            </a:extLst>
          </p:cNvPr>
          <p:cNvSpPr txBox="1"/>
          <p:nvPr/>
        </p:nvSpPr>
        <p:spPr>
          <a:xfrm>
            <a:off x="7695168" y="3410699"/>
            <a:ext cx="3158796" cy="1200329"/>
          </a:xfrm>
          <a:prstGeom prst="rect">
            <a:avLst/>
          </a:prstGeom>
          <a:noFill/>
        </p:spPr>
        <p:txBody>
          <a:bodyPr wrap="square" lIns="0" tIns="0" rIns="0" bIns="0" anchor="ctr">
            <a:spAutoFit/>
          </a:bodyPr>
          <a:lstStyle/>
          <a:p>
            <a:r>
              <a:rPr lang="ru-RU" sz="1400">
                <a:solidFill>
                  <a:srgbClr val="14A24C"/>
                </a:solidFill>
                <a:latin typeface="+mj-lt"/>
              </a:rPr>
              <a:t>Минимальные требования к квалификации персонала и </a:t>
            </a:r>
            <a:r>
              <a:rPr lang="ru-RU" sz="1400" b="1">
                <a:solidFill>
                  <a:srgbClr val="14A24C"/>
                </a:solidFill>
                <a:latin typeface="+mj-lt"/>
              </a:rPr>
              <a:t>простота сопровождения</a:t>
            </a:r>
          </a:p>
          <a:p>
            <a:r>
              <a:rPr lang="ru-RU" sz="1200">
                <a:solidFill>
                  <a:schemeClr val="bg1"/>
                </a:solidFill>
              </a:rPr>
              <a:t>Возможна  работа по принципу «настроил и забыл», сложность сопровождения близка к уровню </a:t>
            </a:r>
            <a:r>
              <a:rPr lang="ru-RU" sz="1200" err="1">
                <a:solidFill>
                  <a:schemeClr val="bg1"/>
                </a:solidFill>
              </a:rPr>
              <a:t>анивируса</a:t>
            </a:r>
            <a:endParaRPr lang="en-US" sz="1200">
              <a:solidFill>
                <a:schemeClr val="bg1"/>
              </a:solidFill>
            </a:endParaRPr>
          </a:p>
        </p:txBody>
      </p:sp>
      <p:pic>
        <p:nvPicPr>
          <p:cNvPr id="32" name="Picture 31">
            <a:extLst>
              <a:ext uri="{FF2B5EF4-FFF2-40B4-BE49-F238E27FC236}">
                <a16:creationId xmlns:a16="http://schemas.microsoft.com/office/drawing/2014/main" id="{4898B159-0173-6241-6E3C-183334BAF7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04886" y="3610530"/>
            <a:ext cx="736526" cy="800666"/>
          </a:xfrm>
          <a:prstGeom prst="rect">
            <a:avLst/>
          </a:prstGeom>
        </p:spPr>
      </p:pic>
      <p:sp>
        <p:nvSpPr>
          <p:cNvPr id="33" name="TextBox 32">
            <a:extLst>
              <a:ext uri="{FF2B5EF4-FFF2-40B4-BE49-F238E27FC236}">
                <a16:creationId xmlns:a16="http://schemas.microsoft.com/office/drawing/2014/main" id="{2BAF74F4-CA90-4440-42D7-CDE58CBCC36A}"/>
              </a:ext>
            </a:extLst>
          </p:cNvPr>
          <p:cNvSpPr txBox="1"/>
          <p:nvPr/>
        </p:nvSpPr>
        <p:spPr>
          <a:xfrm>
            <a:off x="2524165" y="4833975"/>
            <a:ext cx="3158796" cy="984885"/>
          </a:xfrm>
          <a:prstGeom prst="rect">
            <a:avLst/>
          </a:prstGeom>
          <a:noFill/>
        </p:spPr>
        <p:txBody>
          <a:bodyPr wrap="square" lIns="0" tIns="0" rIns="0" bIns="0" anchor="ctr">
            <a:spAutoFit/>
          </a:bodyPr>
          <a:lstStyle/>
          <a:p>
            <a:r>
              <a:rPr lang="ru-RU" sz="1400">
                <a:solidFill>
                  <a:srgbClr val="14A24C"/>
                </a:solidFill>
                <a:latin typeface="+mj-lt"/>
              </a:rPr>
              <a:t>Выявление </a:t>
            </a:r>
            <a:r>
              <a:rPr lang="ru-RU" sz="1400" err="1">
                <a:solidFill>
                  <a:srgbClr val="14A24C"/>
                </a:solidFill>
                <a:latin typeface="+mj-lt"/>
              </a:rPr>
              <a:t>редиректов</a:t>
            </a:r>
            <a:r>
              <a:rPr lang="ru-RU" sz="1400">
                <a:solidFill>
                  <a:srgbClr val="14A24C"/>
                </a:solidFill>
                <a:latin typeface="+mj-lt"/>
              </a:rPr>
              <a:t> на вредоносные сайты</a:t>
            </a:r>
          </a:p>
          <a:p>
            <a:r>
              <a:rPr lang="ru-RU" sz="1200">
                <a:solidFill>
                  <a:schemeClr val="bg1"/>
                </a:solidFill>
              </a:rPr>
              <a:t>Отчёт «Причина посещения», может подсказать каким образом человек попал на заражённый сайт</a:t>
            </a:r>
            <a:endParaRPr lang="en-US" sz="1200">
              <a:solidFill>
                <a:schemeClr val="bg1"/>
              </a:solidFill>
            </a:endParaRPr>
          </a:p>
        </p:txBody>
      </p:sp>
      <p:pic>
        <p:nvPicPr>
          <p:cNvPr id="34" name="Picture 33">
            <a:extLst>
              <a:ext uri="{FF2B5EF4-FFF2-40B4-BE49-F238E27FC236}">
                <a16:creationId xmlns:a16="http://schemas.microsoft.com/office/drawing/2014/main" id="{8CF7BB78-D89B-1340-40BB-71CFFF0DB72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3883" y="4926084"/>
            <a:ext cx="736526" cy="800666"/>
          </a:xfrm>
          <a:prstGeom prst="rect">
            <a:avLst/>
          </a:prstGeom>
        </p:spPr>
      </p:pic>
      <p:sp>
        <p:nvSpPr>
          <p:cNvPr id="35" name="TextBox 34">
            <a:extLst>
              <a:ext uri="{FF2B5EF4-FFF2-40B4-BE49-F238E27FC236}">
                <a16:creationId xmlns:a16="http://schemas.microsoft.com/office/drawing/2014/main" id="{E258692A-A6AE-128B-8B5A-25FD970961AB}"/>
              </a:ext>
            </a:extLst>
          </p:cNvPr>
          <p:cNvSpPr txBox="1"/>
          <p:nvPr/>
        </p:nvSpPr>
        <p:spPr>
          <a:xfrm>
            <a:off x="7743865" y="4965677"/>
            <a:ext cx="3158796" cy="800219"/>
          </a:xfrm>
          <a:prstGeom prst="rect">
            <a:avLst/>
          </a:prstGeom>
          <a:noFill/>
        </p:spPr>
        <p:txBody>
          <a:bodyPr wrap="square" lIns="0" tIns="0" rIns="0" bIns="0" anchor="ctr">
            <a:spAutoFit/>
          </a:bodyPr>
          <a:lstStyle/>
          <a:p>
            <a:r>
              <a:rPr lang="ru-RU" sz="1400">
                <a:solidFill>
                  <a:srgbClr val="14A24C"/>
                </a:solidFill>
                <a:latin typeface="+mj-lt"/>
              </a:rPr>
              <a:t>Анализ эффективности </a:t>
            </a:r>
            <a:r>
              <a:rPr lang="ru-RU" sz="1400" err="1">
                <a:solidFill>
                  <a:srgbClr val="14A24C"/>
                </a:solidFill>
                <a:latin typeface="+mj-lt"/>
              </a:rPr>
              <a:t>периметровых</a:t>
            </a:r>
            <a:r>
              <a:rPr lang="ru-RU" sz="1400">
                <a:solidFill>
                  <a:srgbClr val="14A24C"/>
                </a:solidFill>
                <a:latin typeface="+mj-lt"/>
              </a:rPr>
              <a:t> средств защиты</a:t>
            </a:r>
          </a:p>
          <a:p>
            <a:r>
              <a:rPr lang="ru-RU" sz="1200">
                <a:solidFill>
                  <a:schemeClr val="bg1"/>
                </a:solidFill>
              </a:rPr>
              <a:t>Отчёт «Аудит периметра» позволит выявить пропущенные подозрительные и опасные </a:t>
            </a:r>
            <a:r>
              <a:rPr lang="ru-RU" sz="1200" err="1">
                <a:solidFill>
                  <a:schemeClr val="bg1"/>
                </a:solidFill>
              </a:rPr>
              <a:t>сесии</a:t>
            </a:r>
            <a:endParaRPr lang="en-US" sz="1200">
              <a:solidFill>
                <a:schemeClr val="bg1"/>
              </a:solidFill>
            </a:endParaRPr>
          </a:p>
        </p:txBody>
      </p:sp>
      <p:pic>
        <p:nvPicPr>
          <p:cNvPr id="36" name="Picture 35">
            <a:extLst>
              <a:ext uri="{FF2B5EF4-FFF2-40B4-BE49-F238E27FC236}">
                <a16:creationId xmlns:a16="http://schemas.microsoft.com/office/drawing/2014/main" id="{BCEF3C65-049F-5A5F-4C61-95FF8B0734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53583" y="4965453"/>
            <a:ext cx="736526" cy="800666"/>
          </a:xfrm>
          <a:prstGeom prst="rect">
            <a:avLst/>
          </a:prstGeom>
        </p:spPr>
      </p:pic>
      <p:sp>
        <p:nvSpPr>
          <p:cNvPr id="5" name="TextBox 4">
            <a:extLst>
              <a:ext uri="{FF2B5EF4-FFF2-40B4-BE49-F238E27FC236}">
                <a16:creationId xmlns:a16="http://schemas.microsoft.com/office/drawing/2014/main" id="{C2B1ADEF-2913-C3A7-25FA-6E7EAB277EA4}"/>
              </a:ext>
            </a:extLst>
          </p:cNvPr>
          <p:cNvSpPr txBox="1"/>
          <p:nvPr/>
        </p:nvSpPr>
        <p:spPr>
          <a:xfrm>
            <a:off x="2415698" y="286773"/>
            <a:ext cx="411723" cy="553998"/>
          </a:xfrm>
          <a:prstGeom prst="rect">
            <a:avLst/>
          </a:prstGeom>
          <a:noFill/>
        </p:spPr>
        <p:txBody>
          <a:bodyPr wrap="square" lIns="0" tIns="0" rIns="0" bIns="0" rtlCol="0">
            <a:spAutoFit/>
          </a:bodyPr>
          <a:lstStyle/>
          <a:p>
            <a:r>
              <a:rPr lang="en-US" sz="3600" b="1" spc="-150">
                <a:solidFill>
                  <a:schemeClr val="bg1"/>
                </a:solidFill>
                <a:latin typeface="Red Hat Display Bold" panose="02010303040201060303" pitchFamily="2" charset="0"/>
                <a:ea typeface="Red Hat Display Black" panose="02010303040201060303" pitchFamily="2" charset="0"/>
                <a:cs typeface="Red Hat Display Black" panose="02010303040201060303" pitchFamily="2" charset="0"/>
              </a:rPr>
              <a:t>&amp;</a:t>
            </a:r>
            <a:endParaRPr lang="en-US" sz="3600" b="1"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endParaRPr>
          </a:p>
        </p:txBody>
      </p:sp>
      <p:sp>
        <p:nvSpPr>
          <p:cNvPr id="3" name="Freeform: Shape 16">
            <a:extLst>
              <a:ext uri="{FF2B5EF4-FFF2-40B4-BE49-F238E27FC236}">
                <a16:creationId xmlns:a16="http://schemas.microsoft.com/office/drawing/2014/main" id="{FF58F7B0-A392-DC8B-BE16-298BD811DD98}"/>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chemeClr val="bg1">
              <a:lumMod val="95000"/>
            </a:schemeClr>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6" name="Рисунок 5" descr="Изображение выглядит как символ, Графика, Шрифт, логотип&#10;&#10;Автоматически созданное описание">
            <a:extLst>
              <a:ext uri="{FF2B5EF4-FFF2-40B4-BE49-F238E27FC236}">
                <a16:creationId xmlns:a16="http://schemas.microsoft.com/office/drawing/2014/main" id="{E7DB33BE-D212-E401-1A26-0FF2B41FE6AD}"/>
              </a:ext>
            </a:extLst>
          </p:cNvPr>
          <p:cNvPicPr>
            <a:picLocks noChangeAspect="1"/>
          </p:cNvPicPr>
          <p:nvPr/>
        </p:nvPicPr>
        <p:blipFill>
          <a:blip r:embed="rId3"/>
          <a:stretch>
            <a:fillRect/>
          </a:stretch>
        </p:blipFill>
        <p:spPr>
          <a:xfrm>
            <a:off x="203106" y="238685"/>
            <a:ext cx="561975" cy="571500"/>
          </a:xfrm>
          <a:prstGeom prst="rect">
            <a:avLst/>
          </a:prstGeom>
        </p:spPr>
      </p:pic>
    </p:spTree>
    <p:extLst>
      <p:ext uri="{BB962C8B-B14F-4D97-AF65-F5344CB8AC3E}">
        <p14:creationId xmlns:p14="http://schemas.microsoft.com/office/powerpoint/2010/main" val="2158925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E07F46B-E24E-2873-B21B-B9318EFC0557}"/>
              </a:ext>
            </a:extLst>
          </p:cNvPr>
          <p:cNvSpPr txBox="1"/>
          <p:nvPr/>
        </p:nvSpPr>
        <p:spPr>
          <a:xfrm>
            <a:off x="850112" y="6415088"/>
            <a:ext cx="3726341" cy="276999"/>
          </a:xfrm>
          <a:prstGeom prst="rect">
            <a:avLst/>
          </a:prstGeom>
          <a:noFill/>
        </p:spPr>
        <p:txBody>
          <a:bodyPr wrap="none" rtlCol="0">
            <a:spAutoFit/>
          </a:bodyPr>
          <a:lstStyle/>
          <a:p>
            <a:r>
              <a:rPr lang="ru-RU" sz="1200">
                <a:solidFill>
                  <a:schemeClr val="bg1"/>
                </a:solidFill>
              </a:rPr>
              <a:t>*</a:t>
            </a:r>
            <a:r>
              <a:rPr lang="en-US" sz="1200">
                <a:solidFill>
                  <a:schemeClr val="bg1"/>
                </a:solidFill>
              </a:rPr>
              <a:t>https://youtu.be/DgbDLRepX1M?si=Hbgnc-9AQIeUL-0_</a:t>
            </a:r>
            <a:endParaRPr lang="ru-RU" sz="1200">
              <a:solidFill>
                <a:schemeClr val="bg1"/>
              </a:solidFill>
            </a:endParaRPr>
          </a:p>
        </p:txBody>
      </p:sp>
      <p:sp>
        <p:nvSpPr>
          <p:cNvPr id="28" name="TextBox 27">
            <a:extLst>
              <a:ext uri="{FF2B5EF4-FFF2-40B4-BE49-F238E27FC236}">
                <a16:creationId xmlns:a16="http://schemas.microsoft.com/office/drawing/2014/main" id="{98AB3A19-12FA-792B-B16F-45B50D482AB9}"/>
              </a:ext>
            </a:extLst>
          </p:cNvPr>
          <p:cNvSpPr txBox="1"/>
          <p:nvPr/>
        </p:nvSpPr>
        <p:spPr>
          <a:xfrm>
            <a:off x="1581836" y="415442"/>
            <a:ext cx="6232167" cy="1107996"/>
          </a:xfrm>
          <a:prstGeom prst="rect">
            <a:avLst/>
          </a:prstGeom>
          <a:noFill/>
        </p:spPr>
        <p:txBody>
          <a:bodyPr wrap="square" lIns="0" tIns="0" rIns="0" bIns="0" rtlCol="0">
            <a:spAutoFit/>
          </a:bodyPr>
          <a:lstStyle/>
          <a:p>
            <a:r>
              <a:rPr lang="en-US" sz="3600" spc="-150">
                <a:solidFill>
                  <a:schemeClr val="bg1"/>
                </a:solidFill>
                <a:latin typeface="Red Hat Display Bold" panose="02010303040201060303" pitchFamily="2" charset="0"/>
                <a:ea typeface="Red Hat Display Black" panose="02010303040201060303" pitchFamily="2" charset="0"/>
                <a:cs typeface="Red Hat Display Black" panose="02010303040201060303" pitchFamily="2" charset="0"/>
              </a:rPr>
              <a:t>KVIL vs </a:t>
            </a:r>
            <a:r>
              <a:rPr lang="en-US" sz="3600" spc="-150" err="1">
                <a:solidFill>
                  <a:schemeClr val="bg1"/>
                </a:solidFill>
                <a:latin typeface="Red Hat Display Bold" panose="02010303040201060303" pitchFamily="2" charset="0"/>
                <a:ea typeface="Red Hat Display Black" panose="02010303040201060303" pitchFamily="2" charset="0"/>
                <a:cs typeface="Red Hat Display Black" panose="02010303040201060303" pitchFamily="2" charset="0"/>
              </a:rPr>
              <a:t>SkyDNS</a:t>
            </a:r>
            <a:endParaRPr lang="en-US" sz="3600"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endParaRPr>
          </a:p>
          <a:p>
            <a:endParaRPr lang="en-US" sz="3600"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endParaRPr>
          </a:p>
        </p:txBody>
      </p:sp>
      <p:pic>
        <p:nvPicPr>
          <p:cNvPr id="3" name="Picture 2">
            <a:extLst>
              <a:ext uri="{FF2B5EF4-FFF2-40B4-BE49-F238E27FC236}">
                <a16:creationId xmlns:a16="http://schemas.microsoft.com/office/drawing/2014/main" id="{CE7DAFEC-A305-3708-931D-0439021CDC63}"/>
              </a:ext>
            </a:extLst>
          </p:cNvPr>
          <p:cNvPicPr>
            <a:picLocks noChangeAspect="1"/>
          </p:cNvPicPr>
          <p:nvPr/>
        </p:nvPicPr>
        <p:blipFill>
          <a:blip r:embed="rId2"/>
          <a:stretch>
            <a:fillRect/>
          </a:stretch>
        </p:blipFill>
        <p:spPr>
          <a:xfrm>
            <a:off x="697832" y="2164665"/>
            <a:ext cx="6374224" cy="3381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a:extLst>
              <a:ext uri="{FF2B5EF4-FFF2-40B4-BE49-F238E27FC236}">
                <a16:creationId xmlns:a16="http://schemas.microsoft.com/office/drawing/2014/main" id="{BAEA33AF-C3BB-D6C4-787A-A544BA029652}"/>
              </a:ext>
            </a:extLst>
          </p:cNvPr>
          <p:cNvSpPr txBox="1"/>
          <p:nvPr/>
        </p:nvSpPr>
        <p:spPr>
          <a:xfrm>
            <a:off x="7445497" y="1338546"/>
            <a:ext cx="4382436" cy="523220"/>
          </a:xfrm>
          <a:prstGeom prst="rect">
            <a:avLst/>
          </a:prstGeom>
          <a:noFill/>
        </p:spPr>
        <p:txBody>
          <a:bodyPr wrap="square">
            <a:spAutoFit/>
          </a:bodyPr>
          <a:lstStyle/>
          <a:p>
            <a:pPr defTabSz="829178">
              <a:buClr>
                <a:srgbClr val="000000"/>
              </a:buClr>
            </a:pPr>
            <a:r>
              <a:rPr lang="ru-RU" sz="1400" kern="0">
                <a:solidFill>
                  <a:srgbClr val="00B0F0"/>
                </a:solidFill>
                <a:latin typeface="+mj-lt"/>
                <a:cs typeface="Calibri" panose="020F0502020204030204" pitchFamily="34" charset="0"/>
                <a:sym typeface="Arial"/>
              </a:rPr>
              <a:t>Решение заточено под и позиционируется как </a:t>
            </a:r>
            <a:r>
              <a:rPr lang="en-US" sz="1400" kern="0">
                <a:solidFill>
                  <a:srgbClr val="00B0F0"/>
                </a:solidFill>
                <a:latin typeface="+mj-lt"/>
                <a:cs typeface="Calibri" panose="020F0502020204030204" pitchFamily="34" charset="0"/>
                <a:sym typeface="Arial"/>
              </a:rPr>
              <a:t>WEB </a:t>
            </a:r>
            <a:r>
              <a:rPr lang="ru-RU" sz="1400" kern="0">
                <a:solidFill>
                  <a:srgbClr val="00B0F0"/>
                </a:solidFill>
                <a:latin typeface="+mj-lt"/>
                <a:cs typeface="Calibri" panose="020F0502020204030204" pitchFamily="34" charset="0"/>
                <a:sym typeface="Arial"/>
              </a:rPr>
              <a:t>фильтр</a:t>
            </a:r>
            <a:endParaRPr lang="ru-RU" sz="1400">
              <a:solidFill>
                <a:srgbClr val="00B0F0"/>
              </a:solidFill>
            </a:endParaRPr>
          </a:p>
        </p:txBody>
      </p:sp>
      <p:sp>
        <p:nvSpPr>
          <p:cNvPr id="16" name="TextBox 15">
            <a:extLst>
              <a:ext uri="{FF2B5EF4-FFF2-40B4-BE49-F238E27FC236}">
                <a16:creationId xmlns:a16="http://schemas.microsoft.com/office/drawing/2014/main" id="{7078F790-A1ED-977B-3E8D-8EA8A8FFC2DD}"/>
              </a:ext>
            </a:extLst>
          </p:cNvPr>
          <p:cNvSpPr txBox="1"/>
          <p:nvPr/>
        </p:nvSpPr>
        <p:spPr>
          <a:xfrm>
            <a:off x="7445496" y="2296475"/>
            <a:ext cx="4382436" cy="1169551"/>
          </a:xfrm>
          <a:prstGeom prst="rect">
            <a:avLst/>
          </a:prstGeom>
          <a:noFill/>
        </p:spPr>
        <p:txBody>
          <a:bodyPr wrap="square">
            <a:spAutoFit/>
          </a:bodyPr>
          <a:lstStyle/>
          <a:p>
            <a:pPr defTabSz="829178">
              <a:buClr>
                <a:srgbClr val="000000"/>
              </a:buClr>
            </a:pPr>
            <a:r>
              <a:rPr lang="ru-RU" sz="1400" kern="0">
                <a:solidFill>
                  <a:srgbClr val="00B0F0"/>
                </a:solidFill>
                <a:latin typeface="+mj-lt"/>
                <a:cs typeface="Calibri" panose="020F0502020204030204" pitchFamily="34" charset="0"/>
                <a:sym typeface="Arial"/>
              </a:rPr>
              <a:t>Чисто </a:t>
            </a:r>
            <a:r>
              <a:rPr lang="en-US" sz="1400" kern="0">
                <a:solidFill>
                  <a:srgbClr val="00B0F0"/>
                </a:solidFill>
                <a:latin typeface="+mj-lt"/>
                <a:cs typeface="Calibri" panose="020F0502020204030204" pitchFamily="34" charset="0"/>
                <a:sym typeface="Arial"/>
              </a:rPr>
              <a:t>SMB</a:t>
            </a:r>
            <a:r>
              <a:rPr lang="ru-RU" sz="1400" kern="0">
                <a:solidFill>
                  <a:srgbClr val="00B0F0"/>
                </a:solidFill>
                <a:latin typeface="+mj-lt"/>
                <a:cs typeface="Calibri" panose="020F0502020204030204" pitchFamily="34" charset="0"/>
                <a:sym typeface="Arial"/>
              </a:rPr>
              <a:t> решение. Заказчики от 50 хостов считаются большими. </a:t>
            </a:r>
            <a:br>
              <a:rPr lang="ru-RU" sz="1400" kern="0">
                <a:solidFill>
                  <a:srgbClr val="00B0F0"/>
                </a:solidFill>
                <a:latin typeface="+mj-lt"/>
                <a:cs typeface="Calibri" panose="020F0502020204030204" pitchFamily="34" charset="0"/>
                <a:sym typeface="Arial"/>
              </a:rPr>
            </a:br>
            <a:r>
              <a:rPr lang="ru-RU" sz="1400" kern="0">
                <a:solidFill>
                  <a:srgbClr val="00B0F0"/>
                </a:solidFill>
                <a:latin typeface="+mj-lt"/>
                <a:cs typeface="Calibri" panose="020F0502020204030204" pitchFamily="34" charset="0"/>
                <a:sym typeface="Arial"/>
              </a:rPr>
              <a:t>Основными заказчиками являются образовательные гос. учреждения</a:t>
            </a:r>
            <a:endParaRPr lang="ru-RU" sz="1400">
              <a:solidFill>
                <a:srgbClr val="00B0F0"/>
              </a:solidFill>
            </a:endParaRPr>
          </a:p>
          <a:p>
            <a:pPr defTabSz="829178">
              <a:buClr>
                <a:srgbClr val="000000"/>
              </a:buClr>
            </a:pPr>
            <a:endParaRPr lang="ru-RU" sz="1400" kern="0">
              <a:solidFill>
                <a:srgbClr val="00B0F0"/>
              </a:solidFill>
              <a:latin typeface="+mj-lt"/>
              <a:cs typeface="Calibri" panose="020F0502020204030204" pitchFamily="34" charset="0"/>
              <a:sym typeface="Arial"/>
            </a:endParaRPr>
          </a:p>
        </p:txBody>
      </p:sp>
      <p:sp>
        <p:nvSpPr>
          <p:cNvPr id="17" name="TextBox 16">
            <a:extLst>
              <a:ext uri="{FF2B5EF4-FFF2-40B4-BE49-F238E27FC236}">
                <a16:creationId xmlns:a16="http://schemas.microsoft.com/office/drawing/2014/main" id="{4A1DFDA1-FDB2-0687-7DE7-64A474415CB2}"/>
              </a:ext>
            </a:extLst>
          </p:cNvPr>
          <p:cNvSpPr txBox="1"/>
          <p:nvPr/>
        </p:nvSpPr>
        <p:spPr>
          <a:xfrm>
            <a:off x="7445496" y="3900735"/>
            <a:ext cx="4382436" cy="738664"/>
          </a:xfrm>
          <a:prstGeom prst="rect">
            <a:avLst/>
          </a:prstGeom>
          <a:noFill/>
        </p:spPr>
        <p:txBody>
          <a:bodyPr wrap="square">
            <a:spAutoFit/>
          </a:bodyPr>
          <a:lstStyle/>
          <a:p>
            <a:pPr defTabSz="829178">
              <a:buClr>
                <a:srgbClr val="000000"/>
              </a:buClr>
            </a:pPr>
            <a:r>
              <a:rPr lang="ru-RU" sz="1400" kern="0">
                <a:solidFill>
                  <a:srgbClr val="00B0F0"/>
                </a:solidFill>
                <a:latin typeface="+mj-lt"/>
                <a:cs typeface="Calibri" panose="020F0502020204030204" pitchFamily="34" charset="0"/>
                <a:sym typeface="Arial"/>
              </a:rPr>
              <a:t>Декларируется использование для фильтрации базы доменных имён на 100 млн. записей (при наличии 5+ млрд записей в интернете)</a:t>
            </a:r>
          </a:p>
        </p:txBody>
      </p:sp>
      <p:sp>
        <p:nvSpPr>
          <p:cNvPr id="18" name="TextBox 17">
            <a:extLst>
              <a:ext uri="{FF2B5EF4-FFF2-40B4-BE49-F238E27FC236}">
                <a16:creationId xmlns:a16="http://schemas.microsoft.com/office/drawing/2014/main" id="{2D9EAF99-F142-1ED6-3E40-5D0EEE7593E0}"/>
              </a:ext>
            </a:extLst>
          </p:cNvPr>
          <p:cNvSpPr txBox="1"/>
          <p:nvPr/>
        </p:nvSpPr>
        <p:spPr>
          <a:xfrm>
            <a:off x="7445496" y="5074109"/>
            <a:ext cx="4382436" cy="954107"/>
          </a:xfrm>
          <a:prstGeom prst="rect">
            <a:avLst/>
          </a:prstGeom>
          <a:noFill/>
        </p:spPr>
        <p:txBody>
          <a:bodyPr wrap="square">
            <a:spAutoFit/>
          </a:bodyPr>
          <a:lstStyle/>
          <a:p>
            <a:pPr defTabSz="829178">
              <a:buClr>
                <a:srgbClr val="000000"/>
              </a:buClr>
            </a:pPr>
            <a:r>
              <a:rPr lang="ru-RU" sz="1400" kern="0">
                <a:solidFill>
                  <a:srgbClr val="00B0F0"/>
                </a:solidFill>
                <a:latin typeface="+mj-lt"/>
                <a:cs typeface="Calibri" panose="020F0502020204030204" pitchFamily="34" charset="0"/>
                <a:sym typeface="Arial"/>
              </a:rPr>
              <a:t>Требует установки агентов на конечные устройства или маршрутизаторы (поддерживаются некоторые маршрутизаторы класса </a:t>
            </a:r>
            <a:r>
              <a:rPr lang="en-US" sz="1400" kern="0">
                <a:solidFill>
                  <a:srgbClr val="00B0F0"/>
                </a:solidFill>
                <a:latin typeface="+mj-lt"/>
                <a:cs typeface="Calibri" panose="020F0502020204030204" pitchFamily="34" charset="0"/>
                <a:sym typeface="Arial"/>
              </a:rPr>
              <a:t>home-office, </a:t>
            </a:r>
            <a:r>
              <a:rPr lang="ru-RU" sz="1400" kern="0">
                <a:solidFill>
                  <a:srgbClr val="00B0F0"/>
                </a:solidFill>
                <a:latin typeface="+mj-lt"/>
                <a:cs typeface="Calibri" panose="020F0502020204030204" pitchFamily="34" charset="0"/>
                <a:sym typeface="Arial"/>
              </a:rPr>
              <a:t>со встроенным </a:t>
            </a:r>
            <a:r>
              <a:rPr lang="en-US" sz="1400" kern="0">
                <a:solidFill>
                  <a:srgbClr val="00B0F0"/>
                </a:solidFill>
                <a:latin typeface="+mj-lt"/>
                <a:cs typeface="Calibri" panose="020F0502020204030204" pitchFamily="34" charset="0"/>
                <a:sym typeface="Arial"/>
              </a:rPr>
              <a:t>Wi</a:t>
            </a:r>
            <a:r>
              <a:rPr lang="ru-RU" sz="1400" kern="0">
                <a:solidFill>
                  <a:srgbClr val="00B0F0"/>
                </a:solidFill>
                <a:latin typeface="+mj-lt"/>
                <a:cs typeface="Calibri" panose="020F0502020204030204" pitchFamily="34" charset="0"/>
                <a:sym typeface="Arial"/>
              </a:rPr>
              <a:t>-</a:t>
            </a:r>
            <a:r>
              <a:rPr lang="en-US" sz="1400" kern="0">
                <a:solidFill>
                  <a:srgbClr val="00B0F0"/>
                </a:solidFill>
                <a:latin typeface="+mj-lt"/>
                <a:cs typeface="Calibri" panose="020F0502020204030204" pitchFamily="34" charset="0"/>
                <a:sym typeface="Arial"/>
              </a:rPr>
              <a:t>Fi </a:t>
            </a:r>
            <a:r>
              <a:rPr lang="ru-RU" sz="1400" kern="0">
                <a:solidFill>
                  <a:srgbClr val="00B0F0"/>
                </a:solidFill>
                <a:latin typeface="+mj-lt"/>
                <a:cs typeface="Calibri" panose="020F0502020204030204" pitchFamily="34" charset="0"/>
                <a:sym typeface="Arial"/>
              </a:rPr>
              <a:t>модулем)</a:t>
            </a:r>
          </a:p>
        </p:txBody>
      </p:sp>
      <p:sp>
        <p:nvSpPr>
          <p:cNvPr id="4" name="Freeform: Shape 16">
            <a:extLst>
              <a:ext uri="{FF2B5EF4-FFF2-40B4-BE49-F238E27FC236}">
                <a16:creationId xmlns:a16="http://schemas.microsoft.com/office/drawing/2014/main" id="{E8904347-87A9-5686-C986-655E07E818F8}"/>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chemeClr val="bg1">
              <a:lumMod val="95000"/>
            </a:schemeClr>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6" name="Рисунок 5" descr="Изображение выглядит как символ, Графика, Шрифт, логотип&#10;&#10;Автоматически созданное описание">
            <a:extLst>
              <a:ext uri="{FF2B5EF4-FFF2-40B4-BE49-F238E27FC236}">
                <a16:creationId xmlns:a16="http://schemas.microsoft.com/office/drawing/2014/main" id="{454D387E-19D6-44F3-128E-AC68801A5EA9}"/>
              </a:ext>
            </a:extLst>
          </p:cNvPr>
          <p:cNvPicPr>
            <a:picLocks noChangeAspect="1"/>
          </p:cNvPicPr>
          <p:nvPr/>
        </p:nvPicPr>
        <p:blipFill>
          <a:blip r:embed="rId3"/>
          <a:stretch>
            <a:fillRect/>
          </a:stretch>
        </p:blipFill>
        <p:spPr>
          <a:xfrm>
            <a:off x="203106" y="238685"/>
            <a:ext cx="561975" cy="571500"/>
          </a:xfrm>
          <a:prstGeom prst="rect">
            <a:avLst/>
          </a:prstGeom>
        </p:spPr>
      </p:pic>
    </p:spTree>
    <p:extLst>
      <p:ext uri="{BB962C8B-B14F-4D97-AF65-F5344CB8AC3E}">
        <p14:creationId xmlns:p14="http://schemas.microsoft.com/office/powerpoint/2010/main" val="173684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98AB3A19-12FA-792B-B16F-45B50D482AB9}"/>
              </a:ext>
            </a:extLst>
          </p:cNvPr>
          <p:cNvSpPr txBox="1"/>
          <p:nvPr/>
        </p:nvSpPr>
        <p:spPr>
          <a:xfrm>
            <a:off x="1581836" y="415442"/>
            <a:ext cx="6232167" cy="553998"/>
          </a:xfrm>
          <a:prstGeom prst="rect">
            <a:avLst/>
          </a:prstGeom>
          <a:noFill/>
        </p:spPr>
        <p:txBody>
          <a:bodyPr wrap="square" lIns="0" tIns="0" rIns="0" bIns="0" rtlCol="0">
            <a:spAutoFit/>
          </a:bodyPr>
          <a:lstStyle/>
          <a:p>
            <a:r>
              <a:rPr lang="en-US" sz="3600" spc="-150">
                <a:solidFill>
                  <a:schemeClr val="bg1"/>
                </a:solidFill>
                <a:latin typeface="Red Hat Display Bold" panose="02010303040201060303" pitchFamily="2" charset="0"/>
                <a:ea typeface="Red Hat Display Black" panose="02010303040201060303" pitchFamily="2" charset="0"/>
                <a:cs typeface="Red Hat Display Black" panose="02010303040201060303" pitchFamily="2" charset="0"/>
              </a:rPr>
              <a:t>KVIL vs </a:t>
            </a:r>
            <a:r>
              <a:rPr lang="en-US" sz="3600" spc="-150" err="1">
                <a:solidFill>
                  <a:schemeClr val="bg1"/>
                </a:solidFill>
                <a:latin typeface="Red Hat Display Bold" panose="02010303040201060303" pitchFamily="2" charset="0"/>
                <a:ea typeface="Red Hat Display Black" panose="02010303040201060303" pitchFamily="2" charset="0"/>
                <a:cs typeface="Red Hat Display Black" panose="02010303040201060303" pitchFamily="2" charset="0"/>
              </a:rPr>
              <a:t>SkyDNS</a:t>
            </a:r>
            <a:endParaRPr lang="en-US" sz="3600"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endParaRPr>
          </a:p>
        </p:txBody>
      </p:sp>
      <p:pic>
        <p:nvPicPr>
          <p:cNvPr id="3" name="Picture 2">
            <a:extLst>
              <a:ext uri="{FF2B5EF4-FFF2-40B4-BE49-F238E27FC236}">
                <a16:creationId xmlns:a16="http://schemas.microsoft.com/office/drawing/2014/main" id="{0AA5BD38-9A41-6091-F38A-8F30C285FD27}"/>
              </a:ext>
            </a:extLst>
          </p:cNvPr>
          <p:cNvPicPr>
            <a:picLocks noChangeAspect="1"/>
          </p:cNvPicPr>
          <p:nvPr/>
        </p:nvPicPr>
        <p:blipFill>
          <a:blip r:embed="rId2"/>
          <a:stretch>
            <a:fillRect/>
          </a:stretch>
        </p:blipFill>
        <p:spPr>
          <a:xfrm>
            <a:off x="8823490" y="-563609"/>
            <a:ext cx="3573348" cy="1895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49BED152-D430-33A0-4DAC-6F3F99299492}"/>
              </a:ext>
            </a:extLst>
          </p:cNvPr>
          <p:cNvSpPr txBox="1"/>
          <p:nvPr/>
        </p:nvSpPr>
        <p:spPr>
          <a:xfrm>
            <a:off x="7445497" y="1338546"/>
            <a:ext cx="4382436" cy="523220"/>
          </a:xfrm>
          <a:prstGeom prst="rect">
            <a:avLst/>
          </a:prstGeom>
          <a:noFill/>
        </p:spPr>
        <p:txBody>
          <a:bodyPr wrap="square">
            <a:spAutoFit/>
          </a:bodyPr>
          <a:lstStyle/>
          <a:p>
            <a:pPr defTabSz="829178">
              <a:buClr>
                <a:srgbClr val="000000"/>
              </a:buClr>
            </a:pPr>
            <a:r>
              <a:rPr lang="ru-RU" sz="1400" kern="0">
                <a:solidFill>
                  <a:srgbClr val="00B0F0"/>
                </a:solidFill>
                <a:latin typeface="+mj-lt"/>
                <a:cs typeface="Calibri" panose="020F0502020204030204" pitchFamily="34" charset="0"/>
                <a:sym typeface="Arial"/>
              </a:rPr>
              <a:t>Решение заточено под и позиционируется как </a:t>
            </a:r>
            <a:r>
              <a:rPr lang="en-US" sz="1400" kern="0">
                <a:solidFill>
                  <a:srgbClr val="00B0F0"/>
                </a:solidFill>
                <a:latin typeface="+mj-lt"/>
                <a:cs typeface="Calibri" panose="020F0502020204030204" pitchFamily="34" charset="0"/>
                <a:sym typeface="Arial"/>
              </a:rPr>
              <a:t>WEB </a:t>
            </a:r>
            <a:r>
              <a:rPr lang="ru-RU" sz="1400" kern="0">
                <a:solidFill>
                  <a:srgbClr val="00B0F0"/>
                </a:solidFill>
                <a:latin typeface="+mj-lt"/>
                <a:cs typeface="Calibri" panose="020F0502020204030204" pitchFamily="34" charset="0"/>
                <a:sym typeface="Arial"/>
              </a:rPr>
              <a:t>фильтр</a:t>
            </a:r>
            <a:endParaRPr lang="ru-RU" sz="1400">
              <a:solidFill>
                <a:srgbClr val="00B0F0"/>
              </a:solidFill>
            </a:endParaRPr>
          </a:p>
        </p:txBody>
      </p:sp>
      <p:sp>
        <p:nvSpPr>
          <p:cNvPr id="6" name="TextBox 5">
            <a:extLst>
              <a:ext uri="{FF2B5EF4-FFF2-40B4-BE49-F238E27FC236}">
                <a16:creationId xmlns:a16="http://schemas.microsoft.com/office/drawing/2014/main" id="{99058F0B-0FB3-0A6F-4CC8-B6B5756C1A95}"/>
              </a:ext>
            </a:extLst>
          </p:cNvPr>
          <p:cNvSpPr txBox="1"/>
          <p:nvPr/>
        </p:nvSpPr>
        <p:spPr>
          <a:xfrm>
            <a:off x="7445496" y="2296475"/>
            <a:ext cx="4382436" cy="1169551"/>
          </a:xfrm>
          <a:prstGeom prst="rect">
            <a:avLst/>
          </a:prstGeom>
          <a:noFill/>
        </p:spPr>
        <p:txBody>
          <a:bodyPr wrap="square">
            <a:spAutoFit/>
          </a:bodyPr>
          <a:lstStyle/>
          <a:p>
            <a:pPr defTabSz="829178">
              <a:buClr>
                <a:srgbClr val="000000"/>
              </a:buClr>
            </a:pPr>
            <a:r>
              <a:rPr lang="ru-RU" sz="1400" kern="0">
                <a:solidFill>
                  <a:srgbClr val="00B0F0"/>
                </a:solidFill>
                <a:latin typeface="+mj-lt"/>
                <a:cs typeface="Calibri" panose="020F0502020204030204" pitchFamily="34" charset="0"/>
                <a:sym typeface="Arial"/>
              </a:rPr>
              <a:t>Чисто </a:t>
            </a:r>
            <a:r>
              <a:rPr lang="en-US" sz="1400" kern="0">
                <a:solidFill>
                  <a:srgbClr val="00B0F0"/>
                </a:solidFill>
                <a:latin typeface="+mj-lt"/>
                <a:cs typeface="Calibri" panose="020F0502020204030204" pitchFamily="34" charset="0"/>
                <a:sym typeface="Arial"/>
              </a:rPr>
              <a:t>SMB</a:t>
            </a:r>
            <a:r>
              <a:rPr lang="ru-RU" sz="1400" kern="0">
                <a:solidFill>
                  <a:srgbClr val="00B0F0"/>
                </a:solidFill>
                <a:latin typeface="+mj-lt"/>
                <a:cs typeface="Calibri" panose="020F0502020204030204" pitchFamily="34" charset="0"/>
                <a:sym typeface="Arial"/>
              </a:rPr>
              <a:t> решение. Заказчики от 50 хостов считаются большими. </a:t>
            </a:r>
            <a:br>
              <a:rPr lang="ru-RU" sz="1400" kern="0">
                <a:solidFill>
                  <a:srgbClr val="00B0F0"/>
                </a:solidFill>
                <a:latin typeface="+mj-lt"/>
                <a:cs typeface="Calibri" panose="020F0502020204030204" pitchFamily="34" charset="0"/>
                <a:sym typeface="Arial"/>
              </a:rPr>
            </a:br>
            <a:r>
              <a:rPr lang="ru-RU" sz="1400" kern="0">
                <a:solidFill>
                  <a:srgbClr val="00B0F0"/>
                </a:solidFill>
                <a:latin typeface="+mj-lt"/>
                <a:cs typeface="Calibri" panose="020F0502020204030204" pitchFamily="34" charset="0"/>
                <a:sym typeface="Arial"/>
              </a:rPr>
              <a:t>Основными заказчиками являются образовательные гос. учреждения</a:t>
            </a:r>
            <a:endParaRPr lang="ru-RU" sz="1400">
              <a:solidFill>
                <a:srgbClr val="00B0F0"/>
              </a:solidFill>
            </a:endParaRPr>
          </a:p>
          <a:p>
            <a:pPr defTabSz="829178">
              <a:buClr>
                <a:srgbClr val="000000"/>
              </a:buClr>
            </a:pPr>
            <a:endParaRPr lang="ru-RU" sz="1400" kern="0">
              <a:solidFill>
                <a:srgbClr val="00B0F0"/>
              </a:solidFill>
              <a:latin typeface="+mj-lt"/>
              <a:cs typeface="Calibri" panose="020F0502020204030204" pitchFamily="34" charset="0"/>
              <a:sym typeface="Arial"/>
            </a:endParaRPr>
          </a:p>
        </p:txBody>
      </p:sp>
      <p:sp>
        <p:nvSpPr>
          <p:cNvPr id="7" name="TextBox 6">
            <a:extLst>
              <a:ext uri="{FF2B5EF4-FFF2-40B4-BE49-F238E27FC236}">
                <a16:creationId xmlns:a16="http://schemas.microsoft.com/office/drawing/2014/main" id="{1FF538A1-BECF-6C73-83AB-2E95987F99AC}"/>
              </a:ext>
            </a:extLst>
          </p:cNvPr>
          <p:cNvSpPr txBox="1"/>
          <p:nvPr/>
        </p:nvSpPr>
        <p:spPr>
          <a:xfrm>
            <a:off x="7445496" y="3900735"/>
            <a:ext cx="4382436" cy="738664"/>
          </a:xfrm>
          <a:prstGeom prst="rect">
            <a:avLst/>
          </a:prstGeom>
          <a:noFill/>
        </p:spPr>
        <p:txBody>
          <a:bodyPr wrap="square">
            <a:spAutoFit/>
          </a:bodyPr>
          <a:lstStyle/>
          <a:p>
            <a:pPr defTabSz="829178">
              <a:buClr>
                <a:srgbClr val="000000"/>
              </a:buClr>
            </a:pPr>
            <a:r>
              <a:rPr lang="ru-RU" sz="1400" kern="0">
                <a:solidFill>
                  <a:srgbClr val="00B0F0"/>
                </a:solidFill>
                <a:latin typeface="+mj-lt"/>
                <a:cs typeface="Calibri" panose="020F0502020204030204" pitchFamily="34" charset="0"/>
                <a:sym typeface="Arial"/>
              </a:rPr>
              <a:t>Декларируется использование для фильтрации базы доменных имён на 100 млн. записей (при наличии 5+ млрд записей в интернете)</a:t>
            </a:r>
          </a:p>
        </p:txBody>
      </p:sp>
      <p:sp>
        <p:nvSpPr>
          <p:cNvPr id="8" name="TextBox 7">
            <a:extLst>
              <a:ext uri="{FF2B5EF4-FFF2-40B4-BE49-F238E27FC236}">
                <a16:creationId xmlns:a16="http://schemas.microsoft.com/office/drawing/2014/main" id="{086580D9-B6D0-01C3-A436-EA6408ACC73B}"/>
              </a:ext>
            </a:extLst>
          </p:cNvPr>
          <p:cNvSpPr txBox="1"/>
          <p:nvPr/>
        </p:nvSpPr>
        <p:spPr>
          <a:xfrm>
            <a:off x="7445496" y="5074109"/>
            <a:ext cx="4382436" cy="954107"/>
          </a:xfrm>
          <a:prstGeom prst="rect">
            <a:avLst/>
          </a:prstGeom>
          <a:noFill/>
        </p:spPr>
        <p:txBody>
          <a:bodyPr wrap="square">
            <a:spAutoFit/>
          </a:bodyPr>
          <a:lstStyle/>
          <a:p>
            <a:pPr defTabSz="829178">
              <a:buClr>
                <a:srgbClr val="000000"/>
              </a:buClr>
            </a:pPr>
            <a:r>
              <a:rPr lang="ru-RU" sz="1400" kern="0">
                <a:solidFill>
                  <a:srgbClr val="00B0F0"/>
                </a:solidFill>
                <a:latin typeface="+mj-lt"/>
                <a:cs typeface="Calibri" panose="020F0502020204030204" pitchFamily="34" charset="0"/>
                <a:sym typeface="Arial"/>
              </a:rPr>
              <a:t>Требует установки агентов на конечные устройства или маршрутизаторы (поддерживаются некоторые маршрутизаторы класса </a:t>
            </a:r>
            <a:r>
              <a:rPr lang="en-US" sz="1400" kern="0">
                <a:solidFill>
                  <a:srgbClr val="00B0F0"/>
                </a:solidFill>
                <a:latin typeface="+mj-lt"/>
                <a:cs typeface="Calibri" panose="020F0502020204030204" pitchFamily="34" charset="0"/>
                <a:sym typeface="Arial"/>
              </a:rPr>
              <a:t>home-office, </a:t>
            </a:r>
            <a:r>
              <a:rPr lang="ru-RU" sz="1400" kern="0">
                <a:solidFill>
                  <a:srgbClr val="00B0F0"/>
                </a:solidFill>
                <a:latin typeface="+mj-lt"/>
                <a:cs typeface="Calibri" panose="020F0502020204030204" pitchFamily="34" charset="0"/>
                <a:sym typeface="Arial"/>
              </a:rPr>
              <a:t>со встроенным </a:t>
            </a:r>
            <a:r>
              <a:rPr lang="en-US" sz="1400" kern="0">
                <a:solidFill>
                  <a:srgbClr val="00B0F0"/>
                </a:solidFill>
                <a:latin typeface="+mj-lt"/>
                <a:cs typeface="Calibri" panose="020F0502020204030204" pitchFamily="34" charset="0"/>
                <a:sym typeface="Arial"/>
              </a:rPr>
              <a:t>Wi</a:t>
            </a:r>
            <a:r>
              <a:rPr lang="ru-RU" sz="1400" kern="0">
                <a:solidFill>
                  <a:srgbClr val="00B0F0"/>
                </a:solidFill>
                <a:latin typeface="+mj-lt"/>
                <a:cs typeface="Calibri" panose="020F0502020204030204" pitchFamily="34" charset="0"/>
                <a:sym typeface="Arial"/>
              </a:rPr>
              <a:t>-</a:t>
            </a:r>
            <a:r>
              <a:rPr lang="en-US" sz="1400" kern="0">
                <a:solidFill>
                  <a:srgbClr val="00B0F0"/>
                </a:solidFill>
                <a:latin typeface="+mj-lt"/>
                <a:cs typeface="Calibri" panose="020F0502020204030204" pitchFamily="34" charset="0"/>
                <a:sym typeface="Arial"/>
              </a:rPr>
              <a:t>Fi </a:t>
            </a:r>
            <a:r>
              <a:rPr lang="ru-RU" sz="1400" kern="0">
                <a:solidFill>
                  <a:srgbClr val="00B0F0"/>
                </a:solidFill>
                <a:latin typeface="+mj-lt"/>
                <a:cs typeface="Calibri" panose="020F0502020204030204" pitchFamily="34" charset="0"/>
                <a:sym typeface="Arial"/>
              </a:rPr>
              <a:t>модулем)</a:t>
            </a:r>
          </a:p>
        </p:txBody>
      </p:sp>
      <p:sp>
        <p:nvSpPr>
          <p:cNvPr id="9" name="TextBox 8">
            <a:extLst>
              <a:ext uri="{FF2B5EF4-FFF2-40B4-BE49-F238E27FC236}">
                <a16:creationId xmlns:a16="http://schemas.microsoft.com/office/drawing/2014/main" id="{033EA0FB-C539-AC1A-ACB2-F544A7EE153A}"/>
              </a:ext>
            </a:extLst>
          </p:cNvPr>
          <p:cNvSpPr txBox="1"/>
          <p:nvPr/>
        </p:nvSpPr>
        <p:spPr>
          <a:xfrm>
            <a:off x="1700596" y="3768910"/>
            <a:ext cx="5589203" cy="769441"/>
          </a:xfrm>
          <a:prstGeom prst="rect">
            <a:avLst/>
          </a:prstGeom>
          <a:noFill/>
        </p:spPr>
        <p:txBody>
          <a:bodyPr wrap="square" lIns="0" tIns="0" rIns="0" bIns="0" anchor="ctr">
            <a:spAutoFit/>
          </a:bodyPr>
          <a:lstStyle/>
          <a:p>
            <a:r>
              <a:rPr lang="ru-RU" sz="1400">
                <a:solidFill>
                  <a:srgbClr val="14A24C"/>
                </a:solidFill>
                <a:latin typeface="+mj-lt"/>
              </a:rPr>
              <a:t>База доменов = весь Интернет</a:t>
            </a:r>
          </a:p>
          <a:p>
            <a:r>
              <a:rPr lang="ru-RU" sz="1200">
                <a:solidFill>
                  <a:schemeClr val="bg1"/>
                </a:solidFill>
              </a:rPr>
              <a:t>Постоянный полный перебор доменов зарегистрированных в Интернете. Дополнительно принимаются к анализу внешние </a:t>
            </a:r>
            <a:r>
              <a:rPr lang="en-US" sz="1200">
                <a:solidFill>
                  <a:schemeClr val="bg1"/>
                </a:solidFill>
              </a:rPr>
              <a:t>CTI/IoC/</a:t>
            </a:r>
            <a:r>
              <a:rPr lang="en-US" sz="1200" err="1">
                <a:solidFill>
                  <a:schemeClr val="bg1"/>
                </a:solidFill>
              </a:rPr>
              <a:t>IoA</a:t>
            </a:r>
            <a:r>
              <a:rPr lang="ru-RU" sz="1200">
                <a:solidFill>
                  <a:schemeClr val="bg1"/>
                </a:solidFill>
              </a:rPr>
              <a:t> , но только как триггер к перерасчёту рейтинга</a:t>
            </a:r>
            <a:r>
              <a:rPr lang="en-US" sz="1200">
                <a:solidFill>
                  <a:schemeClr val="bg1"/>
                </a:solidFill>
              </a:rPr>
              <a:t> </a:t>
            </a:r>
          </a:p>
        </p:txBody>
      </p:sp>
      <p:pic>
        <p:nvPicPr>
          <p:cNvPr id="11" name="Picture 10">
            <a:extLst>
              <a:ext uri="{FF2B5EF4-FFF2-40B4-BE49-F238E27FC236}">
                <a16:creationId xmlns:a16="http://schemas.microsoft.com/office/drawing/2014/main" id="{B08A9ADA-7ABF-1E09-F42F-077A895868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013" y="3713133"/>
            <a:ext cx="736526" cy="800666"/>
          </a:xfrm>
          <a:prstGeom prst="rect">
            <a:avLst/>
          </a:prstGeom>
        </p:spPr>
      </p:pic>
      <p:sp>
        <p:nvSpPr>
          <p:cNvPr id="12" name="TextBox 11">
            <a:extLst>
              <a:ext uri="{FF2B5EF4-FFF2-40B4-BE49-F238E27FC236}">
                <a16:creationId xmlns:a16="http://schemas.microsoft.com/office/drawing/2014/main" id="{1F71892F-4C55-E4B6-3C87-7CCFDC53D717}"/>
              </a:ext>
            </a:extLst>
          </p:cNvPr>
          <p:cNvSpPr txBox="1"/>
          <p:nvPr/>
        </p:nvSpPr>
        <p:spPr>
          <a:xfrm>
            <a:off x="1700595" y="2752772"/>
            <a:ext cx="5589204" cy="400110"/>
          </a:xfrm>
          <a:prstGeom prst="rect">
            <a:avLst/>
          </a:prstGeom>
          <a:noFill/>
        </p:spPr>
        <p:txBody>
          <a:bodyPr wrap="square" lIns="0" tIns="0" rIns="0" bIns="0" anchor="ctr">
            <a:spAutoFit/>
          </a:bodyPr>
          <a:lstStyle/>
          <a:p>
            <a:r>
              <a:rPr lang="ru-RU" sz="1400">
                <a:solidFill>
                  <a:srgbClr val="14A24C"/>
                </a:solidFill>
                <a:latin typeface="+mj-lt"/>
              </a:rPr>
              <a:t>Универсальное решение </a:t>
            </a:r>
            <a:r>
              <a:rPr lang="en-US" sz="1400">
                <a:solidFill>
                  <a:srgbClr val="14A24C"/>
                </a:solidFill>
                <a:latin typeface="+mj-lt"/>
              </a:rPr>
              <a:t>Enterprise </a:t>
            </a:r>
            <a:r>
              <a:rPr lang="ru-RU" sz="1400">
                <a:solidFill>
                  <a:srgbClr val="14A24C"/>
                </a:solidFill>
                <a:latin typeface="+mj-lt"/>
              </a:rPr>
              <a:t>уровня</a:t>
            </a:r>
          </a:p>
          <a:p>
            <a:r>
              <a:rPr lang="ru-RU" sz="1200">
                <a:solidFill>
                  <a:schemeClr val="bg1"/>
                </a:solidFill>
              </a:rPr>
              <a:t>Возможно внедрение на </a:t>
            </a:r>
            <a:r>
              <a:rPr lang="en-US" sz="1200">
                <a:solidFill>
                  <a:schemeClr val="bg1"/>
                </a:solidFill>
              </a:rPr>
              <a:t> </a:t>
            </a:r>
            <a:r>
              <a:rPr lang="ru-RU" sz="1200">
                <a:solidFill>
                  <a:schemeClr val="bg1"/>
                </a:solidFill>
              </a:rPr>
              <a:t>инфраструктуру с десятками тысяч хостов</a:t>
            </a:r>
            <a:endParaRPr lang="en-US" sz="1200">
              <a:solidFill>
                <a:schemeClr val="bg1"/>
              </a:solidFill>
            </a:endParaRPr>
          </a:p>
        </p:txBody>
      </p:sp>
      <p:pic>
        <p:nvPicPr>
          <p:cNvPr id="13" name="Picture 12">
            <a:extLst>
              <a:ext uri="{FF2B5EF4-FFF2-40B4-BE49-F238E27FC236}">
                <a16:creationId xmlns:a16="http://schemas.microsoft.com/office/drawing/2014/main" id="{1ED23220-F382-2006-D3E8-1B088614836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013" y="2562045"/>
            <a:ext cx="736526" cy="800666"/>
          </a:xfrm>
          <a:prstGeom prst="rect">
            <a:avLst/>
          </a:prstGeom>
        </p:spPr>
      </p:pic>
      <p:sp>
        <p:nvSpPr>
          <p:cNvPr id="14" name="TextBox 13">
            <a:extLst>
              <a:ext uri="{FF2B5EF4-FFF2-40B4-BE49-F238E27FC236}">
                <a16:creationId xmlns:a16="http://schemas.microsoft.com/office/drawing/2014/main" id="{98476350-9522-53FF-BF33-F3B22FD8619B}"/>
              </a:ext>
            </a:extLst>
          </p:cNvPr>
          <p:cNvSpPr txBox="1"/>
          <p:nvPr/>
        </p:nvSpPr>
        <p:spPr>
          <a:xfrm>
            <a:off x="1700595" y="1367303"/>
            <a:ext cx="5589205" cy="769441"/>
          </a:xfrm>
          <a:prstGeom prst="rect">
            <a:avLst/>
          </a:prstGeom>
          <a:noFill/>
        </p:spPr>
        <p:txBody>
          <a:bodyPr wrap="square" lIns="0" tIns="0" rIns="0" bIns="0" anchor="ctr">
            <a:spAutoFit/>
          </a:bodyPr>
          <a:lstStyle/>
          <a:p>
            <a:r>
              <a:rPr lang="ru-RU" sz="1400">
                <a:solidFill>
                  <a:srgbClr val="14A24C"/>
                </a:solidFill>
                <a:latin typeface="+mj-lt"/>
              </a:rPr>
              <a:t>Защита от различных типов атак, использующих </a:t>
            </a:r>
            <a:r>
              <a:rPr lang="en-US" sz="1400">
                <a:solidFill>
                  <a:srgbClr val="14A24C"/>
                </a:solidFill>
                <a:latin typeface="+mj-lt"/>
              </a:rPr>
              <a:t>DNS </a:t>
            </a:r>
            <a:r>
              <a:rPr lang="ru-RU" sz="1400">
                <a:solidFill>
                  <a:srgbClr val="14A24C"/>
                </a:solidFill>
                <a:latin typeface="+mj-lt"/>
              </a:rPr>
              <a:t>протокол</a:t>
            </a:r>
          </a:p>
          <a:p>
            <a:r>
              <a:rPr lang="ru-RU" sz="1200">
                <a:solidFill>
                  <a:schemeClr val="bg1"/>
                </a:solidFill>
              </a:rPr>
              <a:t>Не позиционируется как </a:t>
            </a:r>
            <a:r>
              <a:rPr lang="en-US" sz="1200">
                <a:solidFill>
                  <a:schemeClr val="bg1"/>
                </a:solidFill>
              </a:rPr>
              <a:t>WEB </a:t>
            </a:r>
            <a:r>
              <a:rPr lang="ru-RU" sz="1200">
                <a:solidFill>
                  <a:schemeClr val="bg1"/>
                </a:solidFill>
              </a:rPr>
              <a:t>фильтр, хотя и может решать эту задачу среди многих других, таких как защита от: ботнетов, фишинговых ссылок, </a:t>
            </a:r>
            <a:r>
              <a:rPr lang="en-US" sz="1200">
                <a:solidFill>
                  <a:schemeClr val="bg1"/>
                </a:solidFill>
              </a:rPr>
              <a:t>DNS</a:t>
            </a:r>
            <a:r>
              <a:rPr lang="ru-RU" sz="1200">
                <a:solidFill>
                  <a:schemeClr val="bg1"/>
                </a:solidFill>
              </a:rPr>
              <a:t>-туннелей</a:t>
            </a:r>
            <a:r>
              <a:rPr lang="en-US" sz="1200">
                <a:solidFill>
                  <a:schemeClr val="bg1"/>
                </a:solidFill>
              </a:rPr>
              <a:t>, DGA</a:t>
            </a:r>
            <a:r>
              <a:rPr lang="ru-RU" sz="1200">
                <a:solidFill>
                  <a:schemeClr val="bg1"/>
                </a:solidFill>
              </a:rPr>
              <a:t> доменов, детектирование горизонтального перемещения </a:t>
            </a:r>
            <a:r>
              <a:rPr lang="ru-RU" sz="1200" err="1">
                <a:solidFill>
                  <a:schemeClr val="bg1"/>
                </a:solidFill>
              </a:rPr>
              <a:t>злоумышленика</a:t>
            </a:r>
            <a:r>
              <a:rPr lang="ru-RU" sz="1200">
                <a:solidFill>
                  <a:schemeClr val="bg1"/>
                </a:solidFill>
              </a:rPr>
              <a:t> и т.п.</a:t>
            </a:r>
            <a:endParaRPr lang="en-US" sz="1200">
              <a:solidFill>
                <a:schemeClr val="bg1"/>
              </a:solidFill>
            </a:endParaRPr>
          </a:p>
        </p:txBody>
      </p:sp>
      <p:pic>
        <p:nvPicPr>
          <p:cNvPr id="15" name="Picture 14">
            <a:extLst>
              <a:ext uri="{FF2B5EF4-FFF2-40B4-BE49-F238E27FC236}">
                <a16:creationId xmlns:a16="http://schemas.microsoft.com/office/drawing/2014/main" id="{36B33421-A083-E6BE-1928-6E6A593535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013" y="1361291"/>
            <a:ext cx="736526" cy="800666"/>
          </a:xfrm>
          <a:prstGeom prst="rect">
            <a:avLst/>
          </a:prstGeom>
        </p:spPr>
      </p:pic>
      <p:sp>
        <p:nvSpPr>
          <p:cNvPr id="16" name="TextBox 15">
            <a:extLst>
              <a:ext uri="{FF2B5EF4-FFF2-40B4-BE49-F238E27FC236}">
                <a16:creationId xmlns:a16="http://schemas.microsoft.com/office/drawing/2014/main" id="{8853B2D3-2FAC-E8ED-F8CF-5AC165B36C02}"/>
              </a:ext>
            </a:extLst>
          </p:cNvPr>
          <p:cNvSpPr txBox="1"/>
          <p:nvPr/>
        </p:nvSpPr>
        <p:spPr>
          <a:xfrm>
            <a:off x="1700596" y="5154378"/>
            <a:ext cx="5589203" cy="769441"/>
          </a:xfrm>
          <a:prstGeom prst="rect">
            <a:avLst/>
          </a:prstGeom>
          <a:noFill/>
        </p:spPr>
        <p:txBody>
          <a:bodyPr wrap="square" lIns="0" tIns="0" rIns="0" bIns="0" anchor="ctr">
            <a:spAutoFit/>
          </a:bodyPr>
          <a:lstStyle/>
          <a:p>
            <a:r>
              <a:rPr lang="ru-RU" sz="1400" err="1">
                <a:solidFill>
                  <a:srgbClr val="14A24C"/>
                </a:solidFill>
                <a:latin typeface="+mj-lt"/>
              </a:rPr>
              <a:t>Безагентное</a:t>
            </a:r>
            <a:r>
              <a:rPr lang="ru-RU" sz="1400">
                <a:solidFill>
                  <a:srgbClr val="14A24C"/>
                </a:solidFill>
                <a:latin typeface="+mj-lt"/>
              </a:rPr>
              <a:t> решение с минимальным </a:t>
            </a:r>
            <a:r>
              <a:rPr lang="ru-RU" sz="1400" err="1">
                <a:solidFill>
                  <a:srgbClr val="14A24C"/>
                </a:solidFill>
                <a:latin typeface="+mj-lt"/>
              </a:rPr>
              <a:t>влинием</a:t>
            </a:r>
            <a:r>
              <a:rPr lang="ru-RU" sz="1400">
                <a:solidFill>
                  <a:srgbClr val="14A24C"/>
                </a:solidFill>
                <a:latin typeface="+mj-lt"/>
              </a:rPr>
              <a:t> на инфраструктуру</a:t>
            </a:r>
          </a:p>
          <a:p>
            <a:r>
              <a:rPr lang="ru-RU" sz="1200">
                <a:solidFill>
                  <a:schemeClr val="bg1"/>
                </a:solidFill>
              </a:rPr>
              <a:t>Не требует установки агентов или перенаправления/</a:t>
            </a:r>
            <a:r>
              <a:rPr lang="ru-RU" sz="1200" err="1">
                <a:solidFill>
                  <a:schemeClr val="bg1"/>
                </a:solidFill>
              </a:rPr>
              <a:t>зеркалирования</a:t>
            </a:r>
            <a:r>
              <a:rPr lang="ru-RU" sz="1200">
                <a:solidFill>
                  <a:schemeClr val="bg1"/>
                </a:solidFill>
              </a:rPr>
              <a:t> трафика. Система не может стать узким горлышком или точкой отказа, т.к. через неё не идёт трафик</a:t>
            </a:r>
            <a:r>
              <a:rPr lang="en-US" sz="1200">
                <a:solidFill>
                  <a:schemeClr val="bg1"/>
                </a:solidFill>
              </a:rPr>
              <a:t> </a:t>
            </a:r>
          </a:p>
        </p:txBody>
      </p:sp>
      <p:pic>
        <p:nvPicPr>
          <p:cNvPr id="17" name="Picture 16">
            <a:extLst>
              <a:ext uri="{FF2B5EF4-FFF2-40B4-BE49-F238E27FC236}">
                <a16:creationId xmlns:a16="http://schemas.microsoft.com/office/drawing/2014/main" id="{530385C5-98F5-06F3-7A61-5FB2EFA4D8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013" y="5067420"/>
            <a:ext cx="736526" cy="800666"/>
          </a:xfrm>
          <a:prstGeom prst="rect">
            <a:avLst/>
          </a:prstGeom>
        </p:spPr>
      </p:pic>
      <p:sp>
        <p:nvSpPr>
          <p:cNvPr id="20" name="Freeform: Shape 16">
            <a:extLst>
              <a:ext uri="{FF2B5EF4-FFF2-40B4-BE49-F238E27FC236}">
                <a16:creationId xmlns:a16="http://schemas.microsoft.com/office/drawing/2014/main" id="{EDD80D8B-90C1-5A82-3718-40CA75234F78}"/>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chemeClr val="bg1">
              <a:lumMod val="95000"/>
            </a:schemeClr>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22" name="Рисунок 21" descr="Изображение выглядит как символ, Графика, Шрифт, логотип&#10;&#10;Автоматически созданное описание">
            <a:extLst>
              <a:ext uri="{FF2B5EF4-FFF2-40B4-BE49-F238E27FC236}">
                <a16:creationId xmlns:a16="http://schemas.microsoft.com/office/drawing/2014/main" id="{E61CEA1F-4FEB-2B0E-8EC1-4E19A13401FF}"/>
              </a:ext>
            </a:extLst>
          </p:cNvPr>
          <p:cNvPicPr>
            <a:picLocks noChangeAspect="1"/>
          </p:cNvPicPr>
          <p:nvPr/>
        </p:nvPicPr>
        <p:blipFill>
          <a:blip r:embed="rId4"/>
          <a:stretch>
            <a:fillRect/>
          </a:stretch>
        </p:blipFill>
        <p:spPr>
          <a:xfrm>
            <a:off x="203106" y="238685"/>
            <a:ext cx="561975" cy="571500"/>
          </a:xfrm>
          <a:prstGeom prst="rect">
            <a:avLst/>
          </a:prstGeom>
        </p:spPr>
      </p:pic>
    </p:spTree>
    <p:extLst>
      <p:ext uri="{BB962C8B-B14F-4D97-AF65-F5344CB8AC3E}">
        <p14:creationId xmlns:p14="http://schemas.microsoft.com/office/powerpoint/2010/main" val="175969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E07F46B-E24E-2873-B21B-B9318EFC0557}"/>
              </a:ext>
            </a:extLst>
          </p:cNvPr>
          <p:cNvSpPr txBox="1"/>
          <p:nvPr/>
        </p:nvSpPr>
        <p:spPr>
          <a:xfrm>
            <a:off x="850112" y="6415088"/>
            <a:ext cx="3054747" cy="276999"/>
          </a:xfrm>
          <a:prstGeom prst="rect">
            <a:avLst/>
          </a:prstGeom>
          <a:noFill/>
        </p:spPr>
        <p:txBody>
          <a:bodyPr wrap="none" rtlCol="0">
            <a:spAutoFit/>
          </a:bodyPr>
          <a:lstStyle/>
          <a:p>
            <a:r>
              <a:rPr lang="ru-RU" sz="1200">
                <a:solidFill>
                  <a:schemeClr val="bg1"/>
                </a:solidFill>
              </a:rPr>
              <a:t>*</a:t>
            </a:r>
            <a:r>
              <a:rPr lang="en-US" sz="1200">
                <a:solidFill>
                  <a:schemeClr val="bg1"/>
                </a:solidFill>
              </a:rPr>
              <a:t>https://bi.zone/catalog/services/secure-dns/</a:t>
            </a:r>
          </a:p>
        </p:txBody>
      </p:sp>
      <p:sp>
        <p:nvSpPr>
          <p:cNvPr id="28" name="TextBox 27">
            <a:extLst>
              <a:ext uri="{FF2B5EF4-FFF2-40B4-BE49-F238E27FC236}">
                <a16:creationId xmlns:a16="http://schemas.microsoft.com/office/drawing/2014/main" id="{98AB3A19-12FA-792B-B16F-45B50D482AB9}"/>
              </a:ext>
            </a:extLst>
          </p:cNvPr>
          <p:cNvSpPr txBox="1"/>
          <p:nvPr/>
        </p:nvSpPr>
        <p:spPr>
          <a:xfrm>
            <a:off x="1581836" y="415442"/>
            <a:ext cx="6232167" cy="553998"/>
          </a:xfrm>
          <a:prstGeom prst="rect">
            <a:avLst/>
          </a:prstGeom>
          <a:noFill/>
        </p:spPr>
        <p:txBody>
          <a:bodyPr wrap="square" lIns="0" tIns="0" rIns="0" bIns="0" rtlCol="0">
            <a:spAutoFit/>
          </a:bodyPr>
          <a:lstStyle/>
          <a:p>
            <a:r>
              <a:rPr lang="en-US" sz="3600" spc="-150">
                <a:solidFill>
                  <a:schemeClr val="bg1"/>
                </a:solidFill>
                <a:latin typeface="Red Hat Display Bold" panose="02010303040201060303" pitchFamily="2" charset="0"/>
                <a:ea typeface="Red Hat Display Black" panose="02010303040201060303" pitchFamily="2" charset="0"/>
                <a:cs typeface="Red Hat Display Black" panose="02010303040201060303" pitchFamily="2" charset="0"/>
              </a:rPr>
              <a:t>KVIL vs BI.ZONE</a:t>
            </a:r>
            <a:endParaRPr lang="en-US" sz="3600"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endParaRPr>
          </a:p>
        </p:txBody>
      </p:sp>
      <p:sp>
        <p:nvSpPr>
          <p:cNvPr id="16" name="TextBox 15">
            <a:extLst>
              <a:ext uri="{FF2B5EF4-FFF2-40B4-BE49-F238E27FC236}">
                <a16:creationId xmlns:a16="http://schemas.microsoft.com/office/drawing/2014/main" id="{7078F790-A1ED-977B-3E8D-8EA8A8FFC2DD}"/>
              </a:ext>
            </a:extLst>
          </p:cNvPr>
          <p:cNvSpPr txBox="1"/>
          <p:nvPr/>
        </p:nvSpPr>
        <p:spPr>
          <a:xfrm>
            <a:off x="3550741" y="1168662"/>
            <a:ext cx="4382436" cy="954107"/>
          </a:xfrm>
          <a:prstGeom prst="rect">
            <a:avLst/>
          </a:prstGeom>
          <a:noFill/>
        </p:spPr>
        <p:txBody>
          <a:bodyPr wrap="square">
            <a:spAutoFit/>
          </a:bodyPr>
          <a:lstStyle/>
          <a:p>
            <a:pPr algn="r" defTabSz="829178">
              <a:buClr>
                <a:srgbClr val="000000"/>
              </a:buClr>
            </a:pPr>
            <a:r>
              <a:rPr lang="ru-RU" sz="1400" kern="0">
                <a:solidFill>
                  <a:srgbClr val="00B0F0"/>
                </a:solidFill>
                <a:latin typeface="+mj-lt"/>
                <a:cs typeface="Calibri" panose="020F0502020204030204" pitchFamily="34" charset="0"/>
                <a:sym typeface="Arial"/>
              </a:rPr>
              <a:t>Нет информации о внутренней структуре сети</a:t>
            </a:r>
          </a:p>
          <a:p>
            <a:pPr algn="r" defTabSz="829178">
              <a:buClr>
                <a:srgbClr val="000000"/>
              </a:buClr>
            </a:pPr>
            <a:endParaRPr lang="ru-RU" sz="1400" kern="0">
              <a:solidFill>
                <a:srgbClr val="00B0F0"/>
              </a:solidFill>
              <a:latin typeface="+mj-lt"/>
              <a:cs typeface="Calibri" panose="020F0502020204030204" pitchFamily="34" charset="0"/>
              <a:sym typeface="Arial"/>
            </a:endParaRPr>
          </a:p>
          <a:p>
            <a:pPr algn="r" defTabSz="829178">
              <a:buClr>
                <a:srgbClr val="000000"/>
              </a:buClr>
            </a:pPr>
            <a:r>
              <a:rPr lang="ru-RU" sz="1400" kern="0">
                <a:solidFill>
                  <a:srgbClr val="00B0F0"/>
                </a:solidFill>
                <a:latin typeface="+mj-lt"/>
                <a:cs typeface="Calibri" panose="020F0502020204030204" pitchFamily="34" charset="0"/>
                <a:sym typeface="Arial"/>
              </a:rPr>
              <a:t>Ограниченная видимость</a:t>
            </a:r>
            <a:endParaRPr lang="ru-RU" sz="1400">
              <a:solidFill>
                <a:srgbClr val="00B0F0"/>
              </a:solidFill>
            </a:endParaRPr>
          </a:p>
          <a:p>
            <a:pPr algn="r" defTabSz="829178">
              <a:buClr>
                <a:srgbClr val="000000"/>
              </a:buClr>
            </a:pPr>
            <a:endParaRPr lang="ru-RU" sz="1400" kern="0">
              <a:solidFill>
                <a:srgbClr val="00B0F0"/>
              </a:solidFill>
              <a:latin typeface="+mj-lt"/>
              <a:cs typeface="Calibri" panose="020F0502020204030204" pitchFamily="34" charset="0"/>
              <a:sym typeface="Arial"/>
            </a:endParaRPr>
          </a:p>
        </p:txBody>
      </p:sp>
      <p:pic>
        <p:nvPicPr>
          <p:cNvPr id="5" name="Picture 4">
            <a:extLst>
              <a:ext uri="{FF2B5EF4-FFF2-40B4-BE49-F238E27FC236}">
                <a16:creationId xmlns:a16="http://schemas.microsoft.com/office/drawing/2014/main" id="{ABD9C445-2156-A6FB-CA00-18928955485F}"/>
              </a:ext>
            </a:extLst>
          </p:cNvPr>
          <p:cNvPicPr>
            <a:picLocks noChangeAspect="1"/>
          </p:cNvPicPr>
          <p:nvPr/>
        </p:nvPicPr>
        <p:blipFill>
          <a:blip r:embed="rId2"/>
          <a:stretch>
            <a:fillRect/>
          </a:stretch>
        </p:blipFill>
        <p:spPr>
          <a:xfrm>
            <a:off x="7587143" y="3302342"/>
            <a:ext cx="4382436" cy="3495799"/>
          </a:xfrm>
          <a:prstGeom prst="rect">
            <a:avLst/>
          </a:prstGeom>
        </p:spPr>
      </p:pic>
      <p:pic>
        <p:nvPicPr>
          <p:cNvPr id="7" name="Picture 6">
            <a:extLst>
              <a:ext uri="{FF2B5EF4-FFF2-40B4-BE49-F238E27FC236}">
                <a16:creationId xmlns:a16="http://schemas.microsoft.com/office/drawing/2014/main" id="{1DAC2EF1-A16C-CB46-CB9E-76DB57E16BCB}"/>
              </a:ext>
            </a:extLst>
          </p:cNvPr>
          <p:cNvPicPr>
            <a:picLocks noChangeAspect="1"/>
          </p:cNvPicPr>
          <p:nvPr/>
        </p:nvPicPr>
        <p:blipFill>
          <a:blip r:embed="rId3"/>
          <a:stretch>
            <a:fillRect/>
          </a:stretch>
        </p:blipFill>
        <p:spPr>
          <a:xfrm>
            <a:off x="8052350" y="165913"/>
            <a:ext cx="3917229" cy="3136429"/>
          </a:xfrm>
          <a:prstGeom prst="rect">
            <a:avLst/>
          </a:prstGeom>
        </p:spPr>
      </p:pic>
      <p:sp>
        <p:nvSpPr>
          <p:cNvPr id="8" name="TextBox 7">
            <a:extLst>
              <a:ext uri="{FF2B5EF4-FFF2-40B4-BE49-F238E27FC236}">
                <a16:creationId xmlns:a16="http://schemas.microsoft.com/office/drawing/2014/main" id="{C05513C6-6706-E949-1BDF-23B59C4D7D3E}"/>
              </a:ext>
            </a:extLst>
          </p:cNvPr>
          <p:cNvSpPr txBox="1"/>
          <p:nvPr/>
        </p:nvSpPr>
        <p:spPr>
          <a:xfrm>
            <a:off x="3027667" y="4735231"/>
            <a:ext cx="4382436" cy="954107"/>
          </a:xfrm>
          <a:prstGeom prst="rect">
            <a:avLst/>
          </a:prstGeom>
          <a:noFill/>
        </p:spPr>
        <p:txBody>
          <a:bodyPr wrap="square">
            <a:spAutoFit/>
          </a:bodyPr>
          <a:lstStyle/>
          <a:p>
            <a:pPr algn="r" defTabSz="829178">
              <a:buClr>
                <a:srgbClr val="000000"/>
              </a:buClr>
            </a:pPr>
            <a:r>
              <a:rPr lang="ru-RU" sz="1400" kern="0">
                <a:solidFill>
                  <a:srgbClr val="00B0F0"/>
                </a:solidFill>
                <a:latin typeface="+mj-lt"/>
                <a:cs typeface="Calibri" panose="020F0502020204030204" pitchFamily="34" charset="0"/>
                <a:sym typeface="Arial"/>
              </a:rPr>
              <a:t>Установка «в разрыв», точка отказа</a:t>
            </a:r>
          </a:p>
          <a:p>
            <a:pPr algn="r" defTabSz="829178">
              <a:buClr>
                <a:srgbClr val="000000"/>
              </a:buClr>
            </a:pPr>
            <a:endParaRPr lang="ru-RU" sz="1400" kern="0">
              <a:solidFill>
                <a:srgbClr val="00B0F0"/>
              </a:solidFill>
              <a:latin typeface="+mj-lt"/>
              <a:cs typeface="Calibri" panose="020F0502020204030204" pitchFamily="34" charset="0"/>
              <a:sym typeface="Arial"/>
            </a:endParaRPr>
          </a:p>
          <a:p>
            <a:pPr algn="r" defTabSz="829178">
              <a:buClr>
                <a:srgbClr val="000000"/>
              </a:buClr>
            </a:pPr>
            <a:r>
              <a:rPr lang="ru-RU" sz="1400" kern="0">
                <a:solidFill>
                  <a:srgbClr val="00B0F0"/>
                </a:solidFill>
                <a:latin typeface="+mj-lt"/>
                <a:cs typeface="Calibri" panose="020F0502020204030204" pitchFamily="34" charset="0"/>
                <a:sym typeface="Arial"/>
              </a:rPr>
              <a:t>Ограниченная масштабируемость</a:t>
            </a:r>
            <a:endParaRPr lang="ru-RU" sz="1400">
              <a:solidFill>
                <a:srgbClr val="00B0F0"/>
              </a:solidFill>
            </a:endParaRPr>
          </a:p>
          <a:p>
            <a:pPr algn="r" defTabSz="829178">
              <a:buClr>
                <a:srgbClr val="000000"/>
              </a:buClr>
            </a:pPr>
            <a:endParaRPr lang="ru-RU" sz="1400" kern="0">
              <a:solidFill>
                <a:srgbClr val="00B0F0"/>
              </a:solidFill>
              <a:latin typeface="+mj-lt"/>
              <a:cs typeface="Calibri" panose="020F0502020204030204" pitchFamily="34" charset="0"/>
              <a:sym typeface="Arial"/>
            </a:endParaRPr>
          </a:p>
        </p:txBody>
      </p:sp>
      <p:pic>
        <p:nvPicPr>
          <p:cNvPr id="10" name="Picture 9">
            <a:extLst>
              <a:ext uri="{FF2B5EF4-FFF2-40B4-BE49-F238E27FC236}">
                <a16:creationId xmlns:a16="http://schemas.microsoft.com/office/drawing/2014/main" id="{8DABAD11-8B40-F3BF-B3CB-8AB0500CAF51}"/>
              </a:ext>
            </a:extLst>
          </p:cNvPr>
          <p:cNvPicPr>
            <a:picLocks noChangeAspect="1"/>
          </p:cNvPicPr>
          <p:nvPr/>
        </p:nvPicPr>
        <p:blipFill>
          <a:blip r:embed="rId4"/>
          <a:stretch>
            <a:fillRect/>
          </a:stretch>
        </p:blipFill>
        <p:spPr>
          <a:xfrm>
            <a:off x="284258" y="2165868"/>
            <a:ext cx="2968374" cy="2272947"/>
          </a:xfrm>
          <a:prstGeom prst="rect">
            <a:avLst/>
          </a:prstGeom>
        </p:spPr>
      </p:pic>
      <p:sp>
        <p:nvSpPr>
          <p:cNvPr id="11" name="TextBox 10">
            <a:extLst>
              <a:ext uri="{FF2B5EF4-FFF2-40B4-BE49-F238E27FC236}">
                <a16:creationId xmlns:a16="http://schemas.microsoft.com/office/drawing/2014/main" id="{82F2919C-CA91-7C8B-4BA5-C9AE23D5BF40}"/>
              </a:ext>
            </a:extLst>
          </p:cNvPr>
          <p:cNvSpPr txBox="1"/>
          <p:nvPr/>
        </p:nvSpPr>
        <p:spPr>
          <a:xfrm>
            <a:off x="3252632" y="2609843"/>
            <a:ext cx="3586363" cy="1384995"/>
          </a:xfrm>
          <a:prstGeom prst="rect">
            <a:avLst/>
          </a:prstGeom>
          <a:noFill/>
        </p:spPr>
        <p:txBody>
          <a:bodyPr wrap="square">
            <a:spAutoFit/>
          </a:bodyPr>
          <a:lstStyle/>
          <a:p>
            <a:pPr defTabSz="829178">
              <a:buClr>
                <a:srgbClr val="000000"/>
              </a:buClr>
            </a:pPr>
            <a:r>
              <a:rPr lang="ru-RU" sz="1400" kern="0">
                <a:solidFill>
                  <a:srgbClr val="00B0F0"/>
                </a:solidFill>
                <a:latin typeface="+mj-lt"/>
                <a:cs typeface="Calibri" panose="020F0502020204030204" pitchFamily="34" charset="0"/>
                <a:sym typeface="Arial"/>
              </a:rPr>
              <a:t>Использование универсального </a:t>
            </a:r>
            <a:r>
              <a:rPr lang="en-US" sz="1400" kern="0">
                <a:solidFill>
                  <a:srgbClr val="00B0F0"/>
                </a:solidFill>
                <a:latin typeface="+mj-lt"/>
                <a:cs typeface="Calibri" panose="020F0502020204030204" pitchFamily="34" charset="0"/>
                <a:sym typeface="Arial"/>
              </a:rPr>
              <a:t>TI</a:t>
            </a:r>
            <a:endParaRPr lang="ru-RU" sz="1400" kern="0">
              <a:solidFill>
                <a:srgbClr val="00B0F0"/>
              </a:solidFill>
              <a:latin typeface="+mj-lt"/>
              <a:cs typeface="Calibri" panose="020F0502020204030204" pitchFamily="34" charset="0"/>
              <a:sym typeface="Arial"/>
            </a:endParaRPr>
          </a:p>
          <a:p>
            <a:pPr defTabSz="829178">
              <a:buClr>
                <a:srgbClr val="000000"/>
              </a:buClr>
            </a:pPr>
            <a:endParaRPr lang="ru-RU" sz="1400" kern="0">
              <a:solidFill>
                <a:srgbClr val="00B0F0"/>
              </a:solidFill>
              <a:latin typeface="+mj-lt"/>
              <a:cs typeface="Calibri" panose="020F0502020204030204" pitchFamily="34" charset="0"/>
              <a:sym typeface="Arial"/>
            </a:endParaRPr>
          </a:p>
          <a:p>
            <a:pPr defTabSz="829178">
              <a:buClr>
                <a:srgbClr val="000000"/>
              </a:buClr>
            </a:pPr>
            <a:r>
              <a:rPr lang="ru-RU" sz="1400" kern="0">
                <a:solidFill>
                  <a:srgbClr val="00B0F0"/>
                </a:solidFill>
                <a:latin typeface="+mj-lt"/>
                <a:cs typeface="Calibri" panose="020F0502020204030204" pitchFamily="34" charset="0"/>
                <a:sym typeface="Arial"/>
              </a:rPr>
              <a:t>Обнаружение угроз по общим </a:t>
            </a:r>
            <a:r>
              <a:rPr lang="en-US" sz="1400" kern="0">
                <a:solidFill>
                  <a:srgbClr val="00B0F0"/>
                </a:solidFill>
                <a:latin typeface="+mj-lt"/>
                <a:cs typeface="Calibri" panose="020F0502020204030204" pitchFamily="34" charset="0"/>
                <a:sym typeface="Arial"/>
              </a:rPr>
              <a:t>IoC</a:t>
            </a:r>
          </a:p>
          <a:p>
            <a:pPr defTabSz="829178">
              <a:buClr>
                <a:srgbClr val="000000"/>
              </a:buClr>
            </a:pPr>
            <a:endParaRPr lang="en-US" sz="1400" kern="0">
              <a:solidFill>
                <a:srgbClr val="00B0F0"/>
              </a:solidFill>
              <a:latin typeface="+mj-lt"/>
              <a:cs typeface="Calibri" panose="020F0502020204030204" pitchFamily="34" charset="0"/>
              <a:sym typeface="Arial"/>
            </a:endParaRPr>
          </a:p>
          <a:p>
            <a:pPr defTabSz="829178">
              <a:buClr>
                <a:srgbClr val="000000"/>
              </a:buClr>
            </a:pPr>
            <a:r>
              <a:rPr lang="ru-RU" sz="1400" kern="0">
                <a:solidFill>
                  <a:srgbClr val="00B0F0"/>
                </a:solidFill>
                <a:latin typeface="+mj-lt"/>
                <a:cs typeface="Calibri" panose="020F0502020204030204" pitchFamily="34" charset="0"/>
                <a:sym typeface="Arial"/>
              </a:rPr>
              <a:t>Ограниченная </a:t>
            </a:r>
            <a:r>
              <a:rPr lang="ru-RU" sz="1400" kern="0" err="1">
                <a:solidFill>
                  <a:srgbClr val="00B0F0"/>
                </a:solidFill>
                <a:latin typeface="+mj-lt"/>
                <a:cs typeface="Calibri" panose="020F0502020204030204" pitchFamily="34" charset="0"/>
                <a:sym typeface="Arial"/>
              </a:rPr>
              <a:t>проактивность</a:t>
            </a:r>
            <a:r>
              <a:rPr lang="ru-RU" sz="1400" kern="0">
                <a:solidFill>
                  <a:srgbClr val="00B0F0"/>
                </a:solidFill>
                <a:latin typeface="+mj-lt"/>
                <a:cs typeface="Calibri" panose="020F0502020204030204" pitchFamily="34" charset="0"/>
                <a:sym typeface="Arial"/>
              </a:rPr>
              <a:t>, фокус на выявление информации об атаках</a:t>
            </a:r>
          </a:p>
        </p:txBody>
      </p:sp>
      <p:sp>
        <p:nvSpPr>
          <p:cNvPr id="3" name="Freeform: Shape 16">
            <a:extLst>
              <a:ext uri="{FF2B5EF4-FFF2-40B4-BE49-F238E27FC236}">
                <a16:creationId xmlns:a16="http://schemas.microsoft.com/office/drawing/2014/main" id="{2C95B71D-CE94-EE7B-F36B-492049BFE03D}"/>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chemeClr val="bg1">
              <a:lumMod val="95000"/>
            </a:schemeClr>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6" name="Рисунок 5" descr="Изображение выглядит как символ, Графика, Шрифт, логотип&#10;&#10;Автоматически созданное описание">
            <a:extLst>
              <a:ext uri="{FF2B5EF4-FFF2-40B4-BE49-F238E27FC236}">
                <a16:creationId xmlns:a16="http://schemas.microsoft.com/office/drawing/2014/main" id="{D84EE042-78EE-8D84-15CB-08F862873DE9}"/>
              </a:ext>
            </a:extLst>
          </p:cNvPr>
          <p:cNvPicPr>
            <a:picLocks noChangeAspect="1"/>
          </p:cNvPicPr>
          <p:nvPr/>
        </p:nvPicPr>
        <p:blipFill>
          <a:blip r:embed="rId5"/>
          <a:stretch>
            <a:fillRect/>
          </a:stretch>
        </p:blipFill>
        <p:spPr>
          <a:xfrm>
            <a:off x="203106" y="238685"/>
            <a:ext cx="561975" cy="571500"/>
          </a:xfrm>
          <a:prstGeom prst="rect">
            <a:avLst/>
          </a:prstGeom>
        </p:spPr>
      </p:pic>
    </p:spTree>
    <p:extLst>
      <p:ext uri="{BB962C8B-B14F-4D97-AF65-F5344CB8AC3E}">
        <p14:creationId xmlns:p14="http://schemas.microsoft.com/office/powerpoint/2010/main" val="24529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98AB3A19-12FA-792B-B16F-45B50D482AB9}"/>
              </a:ext>
            </a:extLst>
          </p:cNvPr>
          <p:cNvSpPr txBox="1"/>
          <p:nvPr/>
        </p:nvSpPr>
        <p:spPr>
          <a:xfrm>
            <a:off x="1581836" y="415442"/>
            <a:ext cx="6232167" cy="553998"/>
          </a:xfrm>
          <a:prstGeom prst="rect">
            <a:avLst/>
          </a:prstGeom>
          <a:noFill/>
        </p:spPr>
        <p:txBody>
          <a:bodyPr wrap="square" lIns="0" tIns="0" rIns="0" bIns="0" rtlCol="0">
            <a:spAutoFit/>
          </a:bodyPr>
          <a:lstStyle/>
          <a:p>
            <a:r>
              <a:rPr lang="en-US" sz="3600" spc="-150">
                <a:solidFill>
                  <a:schemeClr val="bg1"/>
                </a:solidFill>
                <a:latin typeface="Red Hat Display Bold" panose="02010303040201060303" pitchFamily="2" charset="0"/>
                <a:ea typeface="Red Hat Display Black" panose="02010303040201060303" pitchFamily="2" charset="0"/>
                <a:cs typeface="Red Hat Display Black" panose="02010303040201060303" pitchFamily="2" charset="0"/>
              </a:rPr>
              <a:t>KVIL vs BI.ZONE</a:t>
            </a:r>
            <a:endParaRPr lang="en-US" sz="3600" spc="-150">
              <a:solidFill>
                <a:srgbClr val="14A24C"/>
              </a:solidFill>
              <a:latin typeface="Red Hat Display Black" panose="02010303040201060303" pitchFamily="2" charset="0"/>
              <a:ea typeface="Red Hat Display Black" panose="02010303040201060303" pitchFamily="2" charset="0"/>
              <a:cs typeface="Red Hat Display Black" panose="02010303040201060303" pitchFamily="2" charset="0"/>
            </a:endParaRPr>
          </a:p>
        </p:txBody>
      </p:sp>
      <p:sp>
        <p:nvSpPr>
          <p:cNvPr id="5" name="TextBox 4">
            <a:extLst>
              <a:ext uri="{FF2B5EF4-FFF2-40B4-BE49-F238E27FC236}">
                <a16:creationId xmlns:a16="http://schemas.microsoft.com/office/drawing/2014/main" id="{A1FBEAB6-B4AB-8C8C-56E6-015B0F3C900F}"/>
              </a:ext>
            </a:extLst>
          </p:cNvPr>
          <p:cNvSpPr txBox="1"/>
          <p:nvPr/>
        </p:nvSpPr>
        <p:spPr>
          <a:xfrm>
            <a:off x="2452415" y="1982581"/>
            <a:ext cx="3158796" cy="1384995"/>
          </a:xfrm>
          <a:prstGeom prst="rect">
            <a:avLst/>
          </a:prstGeom>
          <a:noFill/>
        </p:spPr>
        <p:txBody>
          <a:bodyPr wrap="square" lIns="0" tIns="0" rIns="0" bIns="0" anchor="ctr">
            <a:spAutoFit/>
          </a:bodyPr>
          <a:lstStyle/>
          <a:p>
            <a:r>
              <a:rPr lang="ru-RU" sz="1400">
                <a:solidFill>
                  <a:srgbClr val="14A24C"/>
                </a:solidFill>
                <a:latin typeface="+mj-lt"/>
              </a:rPr>
              <a:t>Специализированное решение с фокусом на анализ и обогащение данных  о событиях в </a:t>
            </a:r>
            <a:r>
              <a:rPr lang="en-US" sz="1400">
                <a:solidFill>
                  <a:srgbClr val="14A24C"/>
                </a:solidFill>
                <a:latin typeface="+mj-lt"/>
              </a:rPr>
              <a:t>DNS</a:t>
            </a:r>
            <a:r>
              <a:rPr lang="ru-RU" sz="1400">
                <a:solidFill>
                  <a:srgbClr val="14A24C"/>
                </a:solidFill>
                <a:latin typeface="+mj-lt"/>
              </a:rPr>
              <a:t> протоколе</a:t>
            </a:r>
          </a:p>
          <a:p>
            <a:r>
              <a:rPr lang="ru-RU" sz="1200">
                <a:solidFill>
                  <a:schemeClr val="bg1"/>
                </a:solidFill>
              </a:rPr>
              <a:t>Интеграция с </a:t>
            </a:r>
            <a:r>
              <a:rPr lang="en-US" sz="1200">
                <a:solidFill>
                  <a:schemeClr val="bg1"/>
                </a:solidFill>
              </a:rPr>
              <a:t>XDR </a:t>
            </a:r>
            <a:r>
              <a:rPr lang="ru-RU" sz="1200">
                <a:solidFill>
                  <a:schemeClr val="bg1"/>
                </a:solidFill>
              </a:rPr>
              <a:t> и </a:t>
            </a:r>
            <a:r>
              <a:rPr lang="en-US" sz="1200">
                <a:solidFill>
                  <a:schemeClr val="bg1"/>
                </a:solidFill>
              </a:rPr>
              <a:t>SIEM</a:t>
            </a:r>
            <a:r>
              <a:rPr lang="ru-RU" sz="1200">
                <a:solidFill>
                  <a:schemeClr val="bg1"/>
                </a:solidFill>
              </a:rPr>
              <a:t>. Выявление источника запроса с точностью до процесса инициатора. Выявление впервые посещённых доменов и горизонтального перемещения</a:t>
            </a:r>
            <a:endParaRPr lang="en-US" sz="1200">
              <a:solidFill>
                <a:schemeClr val="bg1"/>
              </a:solidFill>
            </a:endParaRPr>
          </a:p>
        </p:txBody>
      </p:sp>
      <p:pic>
        <p:nvPicPr>
          <p:cNvPr id="18" name="Picture 17">
            <a:extLst>
              <a:ext uri="{FF2B5EF4-FFF2-40B4-BE49-F238E27FC236}">
                <a16:creationId xmlns:a16="http://schemas.microsoft.com/office/drawing/2014/main" id="{478E0944-4ACC-22C0-05AB-5B6D801028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85186" y="1199090"/>
            <a:ext cx="736526" cy="800666"/>
          </a:xfrm>
          <a:prstGeom prst="rect">
            <a:avLst/>
          </a:prstGeom>
        </p:spPr>
      </p:pic>
      <p:sp>
        <p:nvSpPr>
          <p:cNvPr id="26" name="TextBox 25">
            <a:extLst>
              <a:ext uri="{FF2B5EF4-FFF2-40B4-BE49-F238E27FC236}">
                <a16:creationId xmlns:a16="http://schemas.microsoft.com/office/drawing/2014/main" id="{B7D92731-2611-E862-6BD8-AC17DC4155B9}"/>
              </a:ext>
            </a:extLst>
          </p:cNvPr>
          <p:cNvSpPr txBox="1"/>
          <p:nvPr/>
        </p:nvSpPr>
        <p:spPr>
          <a:xfrm>
            <a:off x="2452415" y="1162064"/>
            <a:ext cx="3158796" cy="584775"/>
          </a:xfrm>
          <a:prstGeom prst="rect">
            <a:avLst/>
          </a:prstGeom>
          <a:noFill/>
        </p:spPr>
        <p:txBody>
          <a:bodyPr wrap="square" lIns="0" tIns="0" rIns="0" bIns="0" anchor="ctr">
            <a:spAutoFit/>
          </a:bodyPr>
          <a:lstStyle/>
          <a:p>
            <a:r>
              <a:rPr lang="ru-RU" sz="1400">
                <a:solidFill>
                  <a:srgbClr val="14A24C"/>
                </a:solidFill>
                <a:latin typeface="+mj-lt"/>
              </a:rPr>
              <a:t>База доменов = весь Интернет</a:t>
            </a:r>
          </a:p>
          <a:p>
            <a:r>
              <a:rPr lang="ru-RU" sz="1200">
                <a:solidFill>
                  <a:schemeClr val="bg1"/>
                </a:solidFill>
              </a:rPr>
              <a:t>Внешние </a:t>
            </a:r>
            <a:r>
              <a:rPr lang="en-US" sz="1200">
                <a:solidFill>
                  <a:schemeClr val="bg1"/>
                </a:solidFill>
              </a:rPr>
              <a:t>CTI/IoC/</a:t>
            </a:r>
            <a:r>
              <a:rPr lang="en-US" sz="1200" err="1">
                <a:solidFill>
                  <a:schemeClr val="bg1"/>
                </a:solidFill>
              </a:rPr>
              <a:t>IoA</a:t>
            </a:r>
            <a:r>
              <a:rPr lang="ru-RU" sz="1200">
                <a:solidFill>
                  <a:schemeClr val="bg1"/>
                </a:solidFill>
              </a:rPr>
              <a:t> принимаются к анализу, но только как триггер к перерасчёту рейтинга</a:t>
            </a:r>
            <a:r>
              <a:rPr lang="en-US" sz="1200">
                <a:solidFill>
                  <a:schemeClr val="bg1"/>
                </a:solidFill>
              </a:rPr>
              <a:t> </a:t>
            </a:r>
          </a:p>
        </p:txBody>
      </p:sp>
      <p:pic>
        <p:nvPicPr>
          <p:cNvPr id="27" name="Picture 26">
            <a:extLst>
              <a:ext uri="{FF2B5EF4-FFF2-40B4-BE49-F238E27FC236}">
                <a16:creationId xmlns:a16="http://schemas.microsoft.com/office/drawing/2014/main" id="{B4CDA3DE-7F55-174B-4DA8-1FBEEDF85F0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85186" y="2345644"/>
            <a:ext cx="736526" cy="800666"/>
          </a:xfrm>
          <a:prstGeom prst="rect">
            <a:avLst/>
          </a:prstGeom>
        </p:spPr>
      </p:pic>
      <p:sp>
        <p:nvSpPr>
          <p:cNvPr id="37" name="TextBox 36">
            <a:extLst>
              <a:ext uri="{FF2B5EF4-FFF2-40B4-BE49-F238E27FC236}">
                <a16:creationId xmlns:a16="http://schemas.microsoft.com/office/drawing/2014/main" id="{FB611FDA-C2DA-28B7-5AE9-1E23F0FDB05A}"/>
              </a:ext>
            </a:extLst>
          </p:cNvPr>
          <p:cNvSpPr txBox="1"/>
          <p:nvPr/>
        </p:nvSpPr>
        <p:spPr>
          <a:xfrm>
            <a:off x="7695168" y="1121910"/>
            <a:ext cx="3158796" cy="954107"/>
          </a:xfrm>
          <a:prstGeom prst="rect">
            <a:avLst/>
          </a:prstGeom>
          <a:noFill/>
        </p:spPr>
        <p:txBody>
          <a:bodyPr wrap="square" lIns="0" tIns="0" rIns="0" bIns="0" anchor="ctr">
            <a:spAutoFit/>
          </a:bodyPr>
          <a:lstStyle/>
          <a:p>
            <a:r>
              <a:rPr lang="ru-RU" sz="1400">
                <a:solidFill>
                  <a:srgbClr val="14A24C"/>
                </a:solidFill>
                <a:latin typeface="+mj-lt"/>
              </a:rPr>
              <a:t>Блокировка </a:t>
            </a:r>
            <a:r>
              <a:rPr lang="ru-RU" sz="1400" u="sng">
                <a:solidFill>
                  <a:srgbClr val="14A24C"/>
                </a:solidFill>
                <a:latin typeface="+mj-lt"/>
              </a:rPr>
              <a:t>любых</a:t>
            </a:r>
            <a:r>
              <a:rPr lang="ru-RU" sz="1400">
                <a:solidFill>
                  <a:srgbClr val="14A24C"/>
                </a:solidFill>
                <a:latin typeface="+mj-lt"/>
              </a:rPr>
              <a:t> </a:t>
            </a:r>
            <a:r>
              <a:rPr lang="en-US" sz="1400">
                <a:solidFill>
                  <a:srgbClr val="14A24C"/>
                </a:solidFill>
                <a:latin typeface="+mj-lt"/>
              </a:rPr>
              <a:t>DNS-</a:t>
            </a:r>
            <a:r>
              <a:rPr lang="ru-RU" sz="1400">
                <a:solidFill>
                  <a:srgbClr val="14A24C"/>
                </a:solidFill>
                <a:latin typeface="+mj-lt"/>
              </a:rPr>
              <a:t>туннелей</a:t>
            </a:r>
          </a:p>
          <a:p>
            <a:r>
              <a:rPr lang="ru-RU" sz="1200">
                <a:solidFill>
                  <a:schemeClr val="bg1"/>
                </a:solidFill>
              </a:rPr>
              <a:t>Блокировка не только известных инструментов на основе сигнатурного анализа, а любой, даже сверхмедленной попытки </a:t>
            </a:r>
            <a:r>
              <a:rPr lang="ru-RU" sz="1200" err="1">
                <a:solidFill>
                  <a:schemeClr val="bg1"/>
                </a:solidFill>
              </a:rPr>
              <a:t>эксфильтрации</a:t>
            </a:r>
            <a:r>
              <a:rPr lang="ru-RU" sz="1200">
                <a:solidFill>
                  <a:schemeClr val="bg1"/>
                </a:solidFill>
              </a:rPr>
              <a:t> данных</a:t>
            </a:r>
            <a:endParaRPr lang="en-US" sz="1200">
              <a:solidFill>
                <a:schemeClr val="bg1"/>
              </a:solidFill>
            </a:endParaRPr>
          </a:p>
        </p:txBody>
      </p:sp>
      <p:pic>
        <p:nvPicPr>
          <p:cNvPr id="38" name="Picture 37">
            <a:extLst>
              <a:ext uri="{FF2B5EF4-FFF2-40B4-BE49-F238E27FC236}">
                <a16:creationId xmlns:a16="http://schemas.microsoft.com/office/drawing/2014/main" id="{2AA6A26A-6090-87F7-72CA-6C0DCA9D6F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04886" y="1198630"/>
            <a:ext cx="736526" cy="800666"/>
          </a:xfrm>
          <a:prstGeom prst="rect">
            <a:avLst/>
          </a:prstGeom>
        </p:spPr>
      </p:pic>
      <p:sp>
        <p:nvSpPr>
          <p:cNvPr id="39" name="TextBox 38">
            <a:extLst>
              <a:ext uri="{FF2B5EF4-FFF2-40B4-BE49-F238E27FC236}">
                <a16:creationId xmlns:a16="http://schemas.microsoft.com/office/drawing/2014/main" id="{6FD08ECF-CC19-9718-F2A7-B106C10C4650}"/>
              </a:ext>
            </a:extLst>
          </p:cNvPr>
          <p:cNvSpPr txBox="1"/>
          <p:nvPr/>
        </p:nvSpPr>
        <p:spPr>
          <a:xfrm>
            <a:off x="2475468" y="3483120"/>
            <a:ext cx="3158796" cy="1169551"/>
          </a:xfrm>
          <a:prstGeom prst="rect">
            <a:avLst/>
          </a:prstGeom>
          <a:noFill/>
        </p:spPr>
        <p:txBody>
          <a:bodyPr wrap="square" lIns="0" tIns="0" rIns="0" bIns="0" anchor="ctr">
            <a:spAutoFit/>
          </a:bodyPr>
          <a:lstStyle/>
          <a:p>
            <a:r>
              <a:rPr lang="ru-RU" sz="1400">
                <a:solidFill>
                  <a:srgbClr val="14A24C"/>
                </a:solidFill>
                <a:latin typeface="+mj-lt"/>
              </a:rPr>
              <a:t>Минимальное влияние на инфраструктуру</a:t>
            </a:r>
          </a:p>
          <a:p>
            <a:r>
              <a:rPr lang="ru-RU" sz="1200">
                <a:solidFill>
                  <a:schemeClr val="bg1"/>
                </a:solidFill>
              </a:rPr>
              <a:t>Не требуется перенаправление, установка в разрыв или </a:t>
            </a:r>
            <a:r>
              <a:rPr lang="ru-RU" sz="1200" err="1">
                <a:solidFill>
                  <a:schemeClr val="bg1"/>
                </a:solidFill>
              </a:rPr>
              <a:t>зеркалирование</a:t>
            </a:r>
            <a:r>
              <a:rPr lang="ru-RU" sz="1200">
                <a:solidFill>
                  <a:schemeClr val="bg1"/>
                </a:solidFill>
              </a:rPr>
              <a:t> трафика. Система не может стать узким горлышком или точкой отказа, т.к. через неё не идёт трафик</a:t>
            </a:r>
            <a:endParaRPr lang="en-US" sz="1200">
              <a:solidFill>
                <a:schemeClr val="bg1"/>
              </a:solidFill>
            </a:endParaRPr>
          </a:p>
        </p:txBody>
      </p:sp>
      <p:pic>
        <p:nvPicPr>
          <p:cNvPr id="40" name="Picture 39">
            <a:extLst>
              <a:ext uri="{FF2B5EF4-FFF2-40B4-BE49-F238E27FC236}">
                <a16:creationId xmlns:a16="http://schemas.microsoft.com/office/drawing/2014/main" id="{1CAE6440-1CB2-BED0-E872-56CC0E0AAA5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85186" y="3571161"/>
            <a:ext cx="736526" cy="800666"/>
          </a:xfrm>
          <a:prstGeom prst="rect">
            <a:avLst/>
          </a:prstGeom>
        </p:spPr>
      </p:pic>
      <p:sp>
        <p:nvSpPr>
          <p:cNvPr id="41" name="TextBox 40">
            <a:extLst>
              <a:ext uri="{FF2B5EF4-FFF2-40B4-BE49-F238E27FC236}">
                <a16:creationId xmlns:a16="http://schemas.microsoft.com/office/drawing/2014/main" id="{8AB80B41-1520-75DE-E064-4A2E8C14B9E4}"/>
              </a:ext>
            </a:extLst>
          </p:cNvPr>
          <p:cNvSpPr txBox="1"/>
          <p:nvPr/>
        </p:nvSpPr>
        <p:spPr>
          <a:xfrm>
            <a:off x="7695168" y="2266702"/>
            <a:ext cx="3158796" cy="954107"/>
          </a:xfrm>
          <a:prstGeom prst="rect">
            <a:avLst/>
          </a:prstGeom>
          <a:noFill/>
        </p:spPr>
        <p:txBody>
          <a:bodyPr wrap="square" lIns="0" tIns="0" rIns="0" bIns="0" anchor="ctr">
            <a:spAutoFit/>
          </a:bodyPr>
          <a:lstStyle/>
          <a:p>
            <a:r>
              <a:rPr lang="ru-RU" sz="1400">
                <a:solidFill>
                  <a:srgbClr val="14A24C"/>
                </a:solidFill>
                <a:latin typeface="+mj-lt"/>
              </a:rPr>
              <a:t>Блокировка </a:t>
            </a:r>
            <a:r>
              <a:rPr lang="ru-RU" sz="1400" u="sng">
                <a:solidFill>
                  <a:srgbClr val="14A24C"/>
                </a:solidFill>
                <a:latin typeface="+mj-lt"/>
              </a:rPr>
              <a:t>любых</a:t>
            </a:r>
            <a:r>
              <a:rPr lang="ru-RU" sz="1400">
                <a:solidFill>
                  <a:srgbClr val="14A24C"/>
                </a:solidFill>
                <a:latin typeface="+mj-lt"/>
              </a:rPr>
              <a:t> </a:t>
            </a:r>
            <a:r>
              <a:rPr lang="en-US" sz="1400">
                <a:solidFill>
                  <a:srgbClr val="14A24C"/>
                </a:solidFill>
                <a:latin typeface="+mj-lt"/>
              </a:rPr>
              <a:t>DGA </a:t>
            </a:r>
            <a:r>
              <a:rPr lang="ru-RU" sz="1400">
                <a:solidFill>
                  <a:srgbClr val="14A24C"/>
                </a:solidFill>
                <a:latin typeface="+mj-lt"/>
              </a:rPr>
              <a:t>доменов</a:t>
            </a:r>
          </a:p>
          <a:p>
            <a:r>
              <a:rPr lang="ru-RU" sz="1200">
                <a:solidFill>
                  <a:schemeClr val="bg1"/>
                </a:solidFill>
              </a:rPr>
              <a:t>Информация о всех зарегистрированных доменах даёт дополнительный эффективный критерий проверки, в дополнение к традиционному математическому подходу</a:t>
            </a:r>
            <a:endParaRPr lang="en-US" sz="1200">
              <a:solidFill>
                <a:schemeClr val="bg1"/>
              </a:solidFill>
            </a:endParaRPr>
          </a:p>
        </p:txBody>
      </p:sp>
      <p:pic>
        <p:nvPicPr>
          <p:cNvPr id="42" name="Picture 41">
            <a:extLst>
              <a:ext uri="{FF2B5EF4-FFF2-40B4-BE49-F238E27FC236}">
                <a16:creationId xmlns:a16="http://schemas.microsoft.com/office/drawing/2014/main" id="{00EC950A-87A5-E869-90BC-CC9B0318B49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04886" y="2343422"/>
            <a:ext cx="736526" cy="800666"/>
          </a:xfrm>
          <a:prstGeom prst="rect">
            <a:avLst/>
          </a:prstGeom>
        </p:spPr>
      </p:pic>
      <p:sp>
        <p:nvSpPr>
          <p:cNvPr id="43" name="TextBox 42">
            <a:extLst>
              <a:ext uri="{FF2B5EF4-FFF2-40B4-BE49-F238E27FC236}">
                <a16:creationId xmlns:a16="http://schemas.microsoft.com/office/drawing/2014/main" id="{5EF79DD0-1E89-323C-8ADB-95E9D413D9A4}"/>
              </a:ext>
            </a:extLst>
          </p:cNvPr>
          <p:cNvSpPr txBox="1"/>
          <p:nvPr/>
        </p:nvSpPr>
        <p:spPr>
          <a:xfrm>
            <a:off x="7695168" y="3410699"/>
            <a:ext cx="3158796" cy="1200329"/>
          </a:xfrm>
          <a:prstGeom prst="rect">
            <a:avLst/>
          </a:prstGeom>
          <a:noFill/>
        </p:spPr>
        <p:txBody>
          <a:bodyPr wrap="square" lIns="0" tIns="0" rIns="0" bIns="0" anchor="ctr">
            <a:spAutoFit/>
          </a:bodyPr>
          <a:lstStyle/>
          <a:p>
            <a:r>
              <a:rPr lang="ru-RU" sz="1400">
                <a:solidFill>
                  <a:srgbClr val="14A24C"/>
                </a:solidFill>
                <a:latin typeface="+mj-lt"/>
              </a:rPr>
              <a:t>Минимальные требования к квалификации персонала и простота сопровождения</a:t>
            </a:r>
          </a:p>
          <a:p>
            <a:r>
              <a:rPr lang="ru-RU" sz="1200">
                <a:solidFill>
                  <a:schemeClr val="bg1"/>
                </a:solidFill>
              </a:rPr>
              <a:t>Возможна  работа по принципу «настроил и забыл», сложность сопровождения близка к уровню </a:t>
            </a:r>
            <a:r>
              <a:rPr lang="ru-RU" sz="1200" err="1">
                <a:solidFill>
                  <a:schemeClr val="bg1"/>
                </a:solidFill>
              </a:rPr>
              <a:t>анивируса</a:t>
            </a:r>
            <a:endParaRPr lang="en-US" sz="1200">
              <a:solidFill>
                <a:schemeClr val="bg1"/>
              </a:solidFill>
            </a:endParaRPr>
          </a:p>
        </p:txBody>
      </p:sp>
      <p:pic>
        <p:nvPicPr>
          <p:cNvPr id="44" name="Picture 43">
            <a:extLst>
              <a:ext uri="{FF2B5EF4-FFF2-40B4-BE49-F238E27FC236}">
                <a16:creationId xmlns:a16="http://schemas.microsoft.com/office/drawing/2014/main" id="{86F28CF6-ED75-23C2-11CD-0AF359D3845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04886" y="3610530"/>
            <a:ext cx="736526" cy="800666"/>
          </a:xfrm>
          <a:prstGeom prst="rect">
            <a:avLst/>
          </a:prstGeom>
        </p:spPr>
      </p:pic>
      <p:sp>
        <p:nvSpPr>
          <p:cNvPr id="45" name="TextBox 44">
            <a:extLst>
              <a:ext uri="{FF2B5EF4-FFF2-40B4-BE49-F238E27FC236}">
                <a16:creationId xmlns:a16="http://schemas.microsoft.com/office/drawing/2014/main" id="{3008CF8C-0A92-1605-B956-A47AF92CC1DD}"/>
              </a:ext>
            </a:extLst>
          </p:cNvPr>
          <p:cNvSpPr txBox="1"/>
          <p:nvPr/>
        </p:nvSpPr>
        <p:spPr>
          <a:xfrm>
            <a:off x="2524165" y="4833975"/>
            <a:ext cx="3158796" cy="984885"/>
          </a:xfrm>
          <a:prstGeom prst="rect">
            <a:avLst/>
          </a:prstGeom>
          <a:noFill/>
        </p:spPr>
        <p:txBody>
          <a:bodyPr wrap="square" lIns="0" tIns="0" rIns="0" bIns="0" anchor="ctr">
            <a:spAutoFit/>
          </a:bodyPr>
          <a:lstStyle/>
          <a:p>
            <a:r>
              <a:rPr lang="ru-RU" sz="1400">
                <a:solidFill>
                  <a:srgbClr val="14A24C"/>
                </a:solidFill>
                <a:latin typeface="+mj-lt"/>
              </a:rPr>
              <a:t>Выявление </a:t>
            </a:r>
            <a:r>
              <a:rPr lang="ru-RU" sz="1400" err="1">
                <a:solidFill>
                  <a:srgbClr val="14A24C"/>
                </a:solidFill>
                <a:latin typeface="+mj-lt"/>
              </a:rPr>
              <a:t>редиректов</a:t>
            </a:r>
            <a:r>
              <a:rPr lang="ru-RU" sz="1400">
                <a:solidFill>
                  <a:srgbClr val="14A24C"/>
                </a:solidFill>
                <a:latin typeface="+mj-lt"/>
              </a:rPr>
              <a:t> на вредоносные сайты</a:t>
            </a:r>
          </a:p>
          <a:p>
            <a:r>
              <a:rPr lang="ru-RU" sz="1200">
                <a:solidFill>
                  <a:schemeClr val="bg1"/>
                </a:solidFill>
              </a:rPr>
              <a:t>Отчёт «Причина посещения», может подсказать каким образом человек попал на заражённый сайт</a:t>
            </a:r>
            <a:endParaRPr lang="en-US" sz="1200">
              <a:solidFill>
                <a:schemeClr val="bg1"/>
              </a:solidFill>
            </a:endParaRPr>
          </a:p>
        </p:txBody>
      </p:sp>
      <p:pic>
        <p:nvPicPr>
          <p:cNvPr id="46" name="Picture 45">
            <a:extLst>
              <a:ext uri="{FF2B5EF4-FFF2-40B4-BE49-F238E27FC236}">
                <a16:creationId xmlns:a16="http://schemas.microsoft.com/office/drawing/2014/main" id="{3180740D-43A3-9B5D-93BF-6C2308FE84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33883" y="4926084"/>
            <a:ext cx="736526" cy="800666"/>
          </a:xfrm>
          <a:prstGeom prst="rect">
            <a:avLst/>
          </a:prstGeom>
        </p:spPr>
      </p:pic>
      <p:sp>
        <p:nvSpPr>
          <p:cNvPr id="47" name="TextBox 46">
            <a:extLst>
              <a:ext uri="{FF2B5EF4-FFF2-40B4-BE49-F238E27FC236}">
                <a16:creationId xmlns:a16="http://schemas.microsoft.com/office/drawing/2014/main" id="{A61B0B10-AE34-F00C-AED8-819846E035A1}"/>
              </a:ext>
            </a:extLst>
          </p:cNvPr>
          <p:cNvSpPr txBox="1"/>
          <p:nvPr/>
        </p:nvSpPr>
        <p:spPr>
          <a:xfrm>
            <a:off x="7743865" y="4965677"/>
            <a:ext cx="3158796" cy="800219"/>
          </a:xfrm>
          <a:prstGeom prst="rect">
            <a:avLst/>
          </a:prstGeom>
          <a:noFill/>
        </p:spPr>
        <p:txBody>
          <a:bodyPr wrap="square" lIns="0" tIns="0" rIns="0" bIns="0" anchor="ctr">
            <a:spAutoFit/>
          </a:bodyPr>
          <a:lstStyle/>
          <a:p>
            <a:r>
              <a:rPr lang="ru-RU" sz="1400">
                <a:solidFill>
                  <a:srgbClr val="14A24C"/>
                </a:solidFill>
                <a:latin typeface="+mj-lt"/>
              </a:rPr>
              <a:t>Анализ эффективности </a:t>
            </a:r>
            <a:r>
              <a:rPr lang="ru-RU" sz="1400" err="1">
                <a:solidFill>
                  <a:srgbClr val="14A24C"/>
                </a:solidFill>
                <a:latin typeface="+mj-lt"/>
              </a:rPr>
              <a:t>периметровых</a:t>
            </a:r>
            <a:r>
              <a:rPr lang="ru-RU" sz="1400">
                <a:solidFill>
                  <a:srgbClr val="14A24C"/>
                </a:solidFill>
                <a:latin typeface="+mj-lt"/>
              </a:rPr>
              <a:t> средств защиты</a:t>
            </a:r>
          </a:p>
          <a:p>
            <a:r>
              <a:rPr lang="ru-RU" sz="1200">
                <a:solidFill>
                  <a:schemeClr val="bg1"/>
                </a:solidFill>
              </a:rPr>
              <a:t>Отчёт «Аудит периметра» позволит выявить пропущенные подозрительные и опасные </a:t>
            </a:r>
            <a:r>
              <a:rPr lang="ru-RU" sz="1200" err="1">
                <a:solidFill>
                  <a:schemeClr val="bg1"/>
                </a:solidFill>
              </a:rPr>
              <a:t>сесии</a:t>
            </a:r>
            <a:endParaRPr lang="en-US" sz="1200">
              <a:solidFill>
                <a:schemeClr val="bg1"/>
              </a:solidFill>
            </a:endParaRPr>
          </a:p>
        </p:txBody>
      </p:sp>
      <p:pic>
        <p:nvPicPr>
          <p:cNvPr id="48" name="Picture 47">
            <a:extLst>
              <a:ext uri="{FF2B5EF4-FFF2-40B4-BE49-F238E27FC236}">
                <a16:creationId xmlns:a16="http://schemas.microsoft.com/office/drawing/2014/main" id="{1D5F722B-610F-EE8B-7106-8FC13B6A0C2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53583" y="4965453"/>
            <a:ext cx="736526" cy="800666"/>
          </a:xfrm>
          <a:prstGeom prst="rect">
            <a:avLst/>
          </a:prstGeom>
        </p:spPr>
      </p:pic>
      <p:sp>
        <p:nvSpPr>
          <p:cNvPr id="3" name="Freeform: Shape 16">
            <a:extLst>
              <a:ext uri="{FF2B5EF4-FFF2-40B4-BE49-F238E27FC236}">
                <a16:creationId xmlns:a16="http://schemas.microsoft.com/office/drawing/2014/main" id="{365BA170-6362-FBF2-339E-23DA96D30060}"/>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chemeClr val="bg1">
              <a:lumMod val="95000"/>
            </a:schemeClr>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6" name="Рисунок 5" descr="Изображение выглядит как символ, Графика, Шрифт, логотип&#10;&#10;Автоматически созданное описание">
            <a:extLst>
              <a:ext uri="{FF2B5EF4-FFF2-40B4-BE49-F238E27FC236}">
                <a16:creationId xmlns:a16="http://schemas.microsoft.com/office/drawing/2014/main" id="{5BB7DBF9-D86A-0946-69C3-39049E41C773}"/>
              </a:ext>
            </a:extLst>
          </p:cNvPr>
          <p:cNvPicPr>
            <a:picLocks noChangeAspect="1"/>
          </p:cNvPicPr>
          <p:nvPr/>
        </p:nvPicPr>
        <p:blipFill>
          <a:blip r:embed="rId3"/>
          <a:stretch>
            <a:fillRect/>
          </a:stretch>
        </p:blipFill>
        <p:spPr>
          <a:xfrm>
            <a:off x="203106" y="238685"/>
            <a:ext cx="561975" cy="571500"/>
          </a:xfrm>
          <a:prstGeom prst="rect">
            <a:avLst/>
          </a:prstGeom>
        </p:spPr>
      </p:pic>
    </p:spTree>
    <p:extLst>
      <p:ext uri="{BB962C8B-B14F-4D97-AF65-F5344CB8AC3E}">
        <p14:creationId xmlns:p14="http://schemas.microsoft.com/office/powerpoint/2010/main" val="1341351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AC90971-9F7A-2673-1EF5-344703CA39AB}"/>
              </a:ext>
            </a:extLst>
          </p:cNvPr>
          <p:cNvSpPr/>
          <p:nvPr/>
        </p:nvSpPr>
        <p:spPr>
          <a:xfrm>
            <a:off x="0" y="0"/>
            <a:ext cx="12192000" cy="6858000"/>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a:solidFill>
            <a:srgbClr val="13173F"/>
          </a:solidFill>
          <a:ln w="8572" cap="flat">
            <a:noFill/>
            <a:prstDash val="solid"/>
            <a:miter/>
          </a:ln>
        </p:spPr>
        <p:txBody>
          <a:bodyPr rtlCol="0" anchor="ctr"/>
          <a:lstStyle/>
          <a:p>
            <a:endParaRPr lang="en-US"/>
          </a:p>
        </p:txBody>
      </p:sp>
      <p:sp>
        <p:nvSpPr>
          <p:cNvPr id="6" name="Rectangle: Rounded Corners 5">
            <a:extLst>
              <a:ext uri="{FF2B5EF4-FFF2-40B4-BE49-F238E27FC236}">
                <a16:creationId xmlns:a16="http://schemas.microsoft.com/office/drawing/2014/main" id="{2D865854-26F5-38E3-808A-ABB5A2025776}"/>
              </a:ext>
            </a:extLst>
          </p:cNvPr>
          <p:cNvSpPr/>
          <p:nvPr/>
        </p:nvSpPr>
        <p:spPr>
          <a:xfrm>
            <a:off x="12262757" y="163286"/>
            <a:ext cx="223157" cy="217714"/>
          </a:xfrm>
          <a:prstGeom prst="roundRect">
            <a:avLst/>
          </a:prstGeom>
          <a:solidFill>
            <a:srgbClr val="1D1E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B33CEBB-EB91-CDA7-61EF-DF5F9B3D7029}"/>
              </a:ext>
            </a:extLst>
          </p:cNvPr>
          <p:cNvSpPr/>
          <p:nvPr/>
        </p:nvSpPr>
        <p:spPr>
          <a:xfrm>
            <a:off x="12262757" y="451757"/>
            <a:ext cx="223157" cy="217714"/>
          </a:xfrm>
          <a:prstGeom prst="roundRect">
            <a:avLst/>
          </a:prstGeom>
          <a:solidFill>
            <a:srgbClr val="14A2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background with dots and lines&#10;&#10;Description automatically generated">
            <a:extLst>
              <a:ext uri="{FF2B5EF4-FFF2-40B4-BE49-F238E27FC236}">
                <a16:creationId xmlns:a16="http://schemas.microsoft.com/office/drawing/2014/main" id="{5F695FED-FE79-1C8A-AB3E-3092964D5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Shape 3">
            <a:extLst>
              <a:ext uri="{FF2B5EF4-FFF2-40B4-BE49-F238E27FC236}">
                <a16:creationId xmlns:a16="http://schemas.microsoft.com/office/drawing/2014/main" id="{26F83892-77EA-29F7-7A88-F6E709961D12}"/>
              </a:ext>
            </a:extLst>
          </p:cNvPr>
          <p:cNvSpPr/>
          <p:nvPr/>
        </p:nvSpPr>
        <p:spPr>
          <a:xfrm>
            <a:off x="0" y="0"/>
            <a:ext cx="12192000" cy="6858000"/>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a:gradFill>
            <a:gsLst>
              <a:gs pos="0">
                <a:srgbClr val="1D1E3E">
                  <a:alpha val="60000"/>
                </a:srgbClr>
              </a:gs>
              <a:gs pos="100000">
                <a:srgbClr val="1D1E3E">
                  <a:alpha val="10000"/>
                </a:srgbClr>
              </a:gs>
            </a:gsLst>
            <a:path path="circle">
              <a:fillToRect l="50000" t="50000" r="50000" b="50000"/>
            </a:path>
          </a:gradFill>
          <a:ln w="8572" cap="flat">
            <a:noFill/>
            <a:prstDash val="solid"/>
            <a:miter/>
          </a:ln>
        </p:spPr>
        <p:txBody>
          <a:bodyPr rtlCol="0" anchor="ctr"/>
          <a:lstStyle/>
          <a:p>
            <a:endParaRPr lang="en-US"/>
          </a:p>
        </p:txBody>
      </p:sp>
      <p:cxnSp>
        <p:nvCxnSpPr>
          <p:cNvPr id="8017" name="Straight Connector 8016">
            <a:extLst>
              <a:ext uri="{FF2B5EF4-FFF2-40B4-BE49-F238E27FC236}">
                <a16:creationId xmlns:a16="http://schemas.microsoft.com/office/drawing/2014/main" id="{E8E8E49D-BB38-34B8-11D8-19296F35BD60}"/>
              </a:ext>
            </a:extLst>
          </p:cNvPr>
          <p:cNvCxnSpPr>
            <a:cxnSpLocks/>
          </p:cNvCxnSpPr>
          <p:nvPr/>
        </p:nvCxnSpPr>
        <p:spPr>
          <a:xfrm flipH="1">
            <a:off x="-3095625" y="381000"/>
            <a:ext cx="2781300" cy="0"/>
          </a:xfrm>
          <a:prstGeom prst="line">
            <a:avLst/>
          </a:prstGeom>
          <a:ln>
            <a:gradFill flip="none" rotWithShape="1">
              <a:gsLst>
                <a:gs pos="0">
                  <a:srgbClr val="14A24C">
                    <a:alpha val="0"/>
                  </a:srgbClr>
                </a:gs>
                <a:gs pos="100000">
                  <a:srgbClr val="14A24C"/>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8020" name="Straight Connector 8019">
            <a:extLst>
              <a:ext uri="{FF2B5EF4-FFF2-40B4-BE49-F238E27FC236}">
                <a16:creationId xmlns:a16="http://schemas.microsoft.com/office/drawing/2014/main" id="{7CBF913B-E7A7-902A-0D76-B5EC37793BFE}"/>
              </a:ext>
            </a:extLst>
          </p:cNvPr>
          <p:cNvCxnSpPr>
            <a:cxnSpLocks/>
          </p:cNvCxnSpPr>
          <p:nvPr/>
        </p:nvCxnSpPr>
        <p:spPr>
          <a:xfrm flipH="1">
            <a:off x="-4057650" y="1647825"/>
            <a:ext cx="2781300" cy="0"/>
          </a:xfrm>
          <a:prstGeom prst="line">
            <a:avLst/>
          </a:prstGeom>
          <a:ln>
            <a:gradFill flip="none" rotWithShape="1">
              <a:gsLst>
                <a:gs pos="0">
                  <a:srgbClr val="14A24C">
                    <a:alpha val="0"/>
                  </a:srgbClr>
                </a:gs>
                <a:gs pos="100000">
                  <a:srgbClr val="14A24C"/>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8021" name="Straight Connector 8020">
            <a:extLst>
              <a:ext uri="{FF2B5EF4-FFF2-40B4-BE49-F238E27FC236}">
                <a16:creationId xmlns:a16="http://schemas.microsoft.com/office/drawing/2014/main" id="{8BC6C38E-F94E-00F6-FFA9-D649E1F1293B}"/>
              </a:ext>
            </a:extLst>
          </p:cNvPr>
          <p:cNvCxnSpPr>
            <a:cxnSpLocks/>
          </p:cNvCxnSpPr>
          <p:nvPr/>
        </p:nvCxnSpPr>
        <p:spPr>
          <a:xfrm flipH="1">
            <a:off x="-2933700" y="4381500"/>
            <a:ext cx="2781300" cy="0"/>
          </a:xfrm>
          <a:prstGeom prst="line">
            <a:avLst/>
          </a:prstGeom>
          <a:ln>
            <a:gradFill flip="none" rotWithShape="1">
              <a:gsLst>
                <a:gs pos="0">
                  <a:srgbClr val="14A24C">
                    <a:alpha val="0"/>
                  </a:srgbClr>
                </a:gs>
                <a:gs pos="100000">
                  <a:srgbClr val="14A24C"/>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8022" name="Straight Connector 8021">
            <a:extLst>
              <a:ext uri="{FF2B5EF4-FFF2-40B4-BE49-F238E27FC236}">
                <a16:creationId xmlns:a16="http://schemas.microsoft.com/office/drawing/2014/main" id="{D2DF7766-3E0C-3226-6D1B-819D016FA165}"/>
              </a:ext>
            </a:extLst>
          </p:cNvPr>
          <p:cNvCxnSpPr>
            <a:cxnSpLocks/>
          </p:cNvCxnSpPr>
          <p:nvPr/>
        </p:nvCxnSpPr>
        <p:spPr>
          <a:xfrm flipH="1">
            <a:off x="-4057650" y="6505575"/>
            <a:ext cx="2781300" cy="0"/>
          </a:xfrm>
          <a:prstGeom prst="line">
            <a:avLst/>
          </a:prstGeom>
          <a:ln>
            <a:gradFill flip="none" rotWithShape="1">
              <a:gsLst>
                <a:gs pos="0">
                  <a:srgbClr val="14A24C">
                    <a:alpha val="0"/>
                  </a:srgbClr>
                </a:gs>
                <a:gs pos="100000">
                  <a:srgbClr val="14A24C"/>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8023" name="Straight Connector 8022">
            <a:extLst>
              <a:ext uri="{FF2B5EF4-FFF2-40B4-BE49-F238E27FC236}">
                <a16:creationId xmlns:a16="http://schemas.microsoft.com/office/drawing/2014/main" id="{EF875542-AED2-8141-D18B-7113BBC4FE53}"/>
              </a:ext>
            </a:extLst>
          </p:cNvPr>
          <p:cNvCxnSpPr>
            <a:cxnSpLocks/>
          </p:cNvCxnSpPr>
          <p:nvPr/>
        </p:nvCxnSpPr>
        <p:spPr>
          <a:xfrm>
            <a:off x="12634232" y="5524500"/>
            <a:ext cx="2781300" cy="0"/>
          </a:xfrm>
          <a:prstGeom prst="line">
            <a:avLst/>
          </a:prstGeom>
          <a:ln>
            <a:gradFill flip="none" rotWithShape="1">
              <a:gsLst>
                <a:gs pos="0">
                  <a:srgbClr val="14A24C">
                    <a:alpha val="0"/>
                  </a:srgbClr>
                </a:gs>
                <a:gs pos="100000">
                  <a:srgbClr val="14A24C"/>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8028" name="Straight Connector 8027">
            <a:extLst>
              <a:ext uri="{FF2B5EF4-FFF2-40B4-BE49-F238E27FC236}">
                <a16:creationId xmlns:a16="http://schemas.microsoft.com/office/drawing/2014/main" id="{DD9CA0D6-9A22-6D0B-A855-E4B32D68FCB5}"/>
              </a:ext>
            </a:extLst>
          </p:cNvPr>
          <p:cNvCxnSpPr>
            <a:cxnSpLocks/>
          </p:cNvCxnSpPr>
          <p:nvPr/>
        </p:nvCxnSpPr>
        <p:spPr>
          <a:xfrm>
            <a:off x="12634232" y="2952750"/>
            <a:ext cx="2781300" cy="0"/>
          </a:xfrm>
          <a:prstGeom prst="line">
            <a:avLst/>
          </a:prstGeom>
          <a:ln>
            <a:gradFill flip="none" rotWithShape="1">
              <a:gsLst>
                <a:gs pos="0">
                  <a:srgbClr val="14A24C">
                    <a:alpha val="0"/>
                  </a:srgbClr>
                </a:gs>
                <a:gs pos="100000">
                  <a:srgbClr val="14A24C"/>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79220" y="2150106"/>
            <a:ext cx="7233560" cy="2557789"/>
          </a:xfrm>
          <a:prstGeom prst="rect">
            <a:avLst/>
          </a:prstGeom>
        </p:spPr>
      </p:pic>
      <p:sp>
        <p:nvSpPr>
          <p:cNvPr id="2" name="TextBox 1">
            <a:extLst>
              <a:ext uri="{FF2B5EF4-FFF2-40B4-BE49-F238E27FC236}">
                <a16:creationId xmlns:a16="http://schemas.microsoft.com/office/drawing/2014/main" id="{89BBEE3D-CCA7-56E4-CBF1-92A371EBE4FD}"/>
              </a:ext>
            </a:extLst>
          </p:cNvPr>
          <p:cNvSpPr txBox="1"/>
          <p:nvPr/>
        </p:nvSpPr>
        <p:spPr>
          <a:xfrm>
            <a:off x="4462595" y="5382191"/>
            <a:ext cx="3005006" cy="1123384"/>
          </a:xfrm>
          <a:prstGeom prst="rect">
            <a:avLst/>
          </a:prstGeom>
          <a:noFill/>
        </p:spPr>
        <p:txBody>
          <a:bodyPr wrap="square" rtlCol="0">
            <a:spAutoFit/>
          </a:bodyPr>
          <a:lstStyle/>
          <a:p>
            <a:pPr algn="ctr"/>
            <a:r>
              <a:rPr lang="ru-RU" sz="1400" b="1">
                <a:solidFill>
                  <a:schemeClr val="bg1"/>
                </a:solidFill>
              </a:rPr>
              <a:t>Олег Котов</a:t>
            </a:r>
            <a:r>
              <a:rPr lang="en-US" sz="1400" b="1">
                <a:solidFill>
                  <a:schemeClr val="bg1"/>
                </a:solidFill>
              </a:rPr>
              <a:t>, CISSP</a:t>
            </a:r>
            <a:endParaRPr lang="ru-RU" sz="1400" b="1">
              <a:solidFill>
                <a:schemeClr val="bg1"/>
              </a:solidFill>
            </a:endParaRPr>
          </a:p>
          <a:p>
            <a:pPr algn="ctr"/>
            <a:endParaRPr lang="ru-RU" sz="1400" b="1">
              <a:solidFill>
                <a:schemeClr val="bg1"/>
              </a:solidFill>
            </a:endParaRPr>
          </a:p>
          <a:p>
            <a:pPr algn="ctr"/>
            <a:r>
              <a:rPr lang="en-US" sz="1400">
                <a:solidFill>
                  <a:schemeClr val="bg1"/>
                </a:solidFill>
              </a:rPr>
              <a:t>oleg@kvildns.ru</a:t>
            </a:r>
          </a:p>
          <a:p>
            <a:pPr algn="ctr"/>
            <a:r>
              <a:rPr lang="en-US" sz="1400">
                <a:solidFill>
                  <a:schemeClr val="bg1"/>
                </a:solidFill>
              </a:rPr>
              <a:t>+7 916 836 63 68</a:t>
            </a:r>
          </a:p>
          <a:p>
            <a:pPr algn="ctr"/>
            <a:endParaRPr lang="ru-RU" sz="1100">
              <a:solidFill>
                <a:schemeClr val="bg1"/>
              </a:solidFill>
            </a:endParaRPr>
          </a:p>
        </p:txBody>
      </p:sp>
    </p:spTree>
    <p:extLst>
      <p:ext uri="{BB962C8B-B14F-4D97-AF65-F5344CB8AC3E}">
        <p14:creationId xmlns:p14="http://schemas.microsoft.com/office/powerpoint/2010/main" val="57009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358ED8-6FB9-4BEA-E97B-58D02834CCDD}"/>
              </a:ext>
            </a:extLst>
          </p:cNvPr>
          <p:cNvSpPr txBox="1"/>
          <p:nvPr/>
        </p:nvSpPr>
        <p:spPr>
          <a:xfrm>
            <a:off x="1012259" y="1711503"/>
            <a:ext cx="10017939" cy="4419671"/>
          </a:xfrm>
          <a:prstGeom prst="rect">
            <a:avLst/>
          </a:prstGeom>
          <a:noFill/>
        </p:spPr>
        <p:txBody>
          <a:bodyPr wrap="square" lIns="91440" tIns="45720" rIns="91440" bIns="45720" anchor="t">
            <a:spAutoFit/>
          </a:bodyPr>
          <a:lstStyle/>
          <a:p>
            <a:pPr>
              <a:lnSpc>
                <a:spcPct val="90000"/>
              </a:lnSpc>
              <a:spcBef>
                <a:spcPts val="1000"/>
              </a:spcBef>
            </a:pPr>
            <a:r>
              <a:rPr lang="en-US" sz="2800" dirty="0">
                <a:solidFill>
                  <a:srgbClr val="14A24C"/>
                </a:solidFill>
                <a:ea typeface="+mn-lt"/>
                <a:cs typeface="+mn-lt"/>
              </a:rPr>
              <a:t>DNS Detection and Response</a:t>
            </a:r>
            <a:endParaRPr lang="ru-RU" sz="2800" dirty="0">
              <a:solidFill>
                <a:srgbClr val="000000"/>
              </a:solidFill>
            </a:endParaRPr>
          </a:p>
          <a:p>
            <a:endParaRPr lang="ru-RU" sz="1600" dirty="0">
              <a:solidFill>
                <a:srgbClr val="11132F"/>
              </a:solidFill>
              <a:ea typeface="+mn-lt"/>
              <a:cs typeface="+mn-lt"/>
            </a:endParaRPr>
          </a:p>
          <a:p>
            <a:r>
              <a:rPr lang="ru-RU" sz="1600" dirty="0">
                <a:solidFill>
                  <a:srgbClr val="11132F"/>
                </a:solidFill>
                <a:ea typeface="+mn-lt"/>
                <a:cs typeface="+mn-lt"/>
              </a:rPr>
              <a:t>Система доменных имён (DNS) играет ключевую роль в функционировании интернета, преобразуя доменные имена в IP-адреса. Однако DNS-активность часто остаётся без должного внимания и контроля.</a:t>
            </a:r>
            <a:endParaRPr lang="ru-RU" sz="1600" dirty="0"/>
          </a:p>
          <a:p>
            <a:endParaRPr lang="ru-RU" sz="1600" dirty="0">
              <a:solidFill>
                <a:srgbClr val="11132F"/>
              </a:solidFill>
              <a:ea typeface="+mn-lt"/>
              <a:cs typeface="+mn-lt"/>
            </a:endParaRPr>
          </a:p>
          <a:p>
            <a:r>
              <a:rPr lang="ru-RU" sz="1600" dirty="0">
                <a:solidFill>
                  <a:srgbClr val="11132F"/>
                </a:solidFill>
                <a:ea typeface="+mn-lt"/>
                <a:cs typeface="+mn-lt"/>
              </a:rPr>
              <a:t>Традиционные средства безопасности, такие как межсетевые экраны, системы обнаружения и предотвращения вторжений (IDPS) или системы сетевого анализа трафика (NTA), не замечают большинство аномалии в DNS-трафике.</a:t>
            </a:r>
            <a:endParaRPr lang="ru-RU" sz="1600" dirty="0">
              <a:solidFill>
                <a:srgbClr val="000000"/>
              </a:solidFill>
              <a:ea typeface="+mn-lt"/>
              <a:cs typeface="+mn-lt"/>
            </a:endParaRPr>
          </a:p>
          <a:p>
            <a:endParaRPr lang="ru-RU" sz="1600" dirty="0">
              <a:solidFill>
                <a:srgbClr val="11132F"/>
              </a:solidFill>
              <a:ea typeface="+mn-lt"/>
              <a:cs typeface="+mn-lt"/>
            </a:endParaRPr>
          </a:p>
          <a:p>
            <a:r>
              <a:rPr lang="ru-RU" sz="1600" dirty="0">
                <a:solidFill>
                  <a:srgbClr val="11132F"/>
                </a:solidFill>
                <a:ea typeface="+mn-lt"/>
                <a:cs typeface="+mn-lt"/>
              </a:rPr>
              <a:t>Это создаёт уязвимость, которой могут воспользоваться злоумышленники для кражи данных, управления вредоносным ПО или перенаправления пользователей на фишинговые сайты.</a:t>
            </a:r>
          </a:p>
          <a:p>
            <a:endParaRPr lang="ru-RU" sz="1600" dirty="0">
              <a:solidFill>
                <a:srgbClr val="11132F"/>
              </a:solidFill>
              <a:ea typeface="+mn-lt"/>
              <a:cs typeface="+mn-lt"/>
            </a:endParaRPr>
          </a:p>
          <a:p>
            <a:r>
              <a:rPr lang="ru-RU" sz="1600" dirty="0">
                <a:solidFill>
                  <a:srgbClr val="11132F"/>
                </a:solidFill>
                <a:ea typeface="+mn-lt"/>
                <a:cs typeface="+mn-lt"/>
              </a:rPr>
              <a:t>DDR решение позволяет командам кибербезопасности и IT взять под контроль DNS-трафик компании, обеспечивая более высокий уровень защиты от </a:t>
            </a:r>
            <a:r>
              <a:rPr lang="ru-RU" sz="1600" dirty="0" err="1">
                <a:solidFill>
                  <a:srgbClr val="11132F"/>
                </a:solidFill>
                <a:ea typeface="+mn-lt"/>
                <a:cs typeface="+mn-lt"/>
              </a:rPr>
              <a:t>киберугроз</a:t>
            </a:r>
            <a:r>
              <a:rPr lang="ru-RU" sz="1600" dirty="0">
                <a:solidFill>
                  <a:srgbClr val="11132F"/>
                </a:solidFill>
                <a:ea typeface="+mn-lt"/>
                <a:cs typeface="+mn-lt"/>
              </a:rPr>
              <a:t>. Это особенно важно для компаний, работающих с конфиденциальной информацией или имеющих критически важные информационные системы. </a:t>
            </a:r>
          </a:p>
          <a:p>
            <a:endParaRPr lang="ru-RU" sz="1600" dirty="0">
              <a:solidFill>
                <a:srgbClr val="11132F"/>
              </a:solidFill>
              <a:ea typeface="+mn-lt"/>
              <a:cs typeface="+mn-lt"/>
            </a:endParaRPr>
          </a:p>
          <a:p>
            <a:endParaRPr lang="ru-RU" sz="1600" dirty="0">
              <a:solidFill>
                <a:srgbClr val="11132F"/>
              </a:solidFill>
              <a:ea typeface="+mn-lt"/>
              <a:cs typeface="+mn-lt"/>
            </a:endParaRPr>
          </a:p>
        </p:txBody>
      </p:sp>
      <p:sp>
        <p:nvSpPr>
          <p:cNvPr id="4" name="Freeform: Shape 16">
            <a:extLst>
              <a:ext uri="{FF2B5EF4-FFF2-40B4-BE49-F238E27FC236}">
                <a16:creationId xmlns:a16="http://schemas.microsoft.com/office/drawing/2014/main" id="{180B3FAD-85CD-D68D-F360-A80539A9AAFA}"/>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7" name="Picture 27" descr="Изображение выглядит как символ, логотип&#10;&#10;Автоматически созданное описание">
            <a:extLst>
              <a:ext uri="{FF2B5EF4-FFF2-40B4-BE49-F238E27FC236}">
                <a16:creationId xmlns:a16="http://schemas.microsoft.com/office/drawing/2014/main" id="{95125863-A9E5-0F72-045B-E5E12C57661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9" name="TextBox 8">
            <a:extLst>
              <a:ext uri="{FF2B5EF4-FFF2-40B4-BE49-F238E27FC236}">
                <a16:creationId xmlns:a16="http://schemas.microsoft.com/office/drawing/2014/main" id="{A035F1C7-3B45-4035-C9CB-E489566017CA}"/>
              </a:ext>
            </a:extLst>
          </p:cNvPr>
          <p:cNvSpPr txBox="1"/>
          <p:nvPr/>
        </p:nvSpPr>
        <p:spPr>
          <a:xfrm>
            <a:off x="1254483" y="323868"/>
            <a:ext cx="10521405" cy="646331"/>
          </a:xfrm>
          <a:prstGeom prst="rect">
            <a:avLst/>
          </a:prstGeom>
          <a:noFill/>
        </p:spPr>
        <p:txBody>
          <a:bodyPr wrap="square" lIns="91440" tIns="45720" rIns="91440" bIns="45720" rtlCol="0" anchor="t">
            <a:spAutoFit/>
          </a:bodyPr>
          <a:lstStyle/>
          <a:p>
            <a:r>
              <a:rPr lang="ru-RU" sz="3600" spc="-150">
                <a:solidFill>
                  <a:srgbClr val="1D1E3E"/>
                </a:solidFill>
                <a:ea typeface="+mn-lt"/>
                <a:cs typeface="+mn-lt"/>
              </a:rPr>
              <a:t>Зачем нужен класс решений </a:t>
            </a:r>
            <a:r>
              <a:rPr lang="en-US" sz="3600" spc="-150">
                <a:solidFill>
                  <a:srgbClr val="14A24C"/>
                </a:solidFill>
                <a:ea typeface="+mn-lt"/>
                <a:cs typeface="+mn-lt"/>
              </a:rPr>
              <a:t>DDR </a:t>
            </a:r>
            <a:endParaRPr lang="en-US" sz="3600" spc="-150">
              <a:ea typeface="+mn-lt"/>
              <a:cs typeface="+mn-lt"/>
            </a:endParaRPr>
          </a:p>
        </p:txBody>
      </p:sp>
    </p:spTree>
    <p:extLst>
      <p:ext uri="{BB962C8B-B14F-4D97-AF65-F5344CB8AC3E}">
        <p14:creationId xmlns:p14="http://schemas.microsoft.com/office/powerpoint/2010/main" val="283190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ubtitle 3">
            <a:extLst>
              <a:ext uri="{FF2B5EF4-FFF2-40B4-BE49-F238E27FC236}">
                <a16:creationId xmlns:a16="http://schemas.microsoft.com/office/drawing/2014/main" id="{B6176BAA-0FC4-A28D-C8C2-B195E978762F}"/>
              </a:ext>
            </a:extLst>
          </p:cNvPr>
          <p:cNvSpPr txBox="1">
            <a:spLocks/>
          </p:cNvSpPr>
          <p:nvPr/>
        </p:nvSpPr>
        <p:spPr>
          <a:xfrm>
            <a:off x="1634004" y="1721813"/>
            <a:ext cx="4371519" cy="904115"/>
          </a:xfrm>
          <a:prstGeom prst="rect">
            <a:avLst/>
          </a:prstGeom>
        </p:spPr>
        <p:txBody>
          <a:bodyPr vert="horz" lIns="72726" tIns="36363" rIns="72726" bIns="36363"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62B4A"/>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1632">
                <a:solidFill>
                  <a:srgbClr val="11132F"/>
                </a:solidFill>
                <a:latin typeface="+mn-lt"/>
              </a:rPr>
              <a:t>Всё большая часть вредоносных программ, используют манипуляции  с DNS для</a:t>
            </a:r>
            <a:r>
              <a:rPr lang="en-US" sz="1632">
                <a:solidFill>
                  <a:srgbClr val="11132F"/>
                </a:solidFill>
                <a:latin typeface="+mn-lt"/>
              </a:rPr>
              <a:t>:</a:t>
            </a:r>
          </a:p>
        </p:txBody>
      </p:sp>
      <p:sp>
        <p:nvSpPr>
          <p:cNvPr id="22" name="Subtitle 3">
            <a:extLst>
              <a:ext uri="{FF2B5EF4-FFF2-40B4-BE49-F238E27FC236}">
                <a16:creationId xmlns:a16="http://schemas.microsoft.com/office/drawing/2014/main" id="{F2BDB006-3FC1-3BA7-E2B6-2B8EAC7715B3}"/>
              </a:ext>
            </a:extLst>
          </p:cNvPr>
          <p:cNvSpPr txBox="1">
            <a:spLocks/>
          </p:cNvSpPr>
          <p:nvPr/>
        </p:nvSpPr>
        <p:spPr>
          <a:xfrm>
            <a:off x="2207208" y="2590152"/>
            <a:ext cx="3798315" cy="2645985"/>
          </a:xfrm>
          <a:prstGeom prst="rect">
            <a:avLst/>
          </a:prstGeom>
        </p:spPr>
        <p:txBody>
          <a:bodyPr vert="horz" lIns="72726" tIns="36363" rIns="72726" bIns="36363"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62B4A"/>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9133" indent="-259133">
              <a:lnSpc>
                <a:spcPct val="100000"/>
              </a:lnSpc>
              <a:buFont typeface="Arial" panose="020B0604020202020204" pitchFamily="34" charset="0"/>
              <a:buChar char="•"/>
            </a:pPr>
            <a:r>
              <a:rPr lang="ru-RU" sz="1632">
                <a:solidFill>
                  <a:srgbClr val="11132F"/>
                </a:solidFill>
                <a:latin typeface="+mn-lt"/>
              </a:rPr>
              <a:t>скрытной с</a:t>
            </a:r>
            <a:r>
              <a:rPr lang="en-US" sz="1632" err="1">
                <a:solidFill>
                  <a:srgbClr val="11132F"/>
                </a:solidFill>
                <a:latin typeface="+mn-lt"/>
              </a:rPr>
              <a:t>вяз</a:t>
            </a:r>
            <a:r>
              <a:rPr lang="ru-RU" sz="1632">
                <a:solidFill>
                  <a:srgbClr val="11132F"/>
                </a:solidFill>
                <a:latin typeface="+mn-lt"/>
              </a:rPr>
              <a:t>и</a:t>
            </a:r>
            <a:r>
              <a:rPr lang="en-US" sz="1632">
                <a:solidFill>
                  <a:srgbClr val="11132F"/>
                </a:solidFill>
                <a:latin typeface="+mn-lt"/>
              </a:rPr>
              <a:t> с Command and Control</a:t>
            </a:r>
            <a:r>
              <a:rPr lang="ru-RU" sz="1632">
                <a:solidFill>
                  <a:srgbClr val="11132F"/>
                </a:solidFill>
                <a:latin typeface="+mn-lt"/>
              </a:rPr>
              <a:t> серверами</a:t>
            </a:r>
            <a:r>
              <a:rPr lang="en-US" sz="1632">
                <a:solidFill>
                  <a:srgbClr val="11132F"/>
                </a:solidFill>
                <a:latin typeface="+mn-lt"/>
              </a:rPr>
              <a:t> (C&amp;C)</a:t>
            </a:r>
            <a:endParaRPr lang="ru-RU" sz="1632">
              <a:solidFill>
                <a:srgbClr val="11132F"/>
              </a:solidFill>
              <a:latin typeface="+mn-lt"/>
            </a:endParaRPr>
          </a:p>
          <a:p>
            <a:pPr marL="259133" indent="-259133">
              <a:lnSpc>
                <a:spcPct val="100000"/>
              </a:lnSpc>
              <a:buFont typeface="Arial" panose="020B0604020202020204" pitchFamily="34" charset="0"/>
              <a:buChar char="•"/>
            </a:pPr>
            <a:r>
              <a:rPr lang="ru-RU" sz="1632" err="1">
                <a:solidFill>
                  <a:srgbClr val="11132F"/>
                </a:solidFill>
                <a:latin typeface="+mn-lt"/>
              </a:rPr>
              <a:t>эксфильтрации</a:t>
            </a:r>
            <a:r>
              <a:rPr lang="ru-RU" sz="1632">
                <a:solidFill>
                  <a:srgbClr val="11132F"/>
                </a:solidFill>
                <a:latin typeface="+mn-lt"/>
              </a:rPr>
              <a:t> и подмены данных</a:t>
            </a:r>
          </a:p>
          <a:p>
            <a:pPr marL="259133" indent="-259133">
              <a:lnSpc>
                <a:spcPct val="100000"/>
              </a:lnSpc>
              <a:buFont typeface="Arial" panose="020B0604020202020204" pitchFamily="34" charset="0"/>
              <a:buChar char="•"/>
            </a:pPr>
            <a:r>
              <a:rPr lang="ru-RU" sz="1632">
                <a:solidFill>
                  <a:srgbClr val="11132F"/>
                </a:solidFill>
                <a:latin typeface="+mn-lt"/>
              </a:rPr>
              <a:t>перенаправление трафика на вредоносные сайты</a:t>
            </a:r>
          </a:p>
          <a:p>
            <a:pPr marL="259133" indent="-259133">
              <a:lnSpc>
                <a:spcPct val="100000"/>
              </a:lnSpc>
              <a:buFont typeface="Arial" panose="020B0604020202020204" pitchFamily="34" charset="0"/>
              <a:buChar char="•"/>
            </a:pPr>
            <a:endParaRPr lang="ru-RU" sz="1632">
              <a:solidFill>
                <a:srgbClr val="11132F"/>
              </a:solidFill>
              <a:latin typeface="+mn-lt"/>
            </a:endParaRPr>
          </a:p>
        </p:txBody>
      </p:sp>
      <p:grpSp>
        <p:nvGrpSpPr>
          <p:cNvPr id="23" name="Group 45">
            <a:extLst>
              <a:ext uri="{FF2B5EF4-FFF2-40B4-BE49-F238E27FC236}">
                <a16:creationId xmlns:a16="http://schemas.microsoft.com/office/drawing/2014/main" id="{18DE7B10-39B1-2C74-4B11-0967AA032A7B}"/>
              </a:ext>
            </a:extLst>
          </p:cNvPr>
          <p:cNvGrpSpPr/>
          <p:nvPr/>
        </p:nvGrpSpPr>
        <p:grpSpPr>
          <a:xfrm>
            <a:off x="1368867" y="5118802"/>
            <a:ext cx="6441138" cy="1135773"/>
            <a:chOff x="835189" y="5856542"/>
            <a:chExt cx="7103144" cy="1252503"/>
          </a:xfrm>
        </p:grpSpPr>
        <p:sp>
          <p:nvSpPr>
            <p:cNvPr id="24" name="Google Shape;406;p9">
              <a:extLst>
                <a:ext uri="{FF2B5EF4-FFF2-40B4-BE49-F238E27FC236}">
                  <a16:creationId xmlns:a16="http://schemas.microsoft.com/office/drawing/2014/main" id="{AC35B252-8B58-9A02-A98B-2BAF9A01029F}"/>
                </a:ext>
              </a:extLst>
            </p:cNvPr>
            <p:cNvSpPr/>
            <p:nvPr/>
          </p:nvSpPr>
          <p:spPr>
            <a:xfrm>
              <a:off x="835189" y="5856542"/>
              <a:ext cx="7103144" cy="1252503"/>
            </a:xfrm>
            <a:custGeom>
              <a:avLst/>
              <a:gdLst/>
              <a:ahLst/>
              <a:cxnLst/>
              <a:rect l="l" t="t" r="r" b="b"/>
              <a:pathLst>
                <a:path w="2850515" h="859789" extrusionOk="0">
                  <a:moveTo>
                    <a:pt x="2772435" y="0"/>
                  </a:moveTo>
                  <a:lnTo>
                    <a:pt x="77977" y="0"/>
                  </a:lnTo>
                  <a:lnTo>
                    <a:pt x="47625" y="6127"/>
                  </a:lnTo>
                  <a:lnTo>
                    <a:pt x="22839" y="22839"/>
                  </a:lnTo>
                  <a:lnTo>
                    <a:pt x="6127" y="47625"/>
                  </a:lnTo>
                  <a:lnTo>
                    <a:pt x="0" y="77978"/>
                  </a:lnTo>
                  <a:lnTo>
                    <a:pt x="0" y="781621"/>
                  </a:lnTo>
                  <a:lnTo>
                    <a:pt x="6127" y="811973"/>
                  </a:lnTo>
                  <a:lnTo>
                    <a:pt x="22839" y="836760"/>
                  </a:lnTo>
                  <a:lnTo>
                    <a:pt x="47625" y="853471"/>
                  </a:lnTo>
                  <a:lnTo>
                    <a:pt x="77977" y="859599"/>
                  </a:lnTo>
                  <a:lnTo>
                    <a:pt x="2772435" y="859599"/>
                  </a:lnTo>
                  <a:lnTo>
                    <a:pt x="2802787" y="853471"/>
                  </a:lnTo>
                  <a:lnTo>
                    <a:pt x="2827574" y="836760"/>
                  </a:lnTo>
                  <a:lnTo>
                    <a:pt x="2844285" y="811973"/>
                  </a:lnTo>
                  <a:lnTo>
                    <a:pt x="2850413" y="781621"/>
                  </a:lnTo>
                  <a:lnTo>
                    <a:pt x="2850413" y="77978"/>
                  </a:lnTo>
                  <a:lnTo>
                    <a:pt x="2844285" y="47625"/>
                  </a:lnTo>
                  <a:lnTo>
                    <a:pt x="2827574" y="22839"/>
                  </a:lnTo>
                  <a:lnTo>
                    <a:pt x="2802787" y="6127"/>
                  </a:lnTo>
                  <a:lnTo>
                    <a:pt x="2772435" y="0"/>
                  </a:lnTo>
                  <a:close/>
                </a:path>
              </a:pathLst>
            </a:custGeom>
            <a:solidFill>
              <a:srgbClr val="03A049"/>
            </a:solidFill>
            <a:ln>
              <a:noFill/>
            </a:ln>
          </p:spPr>
          <p:txBody>
            <a:bodyPr spcFirstLastPara="1" wrap="square" lIns="0" tIns="0" rIns="0" bIns="0" anchor="t" anchorCtr="0">
              <a:noAutofit/>
            </a:bodyPr>
            <a:lstStyle/>
            <a:p>
              <a:endParaRPr lang="en-GB" sz="1632">
                <a:solidFill>
                  <a:schemeClr val="dk1"/>
                </a:solidFill>
                <a:ea typeface="Calibri"/>
                <a:cs typeface="Calibri"/>
                <a:sym typeface="Calibri"/>
              </a:endParaRPr>
            </a:p>
          </p:txBody>
        </p:sp>
        <p:sp>
          <p:nvSpPr>
            <p:cNvPr id="25" name="Google Shape;407;p9">
              <a:extLst>
                <a:ext uri="{FF2B5EF4-FFF2-40B4-BE49-F238E27FC236}">
                  <a16:creationId xmlns:a16="http://schemas.microsoft.com/office/drawing/2014/main" id="{5BE8B68D-BC49-5D28-67F5-9EC078E1FAE6}"/>
                </a:ext>
              </a:extLst>
            </p:cNvPr>
            <p:cNvSpPr txBox="1"/>
            <p:nvPr/>
          </p:nvSpPr>
          <p:spPr>
            <a:xfrm>
              <a:off x="1579504" y="5958631"/>
              <a:ext cx="5999011" cy="1120710"/>
            </a:xfrm>
            <a:prstGeom prst="rect">
              <a:avLst/>
            </a:prstGeom>
            <a:noFill/>
            <a:ln>
              <a:noFill/>
            </a:ln>
          </p:spPr>
          <p:txBody>
            <a:bodyPr spcFirstLastPara="1" wrap="square" lIns="0" tIns="11516" rIns="0" bIns="0" anchor="t" anchorCtr="0">
              <a:spAutoFit/>
            </a:bodyPr>
            <a:lstStyle/>
            <a:p>
              <a:pPr marL="11517" marR="4607" algn="just"/>
              <a:r>
                <a:rPr lang="ru-RU" sz="1632" dirty="0">
                  <a:solidFill>
                    <a:srgbClr val="FFFFFF"/>
                  </a:solidFill>
                  <a:ea typeface="Red Hat Display Medium"/>
                  <a:cs typeface="Red Hat Display Medium"/>
                  <a:sym typeface="Red Hat Display Medium"/>
                </a:rPr>
                <a:t>Существующие средства защиты имеют архитектурные ограничения не позволяющие эффективно бороться с механиками обхода защиты  через манипулирование с </a:t>
              </a:r>
              <a:r>
                <a:rPr lang="en-US" sz="1632" dirty="0">
                  <a:solidFill>
                    <a:srgbClr val="FFFFFF"/>
                  </a:solidFill>
                  <a:ea typeface="Red Hat Display Medium"/>
                  <a:cs typeface="Red Hat Display Medium"/>
                  <a:sym typeface="Red Hat Display Medium"/>
                </a:rPr>
                <a:t>DNS </a:t>
              </a:r>
              <a:r>
                <a:rPr lang="ru-RU" sz="1632" dirty="0">
                  <a:solidFill>
                    <a:srgbClr val="FFFFFF"/>
                  </a:solidFill>
                  <a:ea typeface="Red Hat Display Medium"/>
                  <a:cs typeface="Red Hat Display Medium"/>
                  <a:sym typeface="Red Hat Display Medium"/>
                </a:rPr>
                <a:t>протоколом</a:t>
              </a:r>
            </a:p>
          </p:txBody>
        </p:sp>
        <p:sp>
          <p:nvSpPr>
            <p:cNvPr id="26" name="Google Shape;408;p9">
              <a:extLst>
                <a:ext uri="{FF2B5EF4-FFF2-40B4-BE49-F238E27FC236}">
                  <a16:creationId xmlns:a16="http://schemas.microsoft.com/office/drawing/2014/main" id="{3D0400B2-78F9-0C74-326F-5A1A121B676F}"/>
                </a:ext>
              </a:extLst>
            </p:cNvPr>
            <p:cNvSpPr/>
            <p:nvPr/>
          </p:nvSpPr>
          <p:spPr>
            <a:xfrm>
              <a:off x="1070172" y="6298892"/>
              <a:ext cx="338305" cy="367802"/>
            </a:xfrm>
            <a:custGeom>
              <a:avLst/>
              <a:gdLst/>
              <a:ahLst/>
              <a:cxnLst/>
              <a:rect l="l" t="t" r="r" b="b"/>
              <a:pathLst>
                <a:path w="276225" h="313054" extrusionOk="0">
                  <a:moveTo>
                    <a:pt x="133210" y="44272"/>
                  </a:moveTo>
                  <a:lnTo>
                    <a:pt x="71123" y="72255"/>
                  </a:lnTo>
                  <a:lnTo>
                    <a:pt x="44318" y="134264"/>
                  </a:lnTo>
                  <a:lnTo>
                    <a:pt x="44213" y="135267"/>
                  </a:lnTo>
                  <a:lnTo>
                    <a:pt x="45671" y="154814"/>
                  </a:lnTo>
                  <a:lnTo>
                    <a:pt x="51276" y="173794"/>
                  </a:lnTo>
                  <a:lnTo>
                    <a:pt x="60738" y="191177"/>
                  </a:lnTo>
                  <a:lnTo>
                    <a:pt x="73799" y="206336"/>
                  </a:lnTo>
                  <a:lnTo>
                    <a:pt x="79163" y="211879"/>
                  </a:lnTo>
                  <a:lnTo>
                    <a:pt x="83923" y="217930"/>
                  </a:lnTo>
                  <a:lnTo>
                    <a:pt x="97701" y="261289"/>
                  </a:lnTo>
                  <a:lnTo>
                    <a:pt x="97701" y="264896"/>
                  </a:lnTo>
                  <a:lnTo>
                    <a:pt x="100609" y="267817"/>
                  </a:lnTo>
                  <a:lnTo>
                    <a:pt x="175107" y="267817"/>
                  </a:lnTo>
                  <a:lnTo>
                    <a:pt x="178028" y="264896"/>
                  </a:lnTo>
                  <a:lnTo>
                    <a:pt x="178028" y="261289"/>
                  </a:lnTo>
                  <a:lnTo>
                    <a:pt x="178709" y="254774"/>
                  </a:lnTo>
                  <a:lnTo>
                    <a:pt x="110502" y="254774"/>
                  </a:lnTo>
                  <a:lnTo>
                    <a:pt x="107746" y="238495"/>
                  </a:lnTo>
                  <a:lnTo>
                    <a:pt x="102057" y="223135"/>
                  </a:lnTo>
                  <a:lnTo>
                    <a:pt x="93663" y="209136"/>
                  </a:lnTo>
                  <a:lnTo>
                    <a:pt x="82603" y="196697"/>
                  </a:lnTo>
                  <a:lnTo>
                    <a:pt x="71461" y="183759"/>
                  </a:lnTo>
                  <a:lnTo>
                    <a:pt x="63319" y="168792"/>
                  </a:lnTo>
                  <a:lnTo>
                    <a:pt x="58495" y="152449"/>
                  </a:lnTo>
                  <a:lnTo>
                    <a:pt x="57337" y="136931"/>
                  </a:lnTo>
                  <a:lnTo>
                    <a:pt x="57440" y="134264"/>
                  </a:lnTo>
                  <a:lnTo>
                    <a:pt x="63886" y="105765"/>
                  </a:lnTo>
                  <a:lnTo>
                    <a:pt x="80402" y="81387"/>
                  </a:lnTo>
                  <a:lnTo>
                    <a:pt x="104478" y="64458"/>
                  </a:lnTo>
                  <a:lnTo>
                    <a:pt x="133832" y="57302"/>
                  </a:lnTo>
                  <a:lnTo>
                    <a:pt x="185448" y="57302"/>
                  </a:lnTo>
                  <a:lnTo>
                    <a:pt x="170534" y="49958"/>
                  </a:lnTo>
                  <a:lnTo>
                    <a:pt x="152259" y="45213"/>
                  </a:lnTo>
                  <a:lnTo>
                    <a:pt x="133210" y="44272"/>
                  </a:lnTo>
                  <a:close/>
                </a:path>
                <a:path w="276225" h="313054" extrusionOk="0">
                  <a:moveTo>
                    <a:pt x="114896" y="130441"/>
                  </a:moveTo>
                  <a:lnTo>
                    <a:pt x="110858" y="131254"/>
                  </a:lnTo>
                  <a:lnTo>
                    <a:pt x="108064" y="135470"/>
                  </a:lnTo>
                  <a:lnTo>
                    <a:pt x="107683" y="136931"/>
                  </a:lnTo>
                  <a:lnTo>
                    <a:pt x="117157" y="254774"/>
                  </a:lnTo>
                  <a:lnTo>
                    <a:pt x="130238" y="254774"/>
                  </a:lnTo>
                  <a:lnTo>
                    <a:pt x="121869" y="150698"/>
                  </a:lnTo>
                  <a:lnTo>
                    <a:pt x="166946" y="150698"/>
                  </a:lnTo>
                  <a:lnTo>
                    <a:pt x="167352" y="145643"/>
                  </a:lnTo>
                  <a:lnTo>
                    <a:pt x="137871" y="145643"/>
                  </a:lnTo>
                  <a:lnTo>
                    <a:pt x="114896" y="130441"/>
                  </a:lnTo>
                  <a:close/>
                </a:path>
                <a:path w="276225" h="313054" extrusionOk="0">
                  <a:moveTo>
                    <a:pt x="166946" y="150698"/>
                  </a:moveTo>
                  <a:lnTo>
                    <a:pt x="153859" y="150707"/>
                  </a:lnTo>
                  <a:lnTo>
                    <a:pt x="145503" y="254774"/>
                  </a:lnTo>
                  <a:lnTo>
                    <a:pt x="158584" y="254774"/>
                  </a:lnTo>
                  <a:lnTo>
                    <a:pt x="166946" y="150698"/>
                  </a:lnTo>
                  <a:close/>
                </a:path>
                <a:path w="276225" h="313054" extrusionOk="0">
                  <a:moveTo>
                    <a:pt x="185448" y="57302"/>
                  </a:moveTo>
                  <a:lnTo>
                    <a:pt x="133832" y="57302"/>
                  </a:lnTo>
                  <a:lnTo>
                    <a:pt x="150313" y="58148"/>
                  </a:lnTo>
                  <a:lnTo>
                    <a:pt x="166001" y="62217"/>
                  </a:lnTo>
                  <a:lnTo>
                    <a:pt x="204223" y="91899"/>
                  </a:lnTo>
                  <a:lnTo>
                    <a:pt x="218554" y="137896"/>
                  </a:lnTo>
                  <a:lnTo>
                    <a:pt x="216843" y="154336"/>
                  </a:lnTo>
                  <a:lnTo>
                    <a:pt x="211886" y="169930"/>
                  </a:lnTo>
                  <a:lnTo>
                    <a:pt x="203891" y="184207"/>
                  </a:lnTo>
                  <a:lnTo>
                    <a:pt x="192964" y="196811"/>
                  </a:lnTo>
                  <a:lnTo>
                    <a:pt x="182127" y="209076"/>
                  </a:lnTo>
                  <a:lnTo>
                    <a:pt x="173712" y="223164"/>
                  </a:lnTo>
                  <a:lnTo>
                    <a:pt x="168033" y="238495"/>
                  </a:lnTo>
                  <a:lnTo>
                    <a:pt x="165239" y="254774"/>
                  </a:lnTo>
                  <a:lnTo>
                    <a:pt x="178709" y="254774"/>
                  </a:lnTo>
                  <a:lnTo>
                    <a:pt x="179631" y="245954"/>
                  </a:lnTo>
                  <a:lnTo>
                    <a:pt x="184313" y="231317"/>
                  </a:lnTo>
                  <a:lnTo>
                    <a:pt x="191832" y="217922"/>
                  </a:lnTo>
                  <a:lnTo>
                    <a:pt x="214570" y="191699"/>
                  </a:lnTo>
                  <a:lnTo>
                    <a:pt x="223853" y="175109"/>
                  </a:lnTo>
                  <a:lnTo>
                    <a:pt x="229607" y="156987"/>
                  </a:lnTo>
                  <a:lnTo>
                    <a:pt x="231595" y="137896"/>
                  </a:lnTo>
                  <a:lnTo>
                    <a:pt x="229690" y="118874"/>
                  </a:lnTo>
                  <a:lnTo>
                    <a:pt x="224089" y="100950"/>
                  </a:lnTo>
                  <a:lnTo>
                    <a:pt x="214971" y="84529"/>
                  </a:lnTo>
                  <a:lnTo>
                    <a:pt x="202514" y="70027"/>
                  </a:lnTo>
                  <a:lnTo>
                    <a:pt x="187472" y="58298"/>
                  </a:lnTo>
                  <a:lnTo>
                    <a:pt x="185448" y="57302"/>
                  </a:lnTo>
                  <a:close/>
                </a:path>
                <a:path w="276225" h="313054" extrusionOk="0">
                  <a:moveTo>
                    <a:pt x="56591" y="210007"/>
                  </a:moveTo>
                  <a:lnTo>
                    <a:pt x="53847" y="212674"/>
                  </a:lnTo>
                  <a:lnTo>
                    <a:pt x="37833" y="228688"/>
                  </a:lnTo>
                  <a:lnTo>
                    <a:pt x="37833" y="232816"/>
                  </a:lnTo>
                  <a:lnTo>
                    <a:pt x="42900" y="237909"/>
                  </a:lnTo>
                  <a:lnTo>
                    <a:pt x="47040" y="237909"/>
                  </a:lnTo>
                  <a:lnTo>
                    <a:pt x="63068" y="221894"/>
                  </a:lnTo>
                  <a:lnTo>
                    <a:pt x="65658" y="219392"/>
                  </a:lnTo>
                  <a:lnTo>
                    <a:pt x="65673" y="215214"/>
                  </a:lnTo>
                  <a:lnTo>
                    <a:pt x="60718" y="210083"/>
                  </a:lnTo>
                  <a:lnTo>
                    <a:pt x="56591" y="210007"/>
                  </a:lnTo>
                  <a:close/>
                </a:path>
                <a:path w="276225" h="313054" extrusionOk="0">
                  <a:moveTo>
                    <a:pt x="219341" y="210121"/>
                  </a:moveTo>
                  <a:lnTo>
                    <a:pt x="215214" y="210121"/>
                  </a:lnTo>
                  <a:lnTo>
                    <a:pt x="210121" y="215214"/>
                  </a:lnTo>
                  <a:lnTo>
                    <a:pt x="210172" y="219392"/>
                  </a:lnTo>
                  <a:lnTo>
                    <a:pt x="228676" y="237909"/>
                  </a:lnTo>
                  <a:lnTo>
                    <a:pt x="232803" y="237909"/>
                  </a:lnTo>
                  <a:lnTo>
                    <a:pt x="237909" y="232816"/>
                  </a:lnTo>
                  <a:lnTo>
                    <a:pt x="237909" y="228688"/>
                  </a:lnTo>
                  <a:lnTo>
                    <a:pt x="219341" y="210121"/>
                  </a:lnTo>
                  <a:close/>
                </a:path>
                <a:path w="276225" h="313054" extrusionOk="0">
                  <a:moveTo>
                    <a:pt x="240779" y="173443"/>
                  </a:moveTo>
                  <a:lnTo>
                    <a:pt x="236969" y="175018"/>
                  </a:lnTo>
                  <a:lnTo>
                    <a:pt x="234213" y="181673"/>
                  </a:lnTo>
                  <a:lnTo>
                    <a:pt x="235800" y="185496"/>
                  </a:lnTo>
                  <a:lnTo>
                    <a:pt x="260057" y="195541"/>
                  </a:lnTo>
                  <a:lnTo>
                    <a:pt x="263867" y="193954"/>
                  </a:lnTo>
                  <a:lnTo>
                    <a:pt x="266623" y="187299"/>
                  </a:lnTo>
                  <a:lnTo>
                    <a:pt x="265048" y="183489"/>
                  </a:lnTo>
                  <a:lnTo>
                    <a:pt x="240779" y="173443"/>
                  </a:lnTo>
                  <a:close/>
                </a:path>
                <a:path w="276225" h="313054" extrusionOk="0">
                  <a:moveTo>
                    <a:pt x="34950" y="173431"/>
                  </a:moveTo>
                  <a:lnTo>
                    <a:pt x="10680" y="183476"/>
                  </a:lnTo>
                  <a:lnTo>
                    <a:pt x="9105" y="187299"/>
                  </a:lnTo>
                  <a:lnTo>
                    <a:pt x="11861" y="193954"/>
                  </a:lnTo>
                  <a:lnTo>
                    <a:pt x="15684" y="195529"/>
                  </a:lnTo>
                  <a:lnTo>
                    <a:pt x="39941" y="185483"/>
                  </a:lnTo>
                  <a:lnTo>
                    <a:pt x="41516" y="181673"/>
                  </a:lnTo>
                  <a:lnTo>
                    <a:pt x="38760" y="175018"/>
                  </a:lnTo>
                  <a:lnTo>
                    <a:pt x="34950" y="173431"/>
                  </a:lnTo>
                  <a:close/>
                </a:path>
                <a:path w="276225" h="313054" extrusionOk="0">
                  <a:moveTo>
                    <a:pt x="153860" y="150698"/>
                  </a:moveTo>
                  <a:lnTo>
                    <a:pt x="121881" y="150698"/>
                  </a:lnTo>
                  <a:lnTo>
                    <a:pt x="136448" y="160350"/>
                  </a:lnTo>
                  <a:lnTo>
                    <a:pt x="139280" y="160350"/>
                  </a:lnTo>
                  <a:lnTo>
                    <a:pt x="153860" y="150698"/>
                  </a:lnTo>
                  <a:close/>
                </a:path>
                <a:path w="276225" h="313054" extrusionOk="0">
                  <a:moveTo>
                    <a:pt x="121881" y="150698"/>
                  </a:moveTo>
                  <a:close/>
                </a:path>
                <a:path w="276225" h="313054" extrusionOk="0">
                  <a:moveTo>
                    <a:pt x="160502" y="131254"/>
                  </a:moveTo>
                  <a:lnTo>
                    <a:pt x="159054" y="131622"/>
                  </a:lnTo>
                  <a:lnTo>
                    <a:pt x="137871" y="145643"/>
                  </a:lnTo>
                  <a:lnTo>
                    <a:pt x="167352" y="145643"/>
                  </a:lnTo>
                  <a:lnTo>
                    <a:pt x="168224" y="134797"/>
                  </a:lnTo>
                  <a:lnTo>
                    <a:pt x="165544" y="131660"/>
                  </a:lnTo>
                  <a:lnTo>
                    <a:pt x="160502" y="131254"/>
                  </a:lnTo>
                  <a:close/>
                </a:path>
                <a:path w="276225" h="313054" extrusionOk="0">
                  <a:moveTo>
                    <a:pt x="29171" y="131343"/>
                  </a:moveTo>
                  <a:lnTo>
                    <a:pt x="2908" y="131343"/>
                  </a:lnTo>
                  <a:lnTo>
                    <a:pt x="0" y="134264"/>
                  </a:lnTo>
                  <a:lnTo>
                    <a:pt x="0" y="141465"/>
                  </a:lnTo>
                  <a:lnTo>
                    <a:pt x="2908" y="144386"/>
                  </a:lnTo>
                  <a:lnTo>
                    <a:pt x="29171" y="144386"/>
                  </a:lnTo>
                  <a:lnTo>
                    <a:pt x="32092" y="141465"/>
                  </a:lnTo>
                  <a:lnTo>
                    <a:pt x="32092" y="134264"/>
                  </a:lnTo>
                  <a:lnTo>
                    <a:pt x="29171" y="131343"/>
                  </a:lnTo>
                  <a:close/>
                </a:path>
                <a:path w="276225" h="313054" extrusionOk="0">
                  <a:moveTo>
                    <a:pt x="272821" y="131343"/>
                  </a:moveTo>
                  <a:lnTo>
                    <a:pt x="246570" y="131343"/>
                  </a:lnTo>
                  <a:lnTo>
                    <a:pt x="243649" y="134264"/>
                  </a:lnTo>
                  <a:lnTo>
                    <a:pt x="243649" y="141465"/>
                  </a:lnTo>
                  <a:lnTo>
                    <a:pt x="246570" y="144386"/>
                  </a:lnTo>
                  <a:lnTo>
                    <a:pt x="272821" y="144386"/>
                  </a:lnTo>
                  <a:lnTo>
                    <a:pt x="275742" y="141465"/>
                  </a:lnTo>
                  <a:lnTo>
                    <a:pt x="275742" y="134264"/>
                  </a:lnTo>
                  <a:lnTo>
                    <a:pt x="272821" y="131343"/>
                  </a:lnTo>
                  <a:close/>
                </a:path>
                <a:path w="276225" h="313054" extrusionOk="0">
                  <a:moveTo>
                    <a:pt x="15671" y="80200"/>
                  </a:moveTo>
                  <a:lnTo>
                    <a:pt x="11861" y="81775"/>
                  </a:lnTo>
                  <a:lnTo>
                    <a:pt x="9105" y="88430"/>
                  </a:lnTo>
                  <a:lnTo>
                    <a:pt x="10680" y="92252"/>
                  </a:lnTo>
                  <a:lnTo>
                    <a:pt x="34950" y="102298"/>
                  </a:lnTo>
                  <a:lnTo>
                    <a:pt x="38729" y="100723"/>
                  </a:lnTo>
                  <a:lnTo>
                    <a:pt x="38814" y="100581"/>
                  </a:lnTo>
                  <a:lnTo>
                    <a:pt x="41516" y="94056"/>
                  </a:lnTo>
                  <a:lnTo>
                    <a:pt x="39928" y="90246"/>
                  </a:lnTo>
                  <a:lnTo>
                    <a:pt x="15671" y="80200"/>
                  </a:lnTo>
                  <a:close/>
                </a:path>
                <a:path w="276225" h="313054" extrusionOk="0">
                  <a:moveTo>
                    <a:pt x="260057" y="80200"/>
                  </a:moveTo>
                  <a:lnTo>
                    <a:pt x="235800" y="90246"/>
                  </a:lnTo>
                  <a:lnTo>
                    <a:pt x="234213" y="94068"/>
                  </a:lnTo>
                  <a:lnTo>
                    <a:pt x="236981" y="100723"/>
                  </a:lnTo>
                  <a:lnTo>
                    <a:pt x="240791" y="102298"/>
                  </a:lnTo>
                  <a:lnTo>
                    <a:pt x="265048" y="92252"/>
                  </a:lnTo>
                  <a:lnTo>
                    <a:pt x="266636" y="88430"/>
                  </a:lnTo>
                  <a:lnTo>
                    <a:pt x="263867" y="81775"/>
                  </a:lnTo>
                  <a:lnTo>
                    <a:pt x="260057" y="80200"/>
                  </a:lnTo>
                  <a:close/>
                </a:path>
                <a:path w="276225" h="313054" extrusionOk="0">
                  <a:moveTo>
                    <a:pt x="228892" y="37719"/>
                  </a:moveTo>
                  <a:lnTo>
                    <a:pt x="225869" y="40640"/>
                  </a:lnTo>
                  <a:lnTo>
                    <a:pt x="212674" y="53848"/>
                  </a:lnTo>
                  <a:lnTo>
                    <a:pt x="210083" y="56349"/>
                  </a:lnTo>
                  <a:lnTo>
                    <a:pt x="210043" y="60515"/>
                  </a:lnTo>
                  <a:lnTo>
                    <a:pt x="215010" y="65659"/>
                  </a:lnTo>
                  <a:lnTo>
                    <a:pt x="219138" y="65722"/>
                  </a:lnTo>
                  <a:lnTo>
                    <a:pt x="221894" y="63068"/>
                  </a:lnTo>
                  <a:lnTo>
                    <a:pt x="235356" y="49593"/>
                  </a:lnTo>
                  <a:lnTo>
                    <a:pt x="237947" y="47091"/>
                  </a:lnTo>
                  <a:lnTo>
                    <a:pt x="238023" y="42964"/>
                  </a:lnTo>
                  <a:lnTo>
                    <a:pt x="233019" y="37782"/>
                  </a:lnTo>
                  <a:lnTo>
                    <a:pt x="228892" y="37719"/>
                  </a:lnTo>
                  <a:close/>
                </a:path>
                <a:path w="276225" h="313054" extrusionOk="0">
                  <a:moveTo>
                    <a:pt x="42964" y="37719"/>
                  </a:moveTo>
                  <a:lnTo>
                    <a:pt x="37782" y="42722"/>
                  </a:lnTo>
                  <a:lnTo>
                    <a:pt x="37718" y="46850"/>
                  </a:lnTo>
                  <a:lnTo>
                    <a:pt x="40373" y="49593"/>
                  </a:lnTo>
                  <a:lnTo>
                    <a:pt x="56375" y="65608"/>
                  </a:lnTo>
                  <a:lnTo>
                    <a:pt x="60490" y="65620"/>
                  </a:lnTo>
                  <a:lnTo>
                    <a:pt x="63068" y="63068"/>
                  </a:lnTo>
                  <a:lnTo>
                    <a:pt x="65608" y="60515"/>
                  </a:lnTo>
                  <a:lnTo>
                    <a:pt x="65570" y="56349"/>
                  </a:lnTo>
                  <a:lnTo>
                    <a:pt x="49593" y="40373"/>
                  </a:lnTo>
                  <a:lnTo>
                    <a:pt x="47091" y="37782"/>
                  </a:lnTo>
                  <a:lnTo>
                    <a:pt x="42964" y="37719"/>
                  </a:lnTo>
                  <a:close/>
                </a:path>
                <a:path w="276225" h="313054" extrusionOk="0">
                  <a:moveTo>
                    <a:pt x="88430" y="9105"/>
                  </a:moveTo>
                  <a:lnTo>
                    <a:pt x="81775" y="11874"/>
                  </a:lnTo>
                  <a:lnTo>
                    <a:pt x="80200" y="15684"/>
                  </a:lnTo>
                  <a:lnTo>
                    <a:pt x="89915" y="39116"/>
                  </a:lnTo>
                  <a:lnTo>
                    <a:pt x="92341" y="40640"/>
                  </a:lnTo>
                  <a:lnTo>
                    <a:pt x="98501" y="40627"/>
                  </a:lnTo>
                  <a:lnTo>
                    <a:pt x="101345" y="37782"/>
                  </a:lnTo>
                  <a:lnTo>
                    <a:pt x="101409" y="33261"/>
                  </a:lnTo>
                  <a:lnTo>
                    <a:pt x="101244" y="32410"/>
                  </a:lnTo>
                  <a:lnTo>
                    <a:pt x="92252" y="10680"/>
                  </a:lnTo>
                  <a:lnTo>
                    <a:pt x="88430" y="9105"/>
                  </a:lnTo>
                  <a:close/>
                </a:path>
                <a:path w="276225" h="313054" extrusionOk="0">
                  <a:moveTo>
                    <a:pt x="187299" y="9105"/>
                  </a:moveTo>
                  <a:lnTo>
                    <a:pt x="183489" y="10693"/>
                  </a:lnTo>
                  <a:lnTo>
                    <a:pt x="173443" y="34950"/>
                  </a:lnTo>
                  <a:lnTo>
                    <a:pt x="175031" y="38760"/>
                  </a:lnTo>
                  <a:lnTo>
                    <a:pt x="179146" y="40462"/>
                  </a:lnTo>
                  <a:lnTo>
                    <a:pt x="179984" y="40640"/>
                  </a:lnTo>
                  <a:lnTo>
                    <a:pt x="183420" y="40627"/>
                  </a:lnTo>
                  <a:lnTo>
                    <a:pt x="185826" y="39116"/>
                  </a:lnTo>
                  <a:lnTo>
                    <a:pt x="195541" y="15684"/>
                  </a:lnTo>
                  <a:lnTo>
                    <a:pt x="193954" y="11861"/>
                  </a:lnTo>
                  <a:lnTo>
                    <a:pt x="187299" y="9105"/>
                  </a:lnTo>
                  <a:close/>
                </a:path>
                <a:path w="276225" h="313054" extrusionOk="0">
                  <a:moveTo>
                    <a:pt x="141465" y="0"/>
                  </a:moveTo>
                  <a:lnTo>
                    <a:pt x="134264" y="0"/>
                  </a:lnTo>
                  <a:lnTo>
                    <a:pt x="131343" y="2908"/>
                  </a:lnTo>
                  <a:lnTo>
                    <a:pt x="131343" y="29171"/>
                  </a:lnTo>
                  <a:lnTo>
                    <a:pt x="134264" y="32092"/>
                  </a:lnTo>
                  <a:lnTo>
                    <a:pt x="141465" y="32092"/>
                  </a:lnTo>
                  <a:lnTo>
                    <a:pt x="144386" y="29171"/>
                  </a:lnTo>
                  <a:lnTo>
                    <a:pt x="144386" y="2908"/>
                  </a:lnTo>
                  <a:lnTo>
                    <a:pt x="141465" y="0"/>
                  </a:lnTo>
                  <a:close/>
                </a:path>
                <a:path w="276225" h="313054" extrusionOk="0">
                  <a:moveTo>
                    <a:pt x="175120" y="299935"/>
                  </a:moveTo>
                  <a:lnTo>
                    <a:pt x="100622" y="299935"/>
                  </a:lnTo>
                  <a:lnTo>
                    <a:pt x="97701" y="302856"/>
                  </a:lnTo>
                  <a:lnTo>
                    <a:pt x="97701" y="310057"/>
                  </a:lnTo>
                  <a:lnTo>
                    <a:pt x="100622" y="312978"/>
                  </a:lnTo>
                  <a:lnTo>
                    <a:pt x="175120" y="312978"/>
                  </a:lnTo>
                  <a:lnTo>
                    <a:pt x="178028" y="310057"/>
                  </a:lnTo>
                  <a:lnTo>
                    <a:pt x="178028" y="302856"/>
                  </a:lnTo>
                  <a:lnTo>
                    <a:pt x="175120" y="299935"/>
                  </a:lnTo>
                  <a:close/>
                </a:path>
                <a:path w="276225" h="313054" extrusionOk="0">
                  <a:moveTo>
                    <a:pt x="175120" y="277355"/>
                  </a:moveTo>
                  <a:lnTo>
                    <a:pt x="100622" y="277355"/>
                  </a:lnTo>
                  <a:lnTo>
                    <a:pt x="97701" y="280276"/>
                  </a:lnTo>
                  <a:lnTo>
                    <a:pt x="97701" y="287477"/>
                  </a:lnTo>
                  <a:lnTo>
                    <a:pt x="100622" y="290398"/>
                  </a:lnTo>
                  <a:lnTo>
                    <a:pt x="175120" y="290398"/>
                  </a:lnTo>
                  <a:lnTo>
                    <a:pt x="178028" y="287477"/>
                  </a:lnTo>
                  <a:lnTo>
                    <a:pt x="178028" y="280276"/>
                  </a:lnTo>
                  <a:lnTo>
                    <a:pt x="175120" y="277355"/>
                  </a:lnTo>
                  <a:close/>
                </a:path>
              </a:pathLst>
            </a:custGeom>
            <a:solidFill>
              <a:srgbClr val="FFFFFF"/>
            </a:solidFill>
            <a:ln>
              <a:noFill/>
            </a:ln>
          </p:spPr>
          <p:txBody>
            <a:bodyPr spcFirstLastPara="1" wrap="square" lIns="0" tIns="0" rIns="0" bIns="0" anchor="t" anchorCtr="0">
              <a:noAutofit/>
            </a:bodyPr>
            <a:lstStyle/>
            <a:p>
              <a:endParaRPr lang="en-GB" sz="1632">
                <a:solidFill>
                  <a:schemeClr val="dk1"/>
                </a:solidFill>
                <a:ea typeface="Calibri"/>
                <a:cs typeface="Calibri"/>
                <a:sym typeface="Calibri"/>
              </a:endParaRPr>
            </a:p>
          </p:txBody>
        </p:sp>
      </p:grpSp>
      <p:sp>
        <p:nvSpPr>
          <p:cNvPr id="27" name="Freeform: Shape 16">
            <a:extLst>
              <a:ext uri="{FF2B5EF4-FFF2-40B4-BE49-F238E27FC236}">
                <a16:creationId xmlns:a16="http://schemas.microsoft.com/office/drawing/2014/main" id="{EA37E3FF-C228-D1D6-F8F7-E62CC27FFFDD}"/>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28" name="Picture 27">
            <a:extLst>
              <a:ext uri="{FF2B5EF4-FFF2-40B4-BE49-F238E27FC236}">
                <a16:creationId xmlns:a16="http://schemas.microsoft.com/office/drawing/2014/main" id="{297A1467-16E2-67D2-E101-D9E2A89E945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29" name="TextBox 28">
            <a:extLst>
              <a:ext uri="{FF2B5EF4-FFF2-40B4-BE49-F238E27FC236}">
                <a16:creationId xmlns:a16="http://schemas.microsoft.com/office/drawing/2014/main" id="{563CA1D6-01A3-B4ED-D7A6-092C69DE8E44}"/>
              </a:ext>
            </a:extLst>
          </p:cNvPr>
          <p:cNvSpPr txBox="1"/>
          <p:nvPr/>
        </p:nvSpPr>
        <p:spPr>
          <a:xfrm>
            <a:off x="1254483" y="323868"/>
            <a:ext cx="3780202" cy="646331"/>
          </a:xfrm>
          <a:prstGeom prst="rect">
            <a:avLst/>
          </a:prstGeom>
          <a:noFill/>
        </p:spPr>
        <p:txBody>
          <a:bodyPr wrap="none" rtlCol="0">
            <a:spAutoFit/>
          </a:bodyPr>
          <a:lstStyle/>
          <a:p>
            <a:r>
              <a:rPr lang="ru-RU" sz="3600" spc="-150">
                <a:solidFill>
                  <a:srgbClr val="1D1E3E"/>
                </a:solidFill>
                <a:latin typeface="Red Hat Display Bold" panose="02010303040201060303" pitchFamily="2" charset="0"/>
                <a:ea typeface="Red Hat Display Bold" panose="02010303040201060303" pitchFamily="2" charset="0"/>
                <a:cs typeface="Red Hat Display Bold" panose="02010303040201060303" pitchFamily="2" charset="0"/>
              </a:rPr>
              <a:t>Слепые зоны</a:t>
            </a:r>
            <a:r>
              <a:rPr lang="tr-TR" sz="3600" spc="-150">
                <a:solidFill>
                  <a:srgbClr val="1D1E3E"/>
                </a:solidFill>
                <a:latin typeface="Red Hat Display Bold" panose="02010303040201060303" pitchFamily="2" charset="0"/>
                <a:ea typeface="Red Hat Display Bold" panose="02010303040201060303" pitchFamily="2" charset="0"/>
                <a:cs typeface="Red Hat Display Bold" panose="02010303040201060303" pitchFamily="2" charset="0"/>
              </a:rPr>
              <a:t> </a:t>
            </a:r>
            <a:r>
              <a:rPr lang="en-US" sz="3600" spc="-150">
                <a:solidFill>
                  <a:srgbClr val="14A24C"/>
                </a:solidFill>
                <a:latin typeface="+mj-lt"/>
                <a:ea typeface="Red Hat Display Bold" panose="02010303040201060303" pitchFamily="2" charset="0"/>
                <a:cs typeface="Red Hat Display Bold" panose="02010303040201060303" pitchFamily="2" charset="0"/>
              </a:rPr>
              <a:t>NGFW</a:t>
            </a:r>
            <a:endParaRPr lang="tr-TR" sz="3600" spc="-150">
              <a:solidFill>
                <a:srgbClr val="14A24C"/>
              </a:solidFill>
              <a:latin typeface="+mj-lt"/>
              <a:ea typeface="Red Hat Display Bold" panose="02010303040201060303" pitchFamily="2" charset="0"/>
              <a:cs typeface="Red Hat Display Bold" panose="02010303040201060303" pitchFamily="2" charset="0"/>
            </a:endParaRPr>
          </a:p>
        </p:txBody>
      </p:sp>
      <p:grpSp>
        <p:nvGrpSpPr>
          <p:cNvPr id="2" name="Group 34">
            <a:extLst>
              <a:ext uri="{FF2B5EF4-FFF2-40B4-BE49-F238E27FC236}">
                <a16:creationId xmlns:a16="http://schemas.microsoft.com/office/drawing/2014/main" id="{D84921D3-FBA6-4BCE-1D59-AA83602B1DE4}"/>
              </a:ext>
            </a:extLst>
          </p:cNvPr>
          <p:cNvGrpSpPr/>
          <p:nvPr/>
        </p:nvGrpSpPr>
        <p:grpSpPr>
          <a:xfrm>
            <a:off x="6837575" y="451757"/>
            <a:ext cx="5074488" cy="5697046"/>
            <a:chOff x="5080477" y="431980"/>
            <a:chExt cx="5272807" cy="6282576"/>
          </a:xfrm>
        </p:grpSpPr>
        <p:pic>
          <p:nvPicPr>
            <p:cNvPr id="30" name="Graphic 15" descr="Laptop with solid fill">
              <a:extLst>
                <a:ext uri="{FF2B5EF4-FFF2-40B4-BE49-F238E27FC236}">
                  <a16:creationId xmlns:a16="http://schemas.microsoft.com/office/drawing/2014/main" id="{E0A00B3D-E5E5-8E0E-4FC0-B390A088DE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4249" y="5070929"/>
              <a:ext cx="1643627" cy="1643627"/>
            </a:xfrm>
            <a:prstGeom prst="rect">
              <a:avLst/>
            </a:prstGeom>
          </p:spPr>
        </p:pic>
        <p:pic>
          <p:nvPicPr>
            <p:cNvPr id="31" name="Graphic 16" descr="Cloud with solid fill">
              <a:extLst>
                <a:ext uri="{FF2B5EF4-FFF2-40B4-BE49-F238E27FC236}">
                  <a16:creationId xmlns:a16="http://schemas.microsoft.com/office/drawing/2014/main" id="{9C491C8B-70BA-5903-0753-6CC6D06B8E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6593" y="431980"/>
              <a:ext cx="3118940" cy="3118940"/>
            </a:xfrm>
            <a:prstGeom prst="rect">
              <a:avLst/>
            </a:prstGeom>
          </p:spPr>
        </p:pic>
        <p:pic>
          <p:nvPicPr>
            <p:cNvPr id="32" name="Graphic 17" descr="Bug outline">
              <a:extLst>
                <a:ext uri="{FF2B5EF4-FFF2-40B4-BE49-F238E27FC236}">
                  <a16:creationId xmlns:a16="http://schemas.microsoft.com/office/drawing/2014/main" id="{C8FB9DF3-0339-3C09-D4BD-FBB234DD03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769352" y="5564014"/>
              <a:ext cx="492795" cy="492795"/>
            </a:xfrm>
            <a:prstGeom prst="rect">
              <a:avLst/>
            </a:prstGeom>
          </p:spPr>
        </p:pic>
        <p:sp>
          <p:nvSpPr>
            <p:cNvPr id="33" name="Rounded Rectangle 19">
              <a:extLst>
                <a:ext uri="{FF2B5EF4-FFF2-40B4-BE49-F238E27FC236}">
                  <a16:creationId xmlns:a16="http://schemas.microsoft.com/office/drawing/2014/main" id="{35EF504A-6DE7-610E-EADD-BF7B12F7123B}"/>
                </a:ext>
              </a:extLst>
            </p:cNvPr>
            <p:cNvSpPr/>
            <p:nvPr/>
          </p:nvSpPr>
          <p:spPr>
            <a:xfrm>
              <a:off x="6805627" y="3861125"/>
              <a:ext cx="1667322" cy="36576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32">
                  <a:solidFill>
                    <a:sysClr val="windowText" lastClr="000000"/>
                  </a:solidFill>
                  <a:ea typeface="Red Hat Display Medium" panose="02010303040201060303" pitchFamily="2" charset="0"/>
                  <a:cs typeface="Red Hat Display Medium" panose="02010303040201060303" pitchFamily="2" charset="0"/>
                </a:rPr>
                <a:t>●●●</a:t>
              </a:r>
            </a:p>
          </p:txBody>
        </p:sp>
        <p:cxnSp>
          <p:nvCxnSpPr>
            <p:cNvPr id="34" name="Straight Arrow Connector 20">
              <a:extLst>
                <a:ext uri="{FF2B5EF4-FFF2-40B4-BE49-F238E27FC236}">
                  <a16:creationId xmlns:a16="http://schemas.microsoft.com/office/drawing/2014/main" id="{9726496A-4208-28A6-1B17-A99E93E78219}"/>
                </a:ext>
              </a:extLst>
            </p:cNvPr>
            <p:cNvCxnSpPr>
              <a:cxnSpLocks/>
            </p:cNvCxnSpPr>
            <p:nvPr/>
          </p:nvCxnSpPr>
          <p:spPr>
            <a:xfrm flipV="1">
              <a:off x="8026062" y="4226885"/>
              <a:ext cx="0" cy="1214545"/>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21">
              <a:extLst>
                <a:ext uri="{FF2B5EF4-FFF2-40B4-BE49-F238E27FC236}">
                  <a16:creationId xmlns:a16="http://schemas.microsoft.com/office/drawing/2014/main" id="{006585AB-D705-852F-DEC9-DBCE28FFB975}"/>
                </a:ext>
              </a:extLst>
            </p:cNvPr>
            <p:cNvCxnSpPr>
              <a:cxnSpLocks/>
            </p:cNvCxnSpPr>
            <p:nvPr/>
          </p:nvCxnSpPr>
          <p:spPr>
            <a:xfrm flipV="1">
              <a:off x="8026062" y="2769723"/>
              <a:ext cx="0" cy="1091402"/>
            </a:xfrm>
            <a:prstGeom prst="straightConnector1">
              <a:avLst/>
            </a:prstGeom>
            <a:ln w="28575">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22">
              <a:extLst>
                <a:ext uri="{FF2B5EF4-FFF2-40B4-BE49-F238E27FC236}">
                  <a16:creationId xmlns:a16="http://schemas.microsoft.com/office/drawing/2014/main" id="{825788F7-ACD8-B41E-94BA-8927CA8FFF5D}"/>
                </a:ext>
              </a:extLst>
            </p:cNvPr>
            <p:cNvCxnSpPr>
              <a:cxnSpLocks/>
              <a:endCxn id="33" idx="0"/>
            </p:cNvCxnSpPr>
            <p:nvPr/>
          </p:nvCxnSpPr>
          <p:spPr>
            <a:xfrm>
              <a:off x="7635372" y="2769723"/>
              <a:ext cx="3916" cy="109140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23">
              <a:extLst>
                <a:ext uri="{FF2B5EF4-FFF2-40B4-BE49-F238E27FC236}">
                  <a16:creationId xmlns:a16="http://schemas.microsoft.com/office/drawing/2014/main" id="{4BC98FF2-A869-F90B-F793-D3DD48C88AB1}"/>
                </a:ext>
              </a:extLst>
            </p:cNvPr>
            <p:cNvCxnSpPr>
              <a:cxnSpLocks/>
            </p:cNvCxnSpPr>
            <p:nvPr/>
          </p:nvCxnSpPr>
          <p:spPr>
            <a:xfrm>
              <a:off x="7635372" y="4226885"/>
              <a:ext cx="0" cy="1214545"/>
            </a:xfrm>
            <a:prstGeom prst="straightConnector1">
              <a:avLst/>
            </a:prstGeom>
            <a:ln w="28575">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24">
              <a:extLst>
                <a:ext uri="{FF2B5EF4-FFF2-40B4-BE49-F238E27FC236}">
                  <a16:creationId xmlns:a16="http://schemas.microsoft.com/office/drawing/2014/main" id="{266E115D-F338-7BDE-DC1A-C2F215E0CB87}"/>
                </a:ext>
              </a:extLst>
            </p:cNvPr>
            <p:cNvCxnSpPr>
              <a:cxnSpLocks/>
            </p:cNvCxnSpPr>
            <p:nvPr/>
          </p:nvCxnSpPr>
          <p:spPr>
            <a:xfrm rot="5400000" flipH="1" flipV="1">
              <a:off x="7191207" y="3924245"/>
              <a:ext cx="2687489" cy="378447"/>
            </a:xfrm>
            <a:prstGeom prst="bentConnector3">
              <a:avLst>
                <a:gd name="adj1" fmla="val 36914"/>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EA62B79-8FFE-3B10-869F-7B14C9C8178B}"/>
                </a:ext>
              </a:extLst>
            </p:cNvPr>
            <p:cNvSpPr txBox="1"/>
            <p:nvPr/>
          </p:nvSpPr>
          <p:spPr>
            <a:xfrm>
              <a:off x="5830267" y="3484105"/>
              <a:ext cx="1970506" cy="378795"/>
            </a:xfrm>
            <a:prstGeom prst="rect">
              <a:avLst/>
            </a:prstGeom>
            <a:noFill/>
          </p:spPr>
          <p:txBody>
            <a:bodyPr wrap="square" rtlCol="0">
              <a:spAutoFit/>
            </a:bodyPr>
            <a:lstStyle/>
            <a:p>
              <a:pPr algn="ctr"/>
              <a:r>
                <a:rPr lang="en-US" sz="1632">
                  <a:latin typeface="Red Hat Display Medium" panose="02010303040201060303" pitchFamily="2" charset="0"/>
                  <a:ea typeface="Red Hat Display Medium" panose="02010303040201060303" pitchFamily="2" charset="0"/>
                  <a:cs typeface="Red Hat Display Medium" panose="02010303040201060303" pitchFamily="2" charset="0"/>
                </a:rPr>
                <a:t>Secure Gateway</a:t>
              </a:r>
              <a:endParaRPr lang="en-US" sz="1632">
                <a:ea typeface="Red Hat Display Medium" panose="02010303040201060303" pitchFamily="2" charset="0"/>
                <a:cs typeface="Red Hat Display Medium" panose="02010303040201060303" pitchFamily="2" charset="0"/>
              </a:endParaRPr>
            </a:p>
          </p:txBody>
        </p:sp>
        <p:sp>
          <p:nvSpPr>
            <p:cNvPr id="40" name="TextBox 39">
              <a:extLst>
                <a:ext uri="{FF2B5EF4-FFF2-40B4-BE49-F238E27FC236}">
                  <a16:creationId xmlns:a16="http://schemas.microsoft.com/office/drawing/2014/main" id="{98886675-5548-41BF-6198-9749A81FCE1F}"/>
                </a:ext>
              </a:extLst>
            </p:cNvPr>
            <p:cNvSpPr txBox="1"/>
            <p:nvPr/>
          </p:nvSpPr>
          <p:spPr>
            <a:xfrm>
              <a:off x="5080477" y="4113468"/>
              <a:ext cx="1883690" cy="378795"/>
            </a:xfrm>
            <a:prstGeom prst="rect">
              <a:avLst/>
            </a:prstGeom>
            <a:noFill/>
          </p:spPr>
          <p:txBody>
            <a:bodyPr wrap="square" rtlCol="0">
              <a:spAutoFit/>
            </a:bodyPr>
            <a:lstStyle/>
            <a:p>
              <a:pPr algn="ctr"/>
              <a:endParaRPr lang="en-US" sz="1632">
                <a:ea typeface="Red Hat Display Medium" panose="02010303040201060303" pitchFamily="2" charset="0"/>
                <a:cs typeface="Red Hat Display Medium" panose="02010303040201060303" pitchFamily="2" charset="0"/>
              </a:endParaRPr>
            </a:p>
          </p:txBody>
        </p:sp>
        <p:grpSp>
          <p:nvGrpSpPr>
            <p:cNvPr id="41" name="Group 33">
              <a:extLst>
                <a:ext uri="{FF2B5EF4-FFF2-40B4-BE49-F238E27FC236}">
                  <a16:creationId xmlns:a16="http://schemas.microsoft.com/office/drawing/2014/main" id="{624B4912-D33E-9D50-1A3C-161C047F0BE4}"/>
                </a:ext>
              </a:extLst>
            </p:cNvPr>
            <p:cNvGrpSpPr/>
            <p:nvPr/>
          </p:nvGrpSpPr>
          <p:grpSpPr>
            <a:xfrm>
              <a:off x="7558549" y="1671947"/>
              <a:ext cx="914400" cy="914400"/>
              <a:chOff x="7558549" y="1658652"/>
              <a:chExt cx="914400" cy="914400"/>
            </a:xfrm>
          </p:grpSpPr>
          <p:pic>
            <p:nvPicPr>
              <p:cNvPr id="43" name="Graphic 18" descr="Detective male with solid fill">
                <a:extLst>
                  <a:ext uri="{FF2B5EF4-FFF2-40B4-BE49-F238E27FC236}">
                    <a16:creationId xmlns:a16="http://schemas.microsoft.com/office/drawing/2014/main" id="{26F28E8B-EAEE-84CA-5B7B-EF4E16B982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58549" y="1658652"/>
                <a:ext cx="914400" cy="914400"/>
              </a:xfrm>
              <a:prstGeom prst="rect">
                <a:avLst/>
              </a:prstGeom>
            </p:spPr>
          </p:pic>
          <p:sp>
            <p:nvSpPr>
              <p:cNvPr id="44" name="Trapezium 28">
                <a:extLst>
                  <a:ext uri="{FF2B5EF4-FFF2-40B4-BE49-F238E27FC236}">
                    <a16:creationId xmlns:a16="http://schemas.microsoft.com/office/drawing/2014/main" id="{961E7C7C-CDFB-92BD-8B5A-29B38CB5979B}"/>
                  </a:ext>
                </a:extLst>
              </p:cNvPr>
              <p:cNvSpPr/>
              <p:nvPr/>
            </p:nvSpPr>
            <p:spPr>
              <a:xfrm rot="10800000">
                <a:off x="7752383" y="2184449"/>
                <a:ext cx="531235" cy="325071"/>
              </a:xfrm>
              <a:prstGeom prst="trapezoid">
                <a:avLst>
                  <a:gd name="adj" fmla="val 1937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ea typeface="Red Hat Display Medium" panose="02010303040201060303" pitchFamily="2" charset="0"/>
                  <a:cs typeface="Red Hat Display Medium" panose="02010303040201060303" pitchFamily="2" charset="0"/>
                </a:endParaRPr>
              </a:p>
            </p:txBody>
          </p:sp>
          <p:pic>
            <p:nvPicPr>
              <p:cNvPr id="45" name="Graphic 29" descr="Dragon with solid fill">
                <a:extLst>
                  <a:ext uri="{FF2B5EF4-FFF2-40B4-BE49-F238E27FC236}">
                    <a16:creationId xmlns:a16="http://schemas.microsoft.com/office/drawing/2014/main" id="{A3282145-9346-5AA4-BF43-B13E86889A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197175">
                <a:off x="7941870" y="2271056"/>
                <a:ext cx="168381" cy="168381"/>
              </a:xfrm>
              <a:prstGeom prst="rect">
                <a:avLst/>
              </a:prstGeom>
            </p:spPr>
          </p:pic>
          <p:pic>
            <p:nvPicPr>
              <p:cNvPr id="46" name="Graphic 30" descr="Sunglasses with solid fill">
                <a:extLst>
                  <a:ext uri="{FF2B5EF4-FFF2-40B4-BE49-F238E27FC236}">
                    <a16:creationId xmlns:a16="http://schemas.microsoft.com/office/drawing/2014/main" id="{A619DFA8-7A71-0236-BF48-18FB62F64D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7895405" y="1871106"/>
                <a:ext cx="240688" cy="240688"/>
              </a:xfrm>
              <a:prstGeom prst="rect">
                <a:avLst/>
              </a:prstGeom>
            </p:spPr>
          </p:pic>
        </p:grpSp>
        <p:sp>
          <p:nvSpPr>
            <p:cNvPr id="42" name="TextBox 41">
              <a:extLst>
                <a:ext uri="{FF2B5EF4-FFF2-40B4-BE49-F238E27FC236}">
                  <a16:creationId xmlns:a16="http://schemas.microsoft.com/office/drawing/2014/main" id="{C4D5492D-C1B0-4244-47BA-ED76D24DEBF0}"/>
                </a:ext>
              </a:extLst>
            </p:cNvPr>
            <p:cNvSpPr txBox="1"/>
            <p:nvPr/>
          </p:nvSpPr>
          <p:spPr>
            <a:xfrm>
              <a:off x="8805866" y="3700160"/>
              <a:ext cx="1547418" cy="932739"/>
            </a:xfrm>
            <a:prstGeom prst="rect">
              <a:avLst/>
            </a:prstGeom>
            <a:noFill/>
          </p:spPr>
          <p:txBody>
            <a:bodyPr wrap="square">
              <a:spAutoFit/>
            </a:bodyPr>
            <a:lstStyle/>
            <a:p>
              <a:pPr algn="ctr"/>
              <a:r>
                <a:rPr lang="ru-RU" sz="1632">
                  <a:ea typeface="Red Hat Display Medium" panose="02010303040201060303" pitchFamily="2" charset="0"/>
                  <a:cs typeface="Red Hat Display Medium" panose="02010303040201060303" pitchFamily="2" charset="0"/>
                </a:rPr>
                <a:t>Манипуляции с </a:t>
              </a:r>
              <a:r>
                <a:rPr lang="en-US" sz="1632">
                  <a:ea typeface="Red Hat Display Medium" panose="02010303040201060303" pitchFamily="2" charset="0"/>
                  <a:cs typeface="Red Hat Display Medium" panose="02010303040201060303" pitchFamily="2" charset="0"/>
                </a:rPr>
                <a:t>DNS</a:t>
              </a:r>
              <a:r>
                <a:rPr lang="ru-RU" sz="1632">
                  <a:ea typeface="Red Hat Display Medium" panose="02010303040201060303" pitchFamily="2" charset="0"/>
                  <a:cs typeface="Red Hat Display Medium" panose="02010303040201060303" pitchFamily="2" charset="0"/>
                </a:rPr>
                <a:t> протоколом</a:t>
              </a:r>
              <a:endParaRPr lang="en-US" sz="1632">
                <a:ea typeface="Red Hat Display Medium" panose="02010303040201060303" pitchFamily="2" charset="0"/>
                <a:cs typeface="Red Hat Display Medium" panose="02010303040201060303" pitchFamily="2" charset="0"/>
              </a:endParaRPr>
            </a:p>
          </p:txBody>
        </p:sp>
      </p:grpSp>
    </p:spTree>
    <p:extLst>
      <p:ext uri="{BB962C8B-B14F-4D97-AF65-F5344CB8AC3E}">
        <p14:creationId xmlns:p14="http://schemas.microsoft.com/office/powerpoint/2010/main" val="243262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8C1B6-2D86-4E85-A2D8-30415592353D}"/>
            </a:ext>
          </a:extLst>
        </p:cNvPr>
        <p:cNvGrpSpPr/>
        <p:nvPr/>
      </p:nvGrpSpPr>
      <p:grpSpPr>
        <a:xfrm>
          <a:off x="0" y="0"/>
          <a:ext cx="0" cy="0"/>
          <a:chOff x="0" y="0"/>
          <a:chExt cx="0" cy="0"/>
        </a:xfrm>
      </p:grpSpPr>
      <p:sp>
        <p:nvSpPr>
          <p:cNvPr id="27" name="Freeform: Shape 16">
            <a:extLst>
              <a:ext uri="{FF2B5EF4-FFF2-40B4-BE49-F238E27FC236}">
                <a16:creationId xmlns:a16="http://schemas.microsoft.com/office/drawing/2014/main" id="{72A161A6-359E-F52B-C975-04EEFF1C3F39}"/>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28" name="Picture 27">
            <a:extLst>
              <a:ext uri="{FF2B5EF4-FFF2-40B4-BE49-F238E27FC236}">
                <a16:creationId xmlns:a16="http://schemas.microsoft.com/office/drawing/2014/main" id="{5F77A1B1-9E3D-00FD-BEEE-780F927C11D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grpSp>
        <p:nvGrpSpPr>
          <p:cNvPr id="30" name="Group 34">
            <a:extLst>
              <a:ext uri="{FF2B5EF4-FFF2-40B4-BE49-F238E27FC236}">
                <a16:creationId xmlns:a16="http://schemas.microsoft.com/office/drawing/2014/main" id="{B62A42CB-CC80-F27A-A2AD-0D1A204050A3}"/>
              </a:ext>
            </a:extLst>
          </p:cNvPr>
          <p:cNvGrpSpPr/>
          <p:nvPr/>
        </p:nvGrpSpPr>
        <p:grpSpPr>
          <a:xfrm>
            <a:off x="6837575" y="451757"/>
            <a:ext cx="5074488" cy="5697046"/>
            <a:chOff x="5080477" y="431980"/>
            <a:chExt cx="5272807" cy="6282576"/>
          </a:xfrm>
        </p:grpSpPr>
        <p:pic>
          <p:nvPicPr>
            <p:cNvPr id="31" name="Graphic 15" descr="Laptop with solid fill">
              <a:extLst>
                <a:ext uri="{FF2B5EF4-FFF2-40B4-BE49-F238E27FC236}">
                  <a16:creationId xmlns:a16="http://schemas.microsoft.com/office/drawing/2014/main" id="{EA7C0870-780A-3BA1-37F9-397C0348A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4249" y="5070929"/>
              <a:ext cx="1643627" cy="1643627"/>
            </a:xfrm>
            <a:prstGeom prst="rect">
              <a:avLst/>
            </a:prstGeom>
          </p:spPr>
        </p:pic>
        <p:pic>
          <p:nvPicPr>
            <p:cNvPr id="32" name="Graphic 16" descr="Cloud with solid fill">
              <a:extLst>
                <a:ext uri="{FF2B5EF4-FFF2-40B4-BE49-F238E27FC236}">
                  <a16:creationId xmlns:a16="http://schemas.microsoft.com/office/drawing/2014/main" id="{BA60DC5F-6198-DDA7-771D-3108C7A20E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6593" y="431980"/>
              <a:ext cx="3118940" cy="3118940"/>
            </a:xfrm>
            <a:prstGeom prst="rect">
              <a:avLst/>
            </a:prstGeom>
          </p:spPr>
        </p:pic>
        <p:pic>
          <p:nvPicPr>
            <p:cNvPr id="33" name="Graphic 17" descr="Bug outline">
              <a:extLst>
                <a:ext uri="{FF2B5EF4-FFF2-40B4-BE49-F238E27FC236}">
                  <a16:creationId xmlns:a16="http://schemas.microsoft.com/office/drawing/2014/main" id="{69388372-B27C-C555-BCA1-1AB37581FC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769352" y="5564014"/>
              <a:ext cx="492795" cy="492795"/>
            </a:xfrm>
            <a:prstGeom prst="rect">
              <a:avLst/>
            </a:prstGeom>
          </p:spPr>
        </p:pic>
        <p:sp>
          <p:nvSpPr>
            <p:cNvPr id="34" name="Rounded Rectangle 19">
              <a:extLst>
                <a:ext uri="{FF2B5EF4-FFF2-40B4-BE49-F238E27FC236}">
                  <a16:creationId xmlns:a16="http://schemas.microsoft.com/office/drawing/2014/main" id="{2E1C7E13-3537-55E9-D312-D23A37F4636D}"/>
                </a:ext>
              </a:extLst>
            </p:cNvPr>
            <p:cNvSpPr/>
            <p:nvPr/>
          </p:nvSpPr>
          <p:spPr>
            <a:xfrm>
              <a:off x="6805627" y="3861125"/>
              <a:ext cx="1667322" cy="36576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32">
                  <a:solidFill>
                    <a:sysClr val="windowText" lastClr="000000"/>
                  </a:solidFill>
                  <a:ea typeface="Red Hat Display Medium" panose="02010303040201060303" pitchFamily="2" charset="0"/>
                  <a:cs typeface="Red Hat Display Medium" panose="02010303040201060303" pitchFamily="2" charset="0"/>
                </a:rPr>
                <a:t>●●●</a:t>
              </a:r>
            </a:p>
          </p:txBody>
        </p:sp>
        <p:cxnSp>
          <p:nvCxnSpPr>
            <p:cNvPr id="35" name="Straight Arrow Connector 20">
              <a:extLst>
                <a:ext uri="{FF2B5EF4-FFF2-40B4-BE49-F238E27FC236}">
                  <a16:creationId xmlns:a16="http://schemas.microsoft.com/office/drawing/2014/main" id="{1D6A6358-0F9C-EAB0-C02A-F6AF369740A3}"/>
                </a:ext>
              </a:extLst>
            </p:cNvPr>
            <p:cNvCxnSpPr>
              <a:cxnSpLocks/>
            </p:cNvCxnSpPr>
            <p:nvPr/>
          </p:nvCxnSpPr>
          <p:spPr>
            <a:xfrm flipV="1">
              <a:off x="8026062" y="4226885"/>
              <a:ext cx="0" cy="1214545"/>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21">
              <a:extLst>
                <a:ext uri="{FF2B5EF4-FFF2-40B4-BE49-F238E27FC236}">
                  <a16:creationId xmlns:a16="http://schemas.microsoft.com/office/drawing/2014/main" id="{B13F601E-0E82-AD68-78BA-84E309400966}"/>
                </a:ext>
              </a:extLst>
            </p:cNvPr>
            <p:cNvCxnSpPr>
              <a:cxnSpLocks/>
            </p:cNvCxnSpPr>
            <p:nvPr/>
          </p:nvCxnSpPr>
          <p:spPr>
            <a:xfrm flipV="1">
              <a:off x="8026062" y="2769723"/>
              <a:ext cx="0" cy="1091402"/>
            </a:xfrm>
            <a:prstGeom prst="straightConnector1">
              <a:avLst/>
            </a:prstGeom>
            <a:ln w="28575">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22">
              <a:extLst>
                <a:ext uri="{FF2B5EF4-FFF2-40B4-BE49-F238E27FC236}">
                  <a16:creationId xmlns:a16="http://schemas.microsoft.com/office/drawing/2014/main" id="{D44C302E-C350-E44B-630F-BEA685431996}"/>
                </a:ext>
              </a:extLst>
            </p:cNvPr>
            <p:cNvCxnSpPr>
              <a:cxnSpLocks/>
              <a:endCxn id="34" idx="0"/>
            </p:cNvCxnSpPr>
            <p:nvPr/>
          </p:nvCxnSpPr>
          <p:spPr>
            <a:xfrm>
              <a:off x="7635372" y="2769723"/>
              <a:ext cx="3916" cy="1091402"/>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23">
              <a:extLst>
                <a:ext uri="{FF2B5EF4-FFF2-40B4-BE49-F238E27FC236}">
                  <a16:creationId xmlns:a16="http://schemas.microsoft.com/office/drawing/2014/main" id="{1CDC9370-D71C-362D-96DD-A2B7AEBA2068}"/>
                </a:ext>
              </a:extLst>
            </p:cNvPr>
            <p:cNvCxnSpPr>
              <a:cxnSpLocks/>
            </p:cNvCxnSpPr>
            <p:nvPr/>
          </p:nvCxnSpPr>
          <p:spPr>
            <a:xfrm>
              <a:off x="7635372" y="4226885"/>
              <a:ext cx="0" cy="1214545"/>
            </a:xfrm>
            <a:prstGeom prst="straightConnector1">
              <a:avLst/>
            </a:prstGeom>
            <a:ln w="28575">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24">
              <a:extLst>
                <a:ext uri="{FF2B5EF4-FFF2-40B4-BE49-F238E27FC236}">
                  <a16:creationId xmlns:a16="http://schemas.microsoft.com/office/drawing/2014/main" id="{B1C1BB06-8D98-C885-3131-1793F16883D7}"/>
                </a:ext>
              </a:extLst>
            </p:cNvPr>
            <p:cNvCxnSpPr>
              <a:cxnSpLocks/>
            </p:cNvCxnSpPr>
            <p:nvPr/>
          </p:nvCxnSpPr>
          <p:spPr>
            <a:xfrm rot="5400000" flipH="1" flipV="1">
              <a:off x="7191207" y="3924245"/>
              <a:ext cx="2687489" cy="378447"/>
            </a:xfrm>
            <a:prstGeom prst="bentConnector3">
              <a:avLst>
                <a:gd name="adj1" fmla="val 36914"/>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A3B7300-3030-1840-9743-41B676C7EF9D}"/>
                </a:ext>
              </a:extLst>
            </p:cNvPr>
            <p:cNvSpPr txBox="1"/>
            <p:nvPr/>
          </p:nvSpPr>
          <p:spPr>
            <a:xfrm>
              <a:off x="5830267" y="3484105"/>
              <a:ext cx="1970506" cy="378795"/>
            </a:xfrm>
            <a:prstGeom prst="rect">
              <a:avLst/>
            </a:prstGeom>
            <a:noFill/>
          </p:spPr>
          <p:txBody>
            <a:bodyPr wrap="square" rtlCol="0">
              <a:spAutoFit/>
            </a:bodyPr>
            <a:lstStyle/>
            <a:p>
              <a:pPr algn="ctr"/>
              <a:r>
                <a:rPr lang="en-US" sz="1632">
                  <a:latin typeface="Red Hat Display Medium" panose="02010303040201060303" pitchFamily="2" charset="0"/>
                  <a:ea typeface="Red Hat Display Medium" panose="02010303040201060303" pitchFamily="2" charset="0"/>
                  <a:cs typeface="Red Hat Display Medium" panose="02010303040201060303" pitchFamily="2" charset="0"/>
                </a:rPr>
                <a:t>Secure Gateway</a:t>
              </a:r>
              <a:endParaRPr lang="en-US" sz="1632">
                <a:ea typeface="Red Hat Display Medium" panose="02010303040201060303" pitchFamily="2" charset="0"/>
                <a:cs typeface="Red Hat Display Medium" panose="02010303040201060303" pitchFamily="2" charset="0"/>
              </a:endParaRPr>
            </a:p>
          </p:txBody>
        </p:sp>
        <p:sp>
          <p:nvSpPr>
            <p:cNvPr id="41" name="TextBox 40">
              <a:extLst>
                <a:ext uri="{FF2B5EF4-FFF2-40B4-BE49-F238E27FC236}">
                  <a16:creationId xmlns:a16="http://schemas.microsoft.com/office/drawing/2014/main" id="{1CE77ADD-DB15-0837-64CF-4ACE9E53D848}"/>
                </a:ext>
              </a:extLst>
            </p:cNvPr>
            <p:cNvSpPr txBox="1"/>
            <p:nvPr/>
          </p:nvSpPr>
          <p:spPr>
            <a:xfrm>
              <a:off x="5080477" y="4113468"/>
              <a:ext cx="1883690" cy="378795"/>
            </a:xfrm>
            <a:prstGeom prst="rect">
              <a:avLst/>
            </a:prstGeom>
            <a:noFill/>
          </p:spPr>
          <p:txBody>
            <a:bodyPr wrap="square" rtlCol="0">
              <a:spAutoFit/>
            </a:bodyPr>
            <a:lstStyle/>
            <a:p>
              <a:pPr algn="ctr"/>
              <a:endParaRPr lang="en-US" sz="1632">
                <a:ea typeface="Red Hat Display Medium" panose="02010303040201060303" pitchFamily="2" charset="0"/>
                <a:cs typeface="Red Hat Display Medium" panose="02010303040201060303" pitchFamily="2" charset="0"/>
              </a:endParaRPr>
            </a:p>
          </p:txBody>
        </p:sp>
        <p:grpSp>
          <p:nvGrpSpPr>
            <p:cNvPr id="42" name="Group 33">
              <a:extLst>
                <a:ext uri="{FF2B5EF4-FFF2-40B4-BE49-F238E27FC236}">
                  <a16:creationId xmlns:a16="http://schemas.microsoft.com/office/drawing/2014/main" id="{D777D5FC-B877-F875-B1AA-D05380C2ED3C}"/>
                </a:ext>
              </a:extLst>
            </p:cNvPr>
            <p:cNvGrpSpPr/>
            <p:nvPr/>
          </p:nvGrpSpPr>
          <p:grpSpPr>
            <a:xfrm>
              <a:off x="7558549" y="1671947"/>
              <a:ext cx="914400" cy="914400"/>
              <a:chOff x="7558549" y="1658652"/>
              <a:chExt cx="914400" cy="914400"/>
            </a:xfrm>
          </p:grpSpPr>
          <p:pic>
            <p:nvPicPr>
              <p:cNvPr id="44" name="Graphic 18" descr="Detective male with solid fill">
                <a:extLst>
                  <a:ext uri="{FF2B5EF4-FFF2-40B4-BE49-F238E27FC236}">
                    <a16:creationId xmlns:a16="http://schemas.microsoft.com/office/drawing/2014/main" id="{ED550A2D-5358-C081-FC29-00B17A7893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58549" y="1658652"/>
                <a:ext cx="914400" cy="914400"/>
              </a:xfrm>
              <a:prstGeom prst="rect">
                <a:avLst/>
              </a:prstGeom>
            </p:spPr>
          </p:pic>
          <p:sp>
            <p:nvSpPr>
              <p:cNvPr id="45" name="Trapezium 28">
                <a:extLst>
                  <a:ext uri="{FF2B5EF4-FFF2-40B4-BE49-F238E27FC236}">
                    <a16:creationId xmlns:a16="http://schemas.microsoft.com/office/drawing/2014/main" id="{C5C3539D-5C7C-6D5F-0C3A-369C3FDECC0A}"/>
                  </a:ext>
                </a:extLst>
              </p:cNvPr>
              <p:cNvSpPr/>
              <p:nvPr/>
            </p:nvSpPr>
            <p:spPr>
              <a:xfrm rot="10800000">
                <a:off x="7752383" y="2184449"/>
                <a:ext cx="531235" cy="325071"/>
              </a:xfrm>
              <a:prstGeom prst="trapezoid">
                <a:avLst>
                  <a:gd name="adj" fmla="val 1937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ea typeface="Red Hat Display Medium" panose="02010303040201060303" pitchFamily="2" charset="0"/>
                  <a:cs typeface="Red Hat Display Medium" panose="02010303040201060303" pitchFamily="2" charset="0"/>
                </a:endParaRPr>
              </a:p>
            </p:txBody>
          </p:sp>
          <p:pic>
            <p:nvPicPr>
              <p:cNvPr id="46" name="Graphic 29" descr="Dragon with solid fill">
                <a:extLst>
                  <a:ext uri="{FF2B5EF4-FFF2-40B4-BE49-F238E27FC236}">
                    <a16:creationId xmlns:a16="http://schemas.microsoft.com/office/drawing/2014/main" id="{330F7481-6E83-4275-7268-DBC8F870C2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197175">
                <a:off x="7941870" y="2271056"/>
                <a:ext cx="168381" cy="168381"/>
              </a:xfrm>
              <a:prstGeom prst="rect">
                <a:avLst/>
              </a:prstGeom>
            </p:spPr>
          </p:pic>
          <p:pic>
            <p:nvPicPr>
              <p:cNvPr id="47" name="Graphic 30" descr="Sunglasses with solid fill">
                <a:extLst>
                  <a:ext uri="{FF2B5EF4-FFF2-40B4-BE49-F238E27FC236}">
                    <a16:creationId xmlns:a16="http://schemas.microsoft.com/office/drawing/2014/main" id="{A5D323B4-D7C0-E544-7FF6-FE04705F670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7895405" y="1871106"/>
                <a:ext cx="240688" cy="240688"/>
              </a:xfrm>
              <a:prstGeom prst="rect">
                <a:avLst/>
              </a:prstGeom>
            </p:spPr>
          </p:pic>
        </p:grpSp>
        <p:sp>
          <p:nvSpPr>
            <p:cNvPr id="43" name="TextBox 42">
              <a:extLst>
                <a:ext uri="{FF2B5EF4-FFF2-40B4-BE49-F238E27FC236}">
                  <a16:creationId xmlns:a16="http://schemas.microsoft.com/office/drawing/2014/main" id="{35DBC6C9-A10D-2930-201B-25C455008169}"/>
                </a:ext>
              </a:extLst>
            </p:cNvPr>
            <p:cNvSpPr txBox="1"/>
            <p:nvPr/>
          </p:nvSpPr>
          <p:spPr>
            <a:xfrm>
              <a:off x="8805866" y="3700160"/>
              <a:ext cx="1547418" cy="932739"/>
            </a:xfrm>
            <a:prstGeom prst="rect">
              <a:avLst/>
            </a:prstGeom>
            <a:noFill/>
          </p:spPr>
          <p:txBody>
            <a:bodyPr wrap="square">
              <a:spAutoFit/>
            </a:bodyPr>
            <a:lstStyle/>
            <a:p>
              <a:pPr algn="ctr"/>
              <a:r>
                <a:rPr lang="ru-RU" sz="1632">
                  <a:ea typeface="Red Hat Display Medium" panose="02010303040201060303" pitchFamily="2" charset="0"/>
                  <a:cs typeface="Red Hat Display Medium" panose="02010303040201060303" pitchFamily="2" charset="0"/>
                </a:rPr>
                <a:t>Манипуляции с </a:t>
              </a:r>
              <a:r>
                <a:rPr lang="en-US" sz="1632">
                  <a:ea typeface="Red Hat Display Medium" panose="02010303040201060303" pitchFamily="2" charset="0"/>
                  <a:cs typeface="Red Hat Display Medium" panose="02010303040201060303" pitchFamily="2" charset="0"/>
                </a:rPr>
                <a:t>DNS</a:t>
              </a:r>
              <a:r>
                <a:rPr lang="ru-RU" sz="1632">
                  <a:ea typeface="Red Hat Display Medium" panose="02010303040201060303" pitchFamily="2" charset="0"/>
                  <a:cs typeface="Red Hat Display Medium" panose="02010303040201060303" pitchFamily="2" charset="0"/>
                </a:rPr>
                <a:t> протоколом</a:t>
              </a:r>
              <a:endParaRPr lang="en-US" sz="1632">
                <a:ea typeface="Red Hat Display Medium" panose="02010303040201060303" pitchFamily="2" charset="0"/>
                <a:cs typeface="Red Hat Display Medium" panose="02010303040201060303" pitchFamily="2" charset="0"/>
              </a:endParaRPr>
            </a:p>
          </p:txBody>
        </p:sp>
      </p:grpSp>
      <p:sp>
        <p:nvSpPr>
          <p:cNvPr id="48" name="Subtitle 3">
            <a:extLst>
              <a:ext uri="{FF2B5EF4-FFF2-40B4-BE49-F238E27FC236}">
                <a16:creationId xmlns:a16="http://schemas.microsoft.com/office/drawing/2014/main" id="{7FCB0491-AE5D-1210-420C-55805DE01CE7}"/>
              </a:ext>
            </a:extLst>
          </p:cNvPr>
          <p:cNvSpPr txBox="1">
            <a:spLocks/>
          </p:cNvSpPr>
          <p:nvPr/>
        </p:nvSpPr>
        <p:spPr>
          <a:xfrm>
            <a:off x="1647338" y="1626364"/>
            <a:ext cx="4837771" cy="429269"/>
          </a:xfrm>
          <a:prstGeom prst="rect">
            <a:avLst/>
          </a:prstGeom>
        </p:spPr>
        <p:txBody>
          <a:bodyPr vert="horz" lIns="72726" tIns="36363" rIns="72726" bIns="36363"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62B4A"/>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32">
                <a:solidFill>
                  <a:srgbClr val="11132F"/>
                </a:solidFill>
                <a:latin typeface="+mn-lt"/>
              </a:rPr>
              <a:t>NGFW </a:t>
            </a:r>
            <a:r>
              <a:rPr lang="ru-RU" sz="1632">
                <a:solidFill>
                  <a:srgbClr val="11132F"/>
                </a:solidFill>
                <a:latin typeface="+mn-lt"/>
              </a:rPr>
              <a:t>и практически все современные средства защиты полагаются на</a:t>
            </a:r>
            <a:r>
              <a:rPr lang="en-US" sz="1632">
                <a:solidFill>
                  <a:srgbClr val="11132F"/>
                </a:solidFill>
                <a:latin typeface="+mn-lt"/>
              </a:rPr>
              <a:t>:</a:t>
            </a:r>
          </a:p>
        </p:txBody>
      </p:sp>
      <p:sp>
        <p:nvSpPr>
          <p:cNvPr id="49" name="Subtitle 3">
            <a:extLst>
              <a:ext uri="{FF2B5EF4-FFF2-40B4-BE49-F238E27FC236}">
                <a16:creationId xmlns:a16="http://schemas.microsoft.com/office/drawing/2014/main" id="{D4F5FBF3-2223-56D8-B364-D7594E9CF052}"/>
              </a:ext>
            </a:extLst>
          </p:cNvPr>
          <p:cNvSpPr txBox="1">
            <a:spLocks/>
          </p:cNvSpPr>
          <p:nvPr/>
        </p:nvSpPr>
        <p:spPr>
          <a:xfrm>
            <a:off x="2254683" y="2550901"/>
            <a:ext cx="4196441" cy="1245017"/>
          </a:xfrm>
          <a:prstGeom prst="rect">
            <a:avLst/>
          </a:prstGeom>
        </p:spPr>
        <p:txBody>
          <a:bodyPr vert="horz" lIns="72726" tIns="36363" rIns="72726" bIns="36363"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62B4A"/>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9133" indent="-259133">
              <a:lnSpc>
                <a:spcPct val="100000"/>
              </a:lnSpc>
              <a:buFont typeface="Arial" panose="020B0604020202020204" pitchFamily="34" charset="0"/>
              <a:buChar char="•"/>
            </a:pPr>
            <a:r>
              <a:rPr lang="ru-RU" sz="1632" dirty="0">
                <a:solidFill>
                  <a:srgbClr val="11132F"/>
                </a:solidFill>
                <a:latin typeface="+mn-lt"/>
              </a:rPr>
              <a:t>сигнатурный анализ</a:t>
            </a:r>
          </a:p>
          <a:p>
            <a:pPr marL="259133" indent="-259133">
              <a:lnSpc>
                <a:spcPct val="100000"/>
              </a:lnSpc>
              <a:buFont typeface="Arial" panose="020B0604020202020204" pitchFamily="34" charset="0"/>
              <a:buChar char="•"/>
            </a:pPr>
            <a:r>
              <a:rPr lang="ru-RU" sz="1632" dirty="0">
                <a:solidFill>
                  <a:srgbClr val="11132F"/>
                </a:solidFill>
                <a:latin typeface="+mn-lt"/>
              </a:rPr>
              <a:t>чёрные списки и списки репутации </a:t>
            </a:r>
            <a:r>
              <a:rPr lang="en-US" sz="1632" dirty="0">
                <a:solidFill>
                  <a:srgbClr val="11132F"/>
                </a:solidFill>
                <a:latin typeface="+mn-lt"/>
              </a:rPr>
              <a:t>(CTI)</a:t>
            </a:r>
            <a:endParaRPr lang="ru-RU" sz="1632" dirty="0">
              <a:solidFill>
                <a:srgbClr val="11132F"/>
              </a:solidFill>
              <a:latin typeface="+mn-lt"/>
            </a:endParaRPr>
          </a:p>
          <a:p>
            <a:pPr marL="259133" indent="-259133">
              <a:lnSpc>
                <a:spcPct val="100000"/>
              </a:lnSpc>
              <a:buFont typeface="Arial" panose="020B0604020202020204" pitchFamily="34" charset="0"/>
              <a:buChar char="•"/>
            </a:pPr>
            <a:r>
              <a:rPr lang="ru-RU" sz="1632" dirty="0">
                <a:solidFill>
                  <a:srgbClr val="11132F"/>
                </a:solidFill>
                <a:latin typeface="+mn-lt"/>
              </a:rPr>
              <a:t>поведенческий анализ</a:t>
            </a:r>
          </a:p>
          <a:p>
            <a:pPr marL="259133" indent="-259133">
              <a:lnSpc>
                <a:spcPct val="100000"/>
              </a:lnSpc>
              <a:buFont typeface="Arial" panose="020B0604020202020204" pitchFamily="34" charset="0"/>
              <a:buChar char="•"/>
            </a:pPr>
            <a:endParaRPr lang="ru-RU" sz="1632" dirty="0">
              <a:solidFill>
                <a:srgbClr val="11132F"/>
              </a:solidFill>
              <a:latin typeface="+mn-lt"/>
            </a:endParaRPr>
          </a:p>
        </p:txBody>
      </p:sp>
      <p:grpSp>
        <p:nvGrpSpPr>
          <p:cNvPr id="50" name="Group 45">
            <a:extLst>
              <a:ext uri="{FF2B5EF4-FFF2-40B4-BE49-F238E27FC236}">
                <a16:creationId xmlns:a16="http://schemas.microsoft.com/office/drawing/2014/main" id="{A775FDF4-4D3D-8E51-AC0F-2E4E359243BA}"/>
              </a:ext>
            </a:extLst>
          </p:cNvPr>
          <p:cNvGrpSpPr/>
          <p:nvPr/>
        </p:nvGrpSpPr>
        <p:grpSpPr>
          <a:xfrm>
            <a:off x="1368867" y="4479430"/>
            <a:ext cx="6441138" cy="1747275"/>
            <a:chOff x="835189" y="5182192"/>
            <a:chExt cx="7103144" cy="1926853"/>
          </a:xfrm>
        </p:grpSpPr>
        <p:sp>
          <p:nvSpPr>
            <p:cNvPr id="51" name="Google Shape;406;p9">
              <a:extLst>
                <a:ext uri="{FF2B5EF4-FFF2-40B4-BE49-F238E27FC236}">
                  <a16:creationId xmlns:a16="http://schemas.microsoft.com/office/drawing/2014/main" id="{C0615D10-4201-3B6E-BC3A-CE5636D63776}"/>
                </a:ext>
              </a:extLst>
            </p:cNvPr>
            <p:cNvSpPr/>
            <p:nvPr/>
          </p:nvSpPr>
          <p:spPr>
            <a:xfrm>
              <a:off x="835189" y="5182192"/>
              <a:ext cx="7103144" cy="1926853"/>
            </a:xfrm>
            <a:custGeom>
              <a:avLst/>
              <a:gdLst/>
              <a:ahLst/>
              <a:cxnLst/>
              <a:rect l="l" t="t" r="r" b="b"/>
              <a:pathLst>
                <a:path w="2850515" h="859789" extrusionOk="0">
                  <a:moveTo>
                    <a:pt x="2772435" y="0"/>
                  </a:moveTo>
                  <a:lnTo>
                    <a:pt x="77977" y="0"/>
                  </a:lnTo>
                  <a:lnTo>
                    <a:pt x="47625" y="6127"/>
                  </a:lnTo>
                  <a:lnTo>
                    <a:pt x="22839" y="22839"/>
                  </a:lnTo>
                  <a:lnTo>
                    <a:pt x="6127" y="47625"/>
                  </a:lnTo>
                  <a:lnTo>
                    <a:pt x="0" y="77978"/>
                  </a:lnTo>
                  <a:lnTo>
                    <a:pt x="0" y="781621"/>
                  </a:lnTo>
                  <a:lnTo>
                    <a:pt x="6127" y="811973"/>
                  </a:lnTo>
                  <a:lnTo>
                    <a:pt x="22839" y="836760"/>
                  </a:lnTo>
                  <a:lnTo>
                    <a:pt x="47625" y="853471"/>
                  </a:lnTo>
                  <a:lnTo>
                    <a:pt x="77977" y="859599"/>
                  </a:lnTo>
                  <a:lnTo>
                    <a:pt x="2772435" y="859599"/>
                  </a:lnTo>
                  <a:lnTo>
                    <a:pt x="2802787" y="853471"/>
                  </a:lnTo>
                  <a:lnTo>
                    <a:pt x="2827574" y="836760"/>
                  </a:lnTo>
                  <a:lnTo>
                    <a:pt x="2844285" y="811973"/>
                  </a:lnTo>
                  <a:lnTo>
                    <a:pt x="2850413" y="781621"/>
                  </a:lnTo>
                  <a:lnTo>
                    <a:pt x="2850413" y="77978"/>
                  </a:lnTo>
                  <a:lnTo>
                    <a:pt x="2844285" y="47625"/>
                  </a:lnTo>
                  <a:lnTo>
                    <a:pt x="2827574" y="22839"/>
                  </a:lnTo>
                  <a:lnTo>
                    <a:pt x="2802787" y="6127"/>
                  </a:lnTo>
                  <a:lnTo>
                    <a:pt x="2772435" y="0"/>
                  </a:lnTo>
                  <a:close/>
                </a:path>
              </a:pathLst>
            </a:custGeom>
            <a:solidFill>
              <a:srgbClr val="03A049"/>
            </a:solidFill>
            <a:ln>
              <a:noFill/>
            </a:ln>
          </p:spPr>
          <p:txBody>
            <a:bodyPr spcFirstLastPara="1" wrap="square" lIns="0" tIns="0" rIns="0" bIns="0" anchor="t" anchorCtr="0">
              <a:noAutofit/>
            </a:bodyPr>
            <a:lstStyle/>
            <a:p>
              <a:endParaRPr lang="en-GB" sz="1632">
                <a:solidFill>
                  <a:schemeClr val="dk1"/>
                </a:solidFill>
                <a:ea typeface="Calibri"/>
                <a:cs typeface="Calibri"/>
                <a:sym typeface="Calibri"/>
              </a:endParaRPr>
            </a:p>
          </p:txBody>
        </p:sp>
        <p:sp>
          <p:nvSpPr>
            <p:cNvPr id="52" name="Google Shape;407;p9">
              <a:extLst>
                <a:ext uri="{FF2B5EF4-FFF2-40B4-BE49-F238E27FC236}">
                  <a16:creationId xmlns:a16="http://schemas.microsoft.com/office/drawing/2014/main" id="{605317C1-0FD8-D3A8-EA59-634E4D03ACC5}"/>
                </a:ext>
              </a:extLst>
            </p:cNvPr>
            <p:cNvSpPr txBox="1"/>
            <p:nvPr/>
          </p:nvSpPr>
          <p:spPr>
            <a:xfrm>
              <a:off x="1534495" y="5316739"/>
              <a:ext cx="5999011" cy="1674653"/>
            </a:xfrm>
            <a:prstGeom prst="rect">
              <a:avLst/>
            </a:prstGeom>
            <a:noFill/>
            <a:ln>
              <a:noFill/>
            </a:ln>
          </p:spPr>
          <p:txBody>
            <a:bodyPr spcFirstLastPara="1" wrap="square" lIns="0" tIns="11516" rIns="0" bIns="0" anchor="t" anchorCtr="0">
              <a:spAutoFit/>
            </a:bodyPr>
            <a:lstStyle/>
            <a:p>
              <a:pPr marL="11517" marR="4607" algn="just"/>
              <a:r>
                <a:rPr lang="ru-RU" sz="1632" dirty="0">
                  <a:solidFill>
                    <a:srgbClr val="FFFFFF"/>
                  </a:solidFill>
                  <a:ea typeface="Red Hat Display Medium"/>
                  <a:cs typeface="Red Hat Display Medium"/>
                  <a:sym typeface="Red Hat Display Medium"/>
                </a:rPr>
                <a:t>Подход современных средств защиты ограничен потребностью детерминированного описания паттернов трафика/кода/поведения/списков блокировки. </a:t>
              </a:r>
            </a:p>
            <a:p>
              <a:pPr marL="11517" marR="4607" algn="just"/>
              <a:r>
                <a:rPr lang="ru-RU" sz="1632" dirty="0">
                  <a:solidFill>
                    <a:srgbClr val="FFFFFF"/>
                  </a:solidFill>
                  <a:ea typeface="Red Hat Display Medium"/>
                  <a:cs typeface="Red Hat Display Medium"/>
                  <a:sym typeface="Red Hat Display Medium"/>
                </a:rPr>
                <a:t>Это создаёт огромную проблему в детектировании атак нулевого дня или использования методик обхода на основе уникальных паттернов/доменных имён</a:t>
              </a:r>
            </a:p>
          </p:txBody>
        </p:sp>
        <p:sp>
          <p:nvSpPr>
            <p:cNvPr id="53" name="Google Shape;408;p9">
              <a:extLst>
                <a:ext uri="{FF2B5EF4-FFF2-40B4-BE49-F238E27FC236}">
                  <a16:creationId xmlns:a16="http://schemas.microsoft.com/office/drawing/2014/main" id="{8022387E-DFDA-B113-A84D-FCE1D1798501}"/>
                </a:ext>
              </a:extLst>
            </p:cNvPr>
            <p:cNvSpPr/>
            <p:nvPr/>
          </p:nvSpPr>
          <p:spPr>
            <a:xfrm>
              <a:off x="1056275" y="5970164"/>
              <a:ext cx="338305" cy="367802"/>
            </a:xfrm>
            <a:custGeom>
              <a:avLst/>
              <a:gdLst/>
              <a:ahLst/>
              <a:cxnLst/>
              <a:rect l="l" t="t" r="r" b="b"/>
              <a:pathLst>
                <a:path w="276225" h="313054" extrusionOk="0">
                  <a:moveTo>
                    <a:pt x="133210" y="44272"/>
                  </a:moveTo>
                  <a:lnTo>
                    <a:pt x="71123" y="72255"/>
                  </a:lnTo>
                  <a:lnTo>
                    <a:pt x="44318" y="134264"/>
                  </a:lnTo>
                  <a:lnTo>
                    <a:pt x="44213" y="135267"/>
                  </a:lnTo>
                  <a:lnTo>
                    <a:pt x="45671" y="154814"/>
                  </a:lnTo>
                  <a:lnTo>
                    <a:pt x="51276" y="173794"/>
                  </a:lnTo>
                  <a:lnTo>
                    <a:pt x="60738" y="191177"/>
                  </a:lnTo>
                  <a:lnTo>
                    <a:pt x="73799" y="206336"/>
                  </a:lnTo>
                  <a:lnTo>
                    <a:pt x="79163" y="211879"/>
                  </a:lnTo>
                  <a:lnTo>
                    <a:pt x="83923" y="217930"/>
                  </a:lnTo>
                  <a:lnTo>
                    <a:pt x="97701" y="261289"/>
                  </a:lnTo>
                  <a:lnTo>
                    <a:pt x="97701" y="264896"/>
                  </a:lnTo>
                  <a:lnTo>
                    <a:pt x="100609" y="267817"/>
                  </a:lnTo>
                  <a:lnTo>
                    <a:pt x="175107" y="267817"/>
                  </a:lnTo>
                  <a:lnTo>
                    <a:pt x="178028" y="264896"/>
                  </a:lnTo>
                  <a:lnTo>
                    <a:pt x="178028" y="261289"/>
                  </a:lnTo>
                  <a:lnTo>
                    <a:pt x="178709" y="254774"/>
                  </a:lnTo>
                  <a:lnTo>
                    <a:pt x="110502" y="254774"/>
                  </a:lnTo>
                  <a:lnTo>
                    <a:pt x="107746" y="238495"/>
                  </a:lnTo>
                  <a:lnTo>
                    <a:pt x="102057" y="223135"/>
                  </a:lnTo>
                  <a:lnTo>
                    <a:pt x="93663" y="209136"/>
                  </a:lnTo>
                  <a:lnTo>
                    <a:pt x="82603" y="196697"/>
                  </a:lnTo>
                  <a:lnTo>
                    <a:pt x="71461" y="183759"/>
                  </a:lnTo>
                  <a:lnTo>
                    <a:pt x="63319" y="168792"/>
                  </a:lnTo>
                  <a:lnTo>
                    <a:pt x="58495" y="152449"/>
                  </a:lnTo>
                  <a:lnTo>
                    <a:pt x="57337" y="136931"/>
                  </a:lnTo>
                  <a:lnTo>
                    <a:pt x="57440" y="134264"/>
                  </a:lnTo>
                  <a:lnTo>
                    <a:pt x="63886" y="105765"/>
                  </a:lnTo>
                  <a:lnTo>
                    <a:pt x="80402" y="81387"/>
                  </a:lnTo>
                  <a:lnTo>
                    <a:pt x="104478" y="64458"/>
                  </a:lnTo>
                  <a:lnTo>
                    <a:pt x="133832" y="57302"/>
                  </a:lnTo>
                  <a:lnTo>
                    <a:pt x="185448" y="57302"/>
                  </a:lnTo>
                  <a:lnTo>
                    <a:pt x="170534" y="49958"/>
                  </a:lnTo>
                  <a:lnTo>
                    <a:pt x="152259" y="45213"/>
                  </a:lnTo>
                  <a:lnTo>
                    <a:pt x="133210" y="44272"/>
                  </a:lnTo>
                  <a:close/>
                </a:path>
                <a:path w="276225" h="313054" extrusionOk="0">
                  <a:moveTo>
                    <a:pt x="114896" y="130441"/>
                  </a:moveTo>
                  <a:lnTo>
                    <a:pt x="110858" y="131254"/>
                  </a:lnTo>
                  <a:lnTo>
                    <a:pt x="108064" y="135470"/>
                  </a:lnTo>
                  <a:lnTo>
                    <a:pt x="107683" y="136931"/>
                  </a:lnTo>
                  <a:lnTo>
                    <a:pt x="117157" y="254774"/>
                  </a:lnTo>
                  <a:lnTo>
                    <a:pt x="130238" y="254774"/>
                  </a:lnTo>
                  <a:lnTo>
                    <a:pt x="121869" y="150698"/>
                  </a:lnTo>
                  <a:lnTo>
                    <a:pt x="166946" y="150698"/>
                  </a:lnTo>
                  <a:lnTo>
                    <a:pt x="167352" y="145643"/>
                  </a:lnTo>
                  <a:lnTo>
                    <a:pt x="137871" y="145643"/>
                  </a:lnTo>
                  <a:lnTo>
                    <a:pt x="114896" y="130441"/>
                  </a:lnTo>
                  <a:close/>
                </a:path>
                <a:path w="276225" h="313054" extrusionOk="0">
                  <a:moveTo>
                    <a:pt x="166946" y="150698"/>
                  </a:moveTo>
                  <a:lnTo>
                    <a:pt x="153859" y="150707"/>
                  </a:lnTo>
                  <a:lnTo>
                    <a:pt x="145503" y="254774"/>
                  </a:lnTo>
                  <a:lnTo>
                    <a:pt x="158584" y="254774"/>
                  </a:lnTo>
                  <a:lnTo>
                    <a:pt x="166946" y="150698"/>
                  </a:lnTo>
                  <a:close/>
                </a:path>
                <a:path w="276225" h="313054" extrusionOk="0">
                  <a:moveTo>
                    <a:pt x="185448" y="57302"/>
                  </a:moveTo>
                  <a:lnTo>
                    <a:pt x="133832" y="57302"/>
                  </a:lnTo>
                  <a:lnTo>
                    <a:pt x="150313" y="58148"/>
                  </a:lnTo>
                  <a:lnTo>
                    <a:pt x="166001" y="62217"/>
                  </a:lnTo>
                  <a:lnTo>
                    <a:pt x="204223" y="91899"/>
                  </a:lnTo>
                  <a:lnTo>
                    <a:pt x="218554" y="137896"/>
                  </a:lnTo>
                  <a:lnTo>
                    <a:pt x="216843" y="154336"/>
                  </a:lnTo>
                  <a:lnTo>
                    <a:pt x="211886" y="169930"/>
                  </a:lnTo>
                  <a:lnTo>
                    <a:pt x="203891" y="184207"/>
                  </a:lnTo>
                  <a:lnTo>
                    <a:pt x="192964" y="196811"/>
                  </a:lnTo>
                  <a:lnTo>
                    <a:pt x="182127" y="209076"/>
                  </a:lnTo>
                  <a:lnTo>
                    <a:pt x="173712" y="223164"/>
                  </a:lnTo>
                  <a:lnTo>
                    <a:pt x="168033" y="238495"/>
                  </a:lnTo>
                  <a:lnTo>
                    <a:pt x="165239" y="254774"/>
                  </a:lnTo>
                  <a:lnTo>
                    <a:pt x="178709" y="254774"/>
                  </a:lnTo>
                  <a:lnTo>
                    <a:pt x="179631" y="245954"/>
                  </a:lnTo>
                  <a:lnTo>
                    <a:pt x="184313" y="231317"/>
                  </a:lnTo>
                  <a:lnTo>
                    <a:pt x="191832" y="217922"/>
                  </a:lnTo>
                  <a:lnTo>
                    <a:pt x="214570" y="191699"/>
                  </a:lnTo>
                  <a:lnTo>
                    <a:pt x="223853" y="175109"/>
                  </a:lnTo>
                  <a:lnTo>
                    <a:pt x="229607" y="156987"/>
                  </a:lnTo>
                  <a:lnTo>
                    <a:pt x="231595" y="137896"/>
                  </a:lnTo>
                  <a:lnTo>
                    <a:pt x="229690" y="118874"/>
                  </a:lnTo>
                  <a:lnTo>
                    <a:pt x="224089" y="100950"/>
                  </a:lnTo>
                  <a:lnTo>
                    <a:pt x="214971" y="84529"/>
                  </a:lnTo>
                  <a:lnTo>
                    <a:pt x="202514" y="70027"/>
                  </a:lnTo>
                  <a:lnTo>
                    <a:pt x="187472" y="58298"/>
                  </a:lnTo>
                  <a:lnTo>
                    <a:pt x="185448" y="57302"/>
                  </a:lnTo>
                  <a:close/>
                </a:path>
                <a:path w="276225" h="313054" extrusionOk="0">
                  <a:moveTo>
                    <a:pt x="56591" y="210007"/>
                  </a:moveTo>
                  <a:lnTo>
                    <a:pt x="53847" y="212674"/>
                  </a:lnTo>
                  <a:lnTo>
                    <a:pt x="37833" y="228688"/>
                  </a:lnTo>
                  <a:lnTo>
                    <a:pt x="37833" y="232816"/>
                  </a:lnTo>
                  <a:lnTo>
                    <a:pt x="42900" y="237909"/>
                  </a:lnTo>
                  <a:lnTo>
                    <a:pt x="47040" y="237909"/>
                  </a:lnTo>
                  <a:lnTo>
                    <a:pt x="63068" y="221894"/>
                  </a:lnTo>
                  <a:lnTo>
                    <a:pt x="65658" y="219392"/>
                  </a:lnTo>
                  <a:lnTo>
                    <a:pt x="65673" y="215214"/>
                  </a:lnTo>
                  <a:lnTo>
                    <a:pt x="60718" y="210083"/>
                  </a:lnTo>
                  <a:lnTo>
                    <a:pt x="56591" y="210007"/>
                  </a:lnTo>
                  <a:close/>
                </a:path>
                <a:path w="276225" h="313054" extrusionOk="0">
                  <a:moveTo>
                    <a:pt x="219341" y="210121"/>
                  </a:moveTo>
                  <a:lnTo>
                    <a:pt x="215214" y="210121"/>
                  </a:lnTo>
                  <a:lnTo>
                    <a:pt x="210121" y="215214"/>
                  </a:lnTo>
                  <a:lnTo>
                    <a:pt x="210172" y="219392"/>
                  </a:lnTo>
                  <a:lnTo>
                    <a:pt x="228676" y="237909"/>
                  </a:lnTo>
                  <a:lnTo>
                    <a:pt x="232803" y="237909"/>
                  </a:lnTo>
                  <a:lnTo>
                    <a:pt x="237909" y="232816"/>
                  </a:lnTo>
                  <a:lnTo>
                    <a:pt x="237909" y="228688"/>
                  </a:lnTo>
                  <a:lnTo>
                    <a:pt x="219341" y="210121"/>
                  </a:lnTo>
                  <a:close/>
                </a:path>
                <a:path w="276225" h="313054" extrusionOk="0">
                  <a:moveTo>
                    <a:pt x="240779" y="173443"/>
                  </a:moveTo>
                  <a:lnTo>
                    <a:pt x="236969" y="175018"/>
                  </a:lnTo>
                  <a:lnTo>
                    <a:pt x="234213" y="181673"/>
                  </a:lnTo>
                  <a:lnTo>
                    <a:pt x="235800" y="185496"/>
                  </a:lnTo>
                  <a:lnTo>
                    <a:pt x="260057" y="195541"/>
                  </a:lnTo>
                  <a:lnTo>
                    <a:pt x="263867" y="193954"/>
                  </a:lnTo>
                  <a:lnTo>
                    <a:pt x="266623" y="187299"/>
                  </a:lnTo>
                  <a:lnTo>
                    <a:pt x="265048" y="183489"/>
                  </a:lnTo>
                  <a:lnTo>
                    <a:pt x="240779" y="173443"/>
                  </a:lnTo>
                  <a:close/>
                </a:path>
                <a:path w="276225" h="313054" extrusionOk="0">
                  <a:moveTo>
                    <a:pt x="34950" y="173431"/>
                  </a:moveTo>
                  <a:lnTo>
                    <a:pt x="10680" y="183476"/>
                  </a:lnTo>
                  <a:lnTo>
                    <a:pt x="9105" y="187299"/>
                  </a:lnTo>
                  <a:lnTo>
                    <a:pt x="11861" y="193954"/>
                  </a:lnTo>
                  <a:lnTo>
                    <a:pt x="15684" y="195529"/>
                  </a:lnTo>
                  <a:lnTo>
                    <a:pt x="39941" y="185483"/>
                  </a:lnTo>
                  <a:lnTo>
                    <a:pt x="41516" y="181673"/>
                  </a:lnTo>
                  <a:lnTo>
                    <a:pt x="38760" y="175018"/>
                  </a:lnTo>
                  <a:lnTo>
                    <a:pt x="34950" y="173431"/>
                  </a:lnTo>
                  <a:close/>
                </a:path>
                <a:path w="276225" h="313054" extrusionOk="0">
                  <a:moveTo>
                    <a:pt x="153860" y="150698"/>
                  </a:moveTo>
                  <a:lnTo>
                    <a:pt x="121881" y="150698"/>
                  </a:lnTo>
                  <a:lnTo>
                    <a:pt x="136448" y="160350"/>
                  </a:lnTo>
                  <a:lnTo>
                    <a:pt x="139280" y="160350"/>
                  </a:lnTo>
                  <a:lnTo>
                    <a:pt x="153860" y="150698"/>
                  </a:lnTo>
                  <a:close/>
                </a:path>
                <a:path w="276225" h="313054" extrusionOk="0">
                  <a:moveTo>
                    <a:pt x="121881" y="150698"/>
                  </a:moveTo>
                  <a:close/>
                </a:path>
                <a:path w="276225" h="313054" extrusionOk="0">
                  <a:moveTo>
                    <a:pt x="160502" y="131254"/>
                  </a:moveTo>
                  <a:lnTo>
                    <a:pt x="159054" y="131622"/>
                  </a:lnTo>
                  <a:lnTo>
                    <a:pt x="137871" y="145643"/>
                  </a:lnTo>
                  <a:lnTo>
                    <a:pt x="167352" y="145643"/>
                  </a:lnTo>
                  <a:lnTo>
                    <a:pt x="168224" y="134797"/>
                  </a:lnTo>
                  <a:lnTo>
                    <a:pt x="165544" y="131660"/>
                  </a:lnTo>
                  <a:lnTo>
                    <a:pt x="160502" y="131254"/>
                  </a:lnTo>
                  <a:close/>
                </a:path>
                <a:path w="276225" h="313054" extrusionOk="0">
                  <a:moveTo>
                    <a:pt x="29171" y="131343"/>
                  </a:moveTo>
                  <a:lnTo>
                    <a:pt x="2908" y="131343"/>
                  </a:lnTo>
                  <a:lnTo>
                    <a:pt x="0" y="134264"/>
                  </a:lnTo>
                  <a:lnTo>
                    <a:pt x="0" y="141465"/>
                  </a:lnTo>
                  <a:lnTo>
                    <a:pt x="2908" y="144386"/>
                  </a:lnTo>
                  <a:lnTo>
                    <a:pt x="29171" y="144386"/>
                  </a:lnTo>
                  <a:lnTo>
                    <a:pt x="32092" y="141465"/>
                  </a:lnTo>
                  <a:lnTo>
                    <a:pt x="32092" y="134264"/>
                  </a:lnTo>
                  <a:lnTo>
                    <a:pt x="29171" y="131343"/>
                  </a:lnTo>
                  <a:close/>
                </a:path>
                <a:path w="276225" h="313054" extrusionOk="0">
                  <a:moveTo>
                    <a:pt x="272821" y="131343"/>
                  </a:moveTo>
                  <a:lnTo>
                    <a:pt x="246570" y="131343"/>
                  </a:lnTo>
                  <a:lnTo>
                    <a:pt x="243649" y="134264"/>
                  </a:lnTo>
                  <a:lnTo>
                    <a:pt x="243649" y="141465"/>
                  </a:lnTo>
                  <a:lnTo>
                    <a:pt x="246570" y="144386"/>
                  </a:lnTo>
                  <a:lnTo>
                    <a:pt x="272821" y="144386"/>
                  </a:lnTo>
                  <a:lnTo>
                    <a:pt x="275742" y="141465"/>
                  </a:lnTo>
                  <a:lnTo>
                    <a:pt x="275742" y="134264"/>
                  </a:lnTo>
                  <a:lnTo>
                    <a:pt x="272821" y="131343"/>
                  </a:lnTo>
                  <a:close/>
                </a:path>
                <a:path w="276225" h="313054" extrusionOk="0">
                  <a:moveTo>
                    <a:pt x="15671" y="80200"/>
                  </a:moveTo>
                  <a:lnTo>
                    <a:pt x="11861" y="81775"/>
                  </a:lnTo>
                  <a:lnTo>
                    <a:pt x="9105" y="88430"/>
                  </a:lnTo>
                  <a:lnTo>
                    <a:pt x="10680" y="92252"/>
                  </a:lnTo>
                  <a:lnTo>
                    <a:pt x="34950" y="102298"/>
                  </a:lnTo>
                  <a:lnTo>
                    <a:pt x="38729" y="100723"/>
                  </a:lnTo>
                  <a:lnTo>
                    <a:pt x="38814" y="100581"/>
                  </a:lnTo>
                  <a:lnTo>
                    <a:pt x="41516" y="94056"/>
                  </a:lnTo>
                  <a:lnTo>
                    <a:pt x="39928" y="90246"/>
                  </a:lnTo>
                  <a:lnTo>
                    <a:pt x="15671" y="80200"/>
                  </a:lnTo>
                  <a:close/>
                </a:path>
                <a:path w="276225" h="313054" extrusionOk="0">
                  <a:moveTo>
                    <a:pt x="260057" y="80200"/>
                  </a:moveTo>
                  <a:lnTo>
                    <a:pt x="235800" y="90246"/>
                  </a:lnTo>
                  <a:lnTo>
                    <a:pt x="234213" y="94068"/>
                  </a:lnTo>
                  <a:lnTo>
                    <a:pt x="236981" y="100723"/>
                  </a:lnTo>
                  <a:lnTo>
                    <a:pt x="240791" y="102298"/>
                  </a:lnTo>
                  <a:lnTo>
                    <a:pt x="265048" y="92252"/>
                  </a:lnTo>
                  <a:lnTo>
                    <a:pt x="266636" y="88430"/>
                  </a:lnTo>
                  <a:lnTo>
                    <a:pt x="263867" y="81775"/>
                  </a:lnTo>
                  <a:lnTo>
                    <a:pt x="260057" y="80200"/>
                  </a:lnTo>
                  <a:close/>
                </a:path>
                <a:path w="276225" h="313054" extrusionOk="0">
                  <a:moveTo>
                    <a:pt x="228892" y="37719"/>
                  </a:moveTo>
                  <a:lnTo>
                    <a:pt x="225869" y="40640"/>
                  </a:lnTo>
                  <a:lnTo>
                    <a:pt x="212674" y="53848"/>
                  </a:lnTo>
                  <a:lnTo>
                    <a:pt x="210083" y="56349"/>
                  </a:lnTo>
                  <a:lnTo>
                    <a:pt x="210043" y="60515"/>
                  </a:lnTo>
                  <a:lnTo>
                    <a:pt x="215010" y="65659"/>
                  </a:lnTo>
                  <a:lnTo>
                    <a:pt x="219138" y="65722"/>
                  </a:lnTo>
                  <a:lnTo>
                    <a:pt x="221894" y="63068"/>
                  </a:lnTo>
                  <a:lnTo>
                    <a:pt x="235356" y="49593"/>
                  </a:lnTo>
                  <a:lnTo>
                    <a:pt x="237947" y="47091"/>
                  </a:lnTo>
                  <a:lnTo>
                    <a:pt x="238023" y="42964"/>
                  </a:lnTo>
                  <a:lnTo>
                    <a:pt x="233019" y="37782"/>
                  </a:lnTo>
                  <a:lnTo>
                    <a:pt x="228892" y="37719"/>
                  </a:lnTo>
                  <a:close/>
                </a:path>
                <a:path w="276225" h="313054" extrusionOk="0">
                  <a:moveTo>
                    <a:pt x="42964" y="37719"/>
                  </a:moveTo>
                  <a:lnTo>
                    <a:pt x="37782" y="42722"/>
                  </a:lnTo>
                  <a:lnTo>
                    <a:pt x="37718" y="46850"/>
                  </a:lnTo>
                  <a:lnTo>
                    <a:pt x="40373" y="49593"/>
                  </a:lnTo>
                  <a:lnTo>
                    <a:pt x="56375" y="65608"/>
                  </a:lnTo>
                  <a:lnTo>
                    <a:pt x="60490" y="65620"/>
                  </a:lnTo>
                  <a:lnTo>
                    <a:pt x="63068" y="63068"/>
                  </a:lnTo>
                  <a:lnTo>
                    <a:pt x="65608" y="60515"/>
                  </a:lnTo>
                  <a:lnTo>
                    <a:pt x="65570" y="56349"/>
                  </a:lnTo>
                  <a:lnTo>
                    <a:pt x="49593" y="40373"/>
                  </a:lnTo>
                  <a:lnTo>
                    <a:pt x="47091" y="37782"/>
                  </a:lnTo>
                  <a:lnTo>
                    <a:pt x="42964" y="37719"/>
                  </a:lnTo>
                  <a:close/>
                </a:path>
                <a:path w="276225" h="313054" extrusionOk="0">
                  <a:moveTo>
                    <a:pt x="88430" y="9105"/>
                  </a:moveTo>
                  <a:lnTo>
                    <a:pt x="81775" y="11874"/>
                  </a:lnTo>
                  <a:lnTo>
                    <a:pt x="80200" y="15684"/>
                  </a:lnTo>
                  <a:lnTo>
                    <a:pt x="89915" y="39116"/>
                  </a:lnTo>
                  <a:lnTo>
                    <a:pt x="92341" y="40640"/>
                  </a:lnTo>
                  <a:lnTo>
                    <a:pt x="98501" y="40627"/>
                  </a:lnTo>
                  <a:lnTo>
                    <a:pt x="101345" y="37782"/>
                  </a:lnTo>
                  <a:lnTo>
                    <a:pt x="101409" y="33261"/>
                  </a:lnTo>
                  <a:lnTo>
                    <a:pt x="101244" y="32410"/>
                  </a:lnTo>
                  <a:lnTo>
                    <a:pt x="92252" y="10680"/>
                  </a:lnTo>
                  <a:lnTo>
                    <a:pt x="88430" y="9105"/>
                  </a:lnTo>
                  <a:close/>
                </a:path>
                <a:path w="276225" h="313054" extrusionOk="0">
                  <a:moveTo>
                    <a:pt x="187299" y="9105"/>
                  </a:moveTo>
                  <a:lnTo>
                    <a:pt x="183489" y="10693"/>
                  </a:lnTo>
                  <a:lnTo>
                    <a:pt x="173443" y="34950"/>
                  </a:lnTo>
                  <a:lnTo>
                    <a:pt x="175031" y="38760"/>
                  </a:lnTo>
                  <a:lnTo>
                    <a:pt x="179146" y="40462"/>
                  </a:lnTo>
                  <a:lnTo>
                    <a:pt x="179984" y="40640"/>
                  </a:lnTo>
                  <a:lnTo>
                    <a:pt x="183420" y="40627"/>
                  </a:lnTo>
                  <a:lnTo>
                    <a:pt x="185826" y="39116"/>
                  </a:lnTo>
                  <a:lnTo>
                    <a:pt x="195541" y="15684"/>
                  </a:lnTo>
                  <a:lnTo>
                    <a:pt x="193954" y="11861"/>
                  </a:lnTo>
                  <a:lnTo>
                    <a:pt x="187299" y="9105"/>
                  </a:lnTo>
                  <a:close/>
                </a:path>
                <a:path w="276225" h="313054" extrusionOk="0">
                  <a:moveTo>
                    <a:pt x="141465" y="0"/>
                  </a:moveTo>
                  <a:lnTo>
                    <a:pt x="134264" y="0"/>
                  </a:lnTo>
                  <a:lnTo>
                    <a:pt x="131343" y="2908"/>
                  </a:lnTo>
                  <a:lnTo>
                    <a:pt x="131343" y="29171"/>
                  </a:lnTo>
                  <a:lnTo>
                    <a:pt x="134264" y="32092"/>
                  </a:lnTo>
                  <a:lnTo>
                    <a:pt x="141465" y="32092"/>
                  </a:lnTo>
                  <a:lnTo>
                    <a:pt x="144386" y="29171"/>
                  </a:lnTo>
                  <a:lnTo>
                    <a:pt x="144386" y="2908"/>
                  </a:lnTo>
                  <a:lnTo>
                    <a:pt x="141465" y="0"/>
                  </a:lnTo>
                  <a:close/>
                </a:path>
                <a:path w="276225" h="313054" extrusionOk="0">
                  <a:moveTo>
                    <a:pt x="175120" y="299935"/>
                  </a:moveTo>
                  <a:lnTo>
                    <a:pt x="100622" y="299935"/>
                  </a:lnTo>
                  <a:lnTo>
                    <a:pt x="97701" y="302856"/>
                  </a:lnTo>
                  <a:lnTo>
                    <a:pt x="97701" y="310057"/>
                  </a:lnTo>
                  <a:lnTo>
                    <a:pt x="100622" y="312978"/>
                  </a:lnTo>
                  <a:lnTo>
                    <a:pt x="175120" y="312978"/>
                  </a:lnTo>
                  <a:lnTo>
                    <a:pt x="178028" y="310057"/>
                  </a:lnTo>
                  <a:lnTo>
                    <a:pt x="178028" y="302856"/>
                  </a:lnTo>
                  <a:lnTo>
                    <a:pt x="175120" y="299935"/>
                  </a:lnTo>
                  <a:close/>
                </a:path>
                <a:path w="276225" h="313054" extrusionOk="0">
                  <a:moveTo>
                    <a:pt x="175120" y="277355"/>
                  </a:moveTo>
                  <a:lnTo>
                    <a:pt x="100622" y="277355"/>
                  </a:lnTo>
                  <a:lnTo>
                    <a:pt x="97701" y="280276"/>
                  </a:lnTo>
                  <a:lnTo>
                    <a:pt x="97701" y="287477"/>
                  </a:lnTo>
                  <a:lnTo>
                    <a:pt x="100622" y="290398"/>
                  </a:lnTo>
                  <a:lnTo>
                    <a:pt x="175120" y="290398"/>
                  </a:lnTo>
                  <a:lnTo>
                    <a:pt x="178028" y="287477"/>
                  </a:lnTo>
                  <a:lnTo>
                    <a:pt x="178028" y="280276"/>
                  </a:lnTo>
                  <a:lnTo>
                    <a:pt x="175120" y="277355"/>
                  </a:lnTo>
                  <a:close/>
                </a:path>
              </a:pathLst>
            </a:custGeom>
            <a:solidFill>
              <a:srgbClr val="FFFFFF"/>
            </a:solidFill>
            <a:ln>
              <a:noFill/>
            </a:ln>
          </p:spPr>
          <p:txBody>
            <a:bodyPr spcFirstLastPara="1" wrap="square" lIns="0" tIns="0" rIns="0" bIns="0" anchor="t" anchorCtr="0">
              <a:noAutofit/>
            </a:bodyPr>
            <a:lstStyle/>
            <a:p>
              <a:endParaRPr lang="en-GB" sz="1632">
                <a:solidFill>
                  <a:schemeClr val="dk1"/>
                </a:solidFill>
                <a:ea typeface="Calibri"/>
                <a:cs typeface="Calibri"/>
                <a:sym typeface="Calibri"/>
              </a:endParaRPr>
            </a:p>
          </p:txBody>
        </p:sp>
      </p:grpSp>
      <p:sp>
        <p:nvSpPr>
          <p:cNvPr id="54" name="TextBox 53">
            <a:extLst>
              <a:ext uri="{FF2B5EF4-FFF2-40B4-BE49-F238E27FC236}">
                <a16:creationId xmlns:a16="http://schemas.microsoft.com/office/drawing/2014/main" id="{709881BE-FD53-8E99-6B06-24D4AC7F480F}"/>
              </a:ext>
            </a:extLst>
          </p:cNvPr>
          <p:cNvSpPr txBox="1"/>
          <p:nvPr/>
        </p:nvSpPr>
        <p:spPr>
          <a:xfrm>
            <a:off x="1254483" y="323868"/>
            <a:ext cx="3780202" cy="646331"/>
          </a:xfrm>
          <a:prstGeom prst="rect">
            <a:avLst/>
          </a:prstGeom>
          <a:noFill/>
        </p:spPr>
        <p:txBody>
          <a:bodyPr wrap="none" rtlCol="0">
            <a:spAutoFit/>
          </a:bodyPr>
          <a:lstStyle/>
          <a:p>
            <a:r>
              <a:rPr lang="ru-RU" sz="3600" spc="-150">
                <a:solidFill>
                  <a:srgbClr val="1D1E3E"/>
                </a:solidFill>
                <a:latin typeface="Red Hat Display Bold" panose="02010303040201060303" pitchFamily="2" charset="0"/>
                <a:ea typeface="Red Hat Display Bold" panose="02010303040201060303" pitchFamily="2" charset="0"/>
                <a:cs typeface="Red Hat Display Bold" panose="02010303040201060303" pitchFamily="2" charset="0"/>
              </a:rPr>
              <a:t>Слепые зоны</a:t>
            </a:r>
            <a:r>
              <a:rPr lang="tr-TR" sz="3600" spc="-150">
                <a:solidFill>
                  <a:srgbClr val="1D1E3E"/>
                </a:solidFill>
                <a:latin typeface="Red Hat Display Bold" panose="02010303040201060303" pitchFamily="2" charset="0"/>
                <a:ea typeface="Red Hat Display Bold" panose="02010303040201060303" pitchFamily="2" charset="0"/>
                <a:cs typeface="Red Hat Display Bold" panose="02010303040201060303" pitchFamily="2" charset="0"/>
              </a:rPr>
              <a:t> </a:t>
            </a:r>
            <a:r>
              <a:rPr lang="en-US" sz="3600" spc="-150">
                <a:solidFill>
                  <a:srgbClr val="14A24C"/>
                </a:solidFill>
                <a:latin typeface="+mj-lt"/>
                <a:ea typeface="Red Hat Display Bold" panose="02010303040201060303" pitchFamily="2" charset="0"/>
                <a:cs typeface="Red Hat Display Bold" panose="02010303040201060303" pitchFamily="2" charset="0"/>
              </a:rPr>
              <a:t>NGFW</a:t>
            </a:r>
            <a:endParaRPr lang="tr-TR" sz="3600" spc="-150">
              <a:solidFill>
                <a:srgbClr val="14A24C"/>
              </a:solidFill>
              <a:latin typeface="+mj-lt"/>
              <a:ea typeface="Red Hat Display Bold" panose="02010303040201060303" pitchFamily="2" charset="0"/>
              <a:cs typeface="Red Hat Display Bold" panose="02010303040201060303" pitchFamily="2" charset="0"/>
            </a:endParaRPr>
          </a:p>
        </p:txBody>
      </p:sp>
    </p:spTree>
    <p:extLst>
      <p:ext uri="{BB962C8B-B14F-4D97-AF65-F5344CB8AC3E}">
        <p14:creationId xmlns:p14="http://schemas.microsoft.com/office/powerpoint/2010/main" val="122713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34DF7-0CD8-5702-009C-97CC501CADC1}"/>
            </a:ext>
          </a:extLst>
        </p:cNvPr>
        <p:cNvGrpSpPr/>
        <p:nvPr/>
      </p:nvGrpSpPr>
      <p:grpSpPr>
        <a:xfrm>
          <a:off x="0" y="0"/>
          <a:ext cx="0" cy="0"/>
          <a:chOff x="0" y="0"/>
          <a:chExt cx="0" cy="0"/>
        </a:xfrm>
      </p:grpSpPr>
      <p:sp>
        <p:nvSpPr>
          <p:cNvPr id="27" name="Freeform: Shape 16">
            <a:extLst>
              <a:ext uri="{FF2B5EF4-FFF2-40B4-BE49-F238E27FC236}">
                <a16:creationId xmlns:a16="http://schemas.microsoft.com/office/drawing/2014/main" id="{4FBD4888-ABA5-96D4-DBDF-833A88DC31E3}"/>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28" name="Picture 27">
            <a:extLst>
              <a:ext uri="{FF2B5EF4-FFF2-40B4-BE49-F238E27FC236}">
                <a16:creationId xmlns:a16="http://schemas.microsoft.com/office/drawing/2014/main" id="{A867C69F-15EF-33B8-ABCC-E68E53B646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54" name="TextBox 53">
            <a:extLst>
              <a:ext uri="{FF2B5EF4-FFF2-40B4-BE49-F238E27FC236}">
                <a16:creationId xmlns:a16="http://schemas.microsoft.com/office/drawing/2014/main" id="{E3066173-EB3D-D685-5950-057179A91146}"/>
              </a:ext>
            </a:extLst>
          </p:cNvPr>
          <p:cNvSpPr txBox="1"/>
          <p:nvPr/>
        </p:nvSpPr>
        <p:spPr>
          <a:xfrm>
            <a:off x="1254483" y="323868"/>
            <a:ext cx="9527817" cy="646331"/>
          </a:xfrm>
          <a:prstGeom prst="rect">
            <a:avLst/>
          </a:prstGeom>
          <a:noFill/>
        </p:spPr>
        <p:txBody>
          <a:bodyPr wrap="square" rtlCol="0">
            <a:spAutoFit/>
          </a:bodyPr>
          <a:lstStyle/>
          <a:p>
            <a:r>
              <a:rPr lang="en-US" sz="3600">
                <a:solidFill>
                  <a:srgbClr val="FFFFFF"/>
                </a:solidFill>
                <a:ea typeface="Red Hat Display Black" panose="02010303040201060303" pitchFamily="2" charset="0"/>
                <a:cs typeface="Red Hat Display Black" panose="02010303040201060303" pitchFamily="2" charset="0"/>
              </a:rPr>
              <a:t>Fishing –</a:t>
            </a:r>
            <a:r>
              <a:rPr lang="ru-RU" sz="3600">
                <a:solidFill>
                  <a:srgbClr val="FFFFFF"/>
                </a:solidFill>
                <a:latin typeface="Red Hat Display Black" panose="02010303040201060303" pitchFamily="2" charset="0"/>
                <a:ea typeface="Red Hat Display Black" panose="02010303040201060303" pitchFamily="2" charset="0"/>
                <a:cs typeface="Red Hat Display Black" panose="02010303040201060303" pitchFamily="2" charset="0"/>
              </a:rPr>
              <a:t> проблема не имеющая решения?</a:t>
            </a:r>
            <a:endParaRPr lang="en-US" sz="3600">
              <a:solidFill>
                <a:srgbClr val="FFFFFF"/>
              </a:solidFill>
              <a:ea typeface="Red Hat Display Black" panose="02010303040201060303" pitchFamily="2" charset="0"/>
              <a:cs typeface="Red Hat Display Black" panose="02010303040201060303" pitchFamily="2" charset="0"/>
            </a:endParaRPr>
          </a:p>
        </p:txBody>
      </p:sp>
      <p:grpSp>
        <p:nvGrpSpPr>
          <p:cNvPr id="3" name="Group 2">
            <a:extLst>
              <a:ext uri="{FF2B5EF4-FFF2-40B4-BE49-F238E27FC236}">
                <a16:creationId xmlns:a16="http://schemas.microsoft.com/office/drawing/2014/main" id="{6DC1A4AE-9D3A-9BA8-1505-527279BD764A}"/>
              </a:ext>
            </a:extLst>
          </p:cNvPr>
          <p:cNvGrpSpPr/>
          <p:nvPr/>
        </p:nvGrpSpPr>
        <p:grpSpPr>
          <a:xfrm>
            <a:off x="2573867" y="694267"/>
            <a:ext cx="9939436" cy="6921084"/>
            <a:chOff x="412157" y="0"/>
            <a:chExt cx="11367683" cy="8069548"/>
          </a:xfrm>
        </p:grpSpPr>
        <p:pic>
          <p:nvPicPr>
            <p:cNvPr id="4" name="Picture 3">
              <a:extLst>
                <a:ext uri="{FF2B5EF4-FFF2-40B4-BE49-F238E27FC236}">
                  <a16:creationId xmlns:a16="http://schemas.microsoft.com/office/drawing/2014/main" id="{156B8912-D0F7-A129-FD18-C2019AABF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57" y="0"/>
              <a:ext cx="11367683" cy="8069548"/>
            </a:xfrm>
            <a:prstGeom prst="rect">
              <a:avLst/>
            </a:prstGeom>
          </p:spPr>
        </p:pic>
        <p:grpSp>
          <p:nvGrpSpPr>
            <p:cNvPr id="5" name="Group 4">
              <a:extLst>
                <a:ext uri="{FF2B5EF4-FFF2-40B4-BE49-F238E27FC236}">
                  <a16:creationId xmlns:a16="http://schemas.microsoft.com/office/drawing/2014/main" id="{F87D8812-61B0-3ABE-435F-9E6B5900F24F}"/>
                </a:ext>
              </a:extLst>
            </p:cNvPr>
            <p:cNvGrpSpPr/>
            <p:nvPr/>
          </p:nvGrpSpPr>
          <p:grpSpPr>
            <a:xfrm>
              <a:off x="7239422" y="2488895"/>
              <a:ext cx="4058498" cy="2543348"/>
              <a:chOff x="7239422" y="2488895"/>
              <a:chExt cx="4058498" cy="2543348"/>
            </a:xfrm>
          </p:grpSpPr>
          <p:pic>
            <p:nvPicPr>
              <p:cNvPr id="8" name="Picture 2">
                <a:extLst>
                  <a:ext uri="{FF2B5EF4-FFF2-40B4-BE49-F238E27FC236}">
                    <a16:creationId xmlns:a16="http://schemas.microsoft.com/office/drawing/2014/main" id="{86138FB8-1021-0222-DD93-B22C07744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422" y="2488895"/>
                <a:ext cx="1801424" cy="6610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EFB1F40-C7B4-0DE0-D200-88FDEC32C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9672" y="2497474"/>
                <a:ext cx="1187367" cy="613341"/>
              </a:xfrm>
              <a:prstGeom prst="rect">
                <a:avLst/>
              </a:prstGeom>
            </p:spPr>
          </p:pic>
          <p:sp>
            <p:nvSpPr>
              <p:cNvPr id="11" name="Rounded Rectangle 23">
                <a:extLst>
                  <a:ext uri="{FF2B5EF4-FFF2-40B4-BE49-F238E27FC236}">
                    <a16:creationId xmlns:a16="http://schemas.microsoft.com/office/drawing/2014/main" id="{51AB5B2B-C220-9F56-3DCF-0820F4A05BE8}"/>
                  </a:ext>
                </a:extLst>
              </p:cNvPr>
              <p:cNvSpPr/>
              <p:nvPr/>
            </p:nvSpPr>
            <p:spPr>
              <a:xfrm>
                <a:off x="7716842" y="4470399"/>
                <a:ext cx="3581078" cy="561844"/>
              </a:xfrm>
              <a:prstGeom prst="roundRect">
                <a:avLst/>
              </a:prstGeom>
              <a:solidFill>
                <a:srgbClr val="140A2F"/>
              </a:solidFill>
              <a:ln w="19050">
                <a:solidFill>
                  <a:srgbClr val="129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ed Hat Display" panose="02010303040201060303"/>
                </a:endParaRPr>
              </a:p>
            </p:txBody>
          </p:sp>
          <p:sp>
            <p:nvSpPr>
              <p:cNvPr id="12" name="TextBox 11">
                <a:extLst>
                  <a:ext uri="{FF2B5EF4-FFF2-40B4-BE49-F238E27FC236}">
                    <a16:creationId xmlns:a16="http://schemas.microsoft.com/office/drawing/2014/main" id="{5106316E-1ED3-DC45-C526-21A337637ED2}"/>
                  </a:ext>
                </a:extLst>
              </p:cNvPr>
              <p:cNvSpPr txBox="1"/>
              <p:nvPr/>
            </p:nvSpPr>
            <p:spPr>
              <a:xfrm>
                <a:off x="7846735" y="4569377"/>
                <a:ext cx="3321290" cy="394733"/>
              </a:xfrm>
              <a:prstGeom prst="rect">
                <a:avLst/>
              </a:prstGeom>
              <a:noFill/>
            </p:spPr>
            <p:txBody>
              <a:bodyPr wrap="none" rtlCol="0">
                <a:spAutoFit/>
              </a:bodyPr>
              <a:lstStyle/>
              <a:p>
                <a:pPr algn="ctr"/>
                <a:r>
                  <a:rPr lang="en-US" sz="1600">
                    <a:solidFill>
                      <a:schemeClr val="bg1"/>
                    </a:solidFill>
                    <a:latin typeface="Red Hat Display" panose="02010303040201060303"/>
                    <a:ea typeface="Red Hat Display" panose="02010303040201060303" pitchFamily="2" charset="0"/>
                    <a:cs typeface="Red Hat Display" panose="02010303040201060303" pitchFamily="2" charset="0"/>
                  </a:rPr>
                  <a:t>mail.google.com =216.58.215.37</a:t>
                </a:r>
              </a:p>
            </p:txBody>
          </p:sp>
        </p:grpSp>
        <p:sp>
          <p:nvSpPr>
            <p:cNvPr id="6" name="Rounded Rectangle 18">
              <a:extLst>
                <a:ext uri="{FF2B5EF4-FFF2-40B4-BE49-F238E27FC236}">
                  <a16:creationId xmlns:a16="http://schemas.microsoft.com/office/drawing/2014/main" id="{F083573C-2AED-D4EB-851E-F198D8ECB3DA}"/>
                </a:ext>
              </a:extLst>
            </p:cNvPr>
            <p:cNvSpPr/>
            <p:nvPr/>
          </p:nvSpPr>
          <p:spPr>
            <a:xfrm>
              <a:off x="1512456" y="4458824"/>
              <a:ext cx="3057874" cy="561844"/>
            </a:xfrm>
            <a:prstGeom prst="roundRect">
              <a:avLst/>
            </a:prstGeom>
            <a:solidFill>
              <a:srgbClr val="140A2F"/>
            </a:solidFill>
            <a:ln w="19050">
              <a:solidFill>
                <a:srgbClr val="129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ed Hat Display" panose="02010303040201060303"/>
              </a:endParaRPr>
            </a:p>
          </p:txBody>
        </p:sp>
        <p:sp>
          <p:nvSpPr>
            <p:cNvPr id="7" name="TextBox 6">
              <a:extLst>
                <a:ext uri="{FF2B5EF4-FFF2-40B4-BE49-F238E27FC236}">
                  <a16:creationId xmlns:a16="http://schemas.microsoft.com/office/drawing/2014/main" id="{FD51D6FF-63BF-24D9-2439-67806988A215}"/>
                </a:ext>
              </a:extLst>
            </p:cNvPr>
            <p:cNvSpPr txBox="1"/>
            <p:nvPr/>
          </p:nvSpPr>
          <p:spPr>
            <a:xfrm>
              <a:off x="1464515" y="4542380"/>
              <a:ext cx="2975887" cy="394733"/>
            </a:xfrm>
            <a:prstGeom prst="rect">
              <a:avLst/>
            </a:prstGeom>
            <a:noFill/>
          </p:spPr>
          <p:txBody>
            <a:bodyPr wrap="none" rtlCol="0">
              <a:spAutoFit/>
            </a:bodyPr>
            <a:lstStyle/>
            <a:p>
              <a:pPr algn="ctr"/>
              <a:r>
                <a:rPr lang="ru-RU" sz="16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Фишинг</a:t>
              </a:r>
              <a:r>
                <a:rPr lang="en-US" sz="1000">
                  <a:solidFill>
                    <a:schemeClr val="bg1"/>
                  </a:solidFill>
                  <a:latin typeface="Red Hat Display" panose="02010303040201060303"/>
                  <a:ea typeface="Red Hat Display" panose="02010303040201060303" pitchFamily="2" charset="0"/>
                  <a:cs typeface="Red Hat Display" panose="02010303040201060303" pitchFamily="2" charset="0"/>
                </a:rPr>
                <a:t>, </a:t>
              </a:r>
              <a:r>
                <a:rPr lang="ru-RU" sz="10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Ботнет</a:t>
              </a:r>
              <a:r>
                <a:rPr lang="en-US" sz="1000">
                  <a:solidFill>
                    <a:schemeClr val="bg1"/>
                  </a:solidFill>
                  <a:latin typeface="Red Hat Display" panose="02010303040201060303"/>
                  <a:ea typeface="Red Hat Display" panose="02010303040201060303" pitchFamily="2" charset="0"/>
                  <a:cs typeface="Red Hat Display" panose="02010303040201060303" pitchFamily="2" charset="0"/>
                </a:rPr>
                <a:t>, </a:t>
              </a:r>
              <a:r>
                <a:rPr lang="ru-RU" sz="10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Вредоносное ПО</a:t>
              </a:r>
              <a:r>
                <a:rPr lang="en-US" sz="1000">
                  <a:solidFill>
                    <a:schemeClr val="bg1"/>
                  </a:solidFill>
                  <a:latin typeface="Red Hat Display" panose="02010303040201060303"/>
                  <a:ea typeface="Red Hat Display" panose="02010303040201060303" pitchFamily="2" charset="0"/>
                  <a:cs typeface="Red Hat Display" panose="02010303040201060303" pitchFamily="2" charset="0"/>
                </a:rPr>
                <a:t> </a:t>
              </a:r>
              <a:r>
                <a:rPr lang="ru-RU" sz="10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и т.п.</a:t>
              </a:r>
              <a:endParaRPr lang="en-US" sz="1000">
                <a:solidFill>
                  <a:schemeClr val="bg1"/>
                </a:solidFill>
                <a:latin typeface="Red Hat Display" panose="02010303040201060303"/>
                <a:ea typeface="Red Hat Display" panose="02010303040201060303" pitchFamily="2" charset="0"/>
                <a:cs typeface="Red Hat Display" panose="02010303040201060303" pitchFamily="2" charset="0"/>
              </a:endParaRPr>
            </a:p>
          </p:txBody>
        </p:sp>
      </p:grpSp>
      <p:pic>
        <p:nvPicPr>
          <p:cNvPr id="14" name="Рисунок 7">
            <a:extLst>
              <a:ext uri="{FF2B5EF4-FFF2-40B4-BE49-F238E27FC236}">
                <a16:creationId xmlns:a16="http://schemas.microsoft.com/office/drawing/2014/main" id="{143D1351-B7CA-7480-10EE-85AA7E1880EA}"/>
              </a:ext>
            </a:extLst>
          </p:cNvPr>
          <p:cNvPicPr>
            <a:picLocks noChangeAspect="1"/>
          </p:cNvPicPr>
          <p:nvPr/>
        </p:nvPicPr>
        <p:blipFill>
          <a:blip r:embed="rId6"/>
          <a:stretch>
            <a:fillRect/>
          </a:stretch>
        </p:blipFill>
        <p:spPr>
          <a:xfrm>
            <a:off x="8171578" y="4651434"/>
            <a:ext cx="329918" cy="294315"/>
          </a:xfrm>
          <a:prstGeom prst="rect">
            <a:avLst/>
          </a:prstGeom>
        </p:spPr>
      </p:pic>
      <p:pic>
        <p:nvPicPr>
          <p:cNvPr id="15" name="Рисунок 8">
            <a:extLst>
              <a:ext uri="{FF2B5EF4-FFF2-40B4-BE49-F238E27FC236}">
                <a16:creationId xmlns:a16="http://schemas.microsoft.com/office/drawing/2014/main" id="{9626C444-5463-4496-E423-8E567BD76E26}"/>
              </a:ext>
            </a:extLst>
          </p:cNvPr>
          <p:cNvPicPr>
            <a:picLocks noChangeAspect="1"/>
          </p:cNvPicPr>
          <p:nvPr/>
        </p:nvPicPr>
        <p:blipFill>
          <a:blip r:embed="rId6"/>
          <a:stretch>
            <a:fillRect/>
          </a:stretch>
        </p:blipFill>
        <p:spPr>
          <a:xfrm>
            <a:off x="6689343" y="4651434"/>
            <a:ext cx="329918" cy="294315"/>
          </a:xfrm>
          <a:prstGeom prst="rect">
            <a:avLst/>
          </a:prstGeom>
        </p:spPr>
      </p:pic>
      <p:sp>
        <p:nvSpPr>
          <p:cNvPr id="16" name="Subtitle 3">
            <a:extLst>
              <a:ext uri="{FF2B5EF4-FFF2-40B4-BE49-F238E27FC236}">
                <a16:creationId xmlns:a16="http://schemas.microsoft.com/office/drawing/2014/main" id="{59B7845C-9F77-AB18-C530-7A2E7CB75F00}"/>
              </a:ext>
            </a:extLst>
          </p:cNvPr>
          <p:cNvSpPr txBox="1">
            <a:spLocks/>
          </p:cNvSpPr>
          <p:nvPr/>
        </p:nvSpPr>
        <p:spPr>
          <a:xfrm>
            <a:off x="680200" y="1870150"/>
            <a:ext cx="3787333" cy="407963"/>
          </a:xfrm>
          <a:prstGeom prst="rect">
            <a:avLst/>
          </a:prstGeom>
        </p:spPr>
        <p:txBody>
          <a:bodyPr vert="horz" lIns="72726" tIns="36363" rIns="72726" bIns="36363"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62B4A"/>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1632">
                <a:solidFill>
                  <a:schemeClr val="bg1"/>
                </a:solidFill>
                <a:latin typeface="+mn-lt"/>
              </a:rPr>
              <a:t>Традиционный подход</a:t>
            </a:r>
            <a:r>
              <a:rPr lang="en-US" sz="1632">
                <a:solidFill>
                  <a:schemeClr val="bg1"/>
                </a:solidFill>
                <a:latin typeface="Red Hat Display" panose="02010303040201060303"/>
              </a:rPr>
              <a:t>:</a:t>
            </a:r>
          </a:p>
        </p:txBody>
      </p:sp>
      <p:sp>
        <p:nvSpPr>
          <p:cNvPr id="17" name="Subtitle 3">
            <a:extLst>
              <a:ext uri="{FF2B5EF4-FFF2-40B4-BE49-F238E27FC236}">
                <a16:creationId xmlns:a16="http://schemas.microsoft.com/office/drawing/2014/main" id="{3B7D5FFB-706C-32A3-2189-25363029357E}"/>
              </a:ext>
            </a:extLst>
          </p:cNvPr>
          <p:cNvSpPr txBox="1">
            <a:spLocks/>
          </p:cNvSpPr>
          <p:nvPr/>
        </p:nvSpPr>
        <p:spPr>
          <a:xfrm>
            <a:off x="1046332" y="2278113"/>
            <a:ext cx="4014993" cy="1735087"/>
          </a:xfrm>
          <a:prstGeom prst="rect">
            <a:avLst/>
          </a:prstGeom>
        </p:spPr>
        <p:txBody>
          <a:bodyPr vert="horz" lIns="72726" tIns="36363" rIns="72726" bIns="36363"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062B4A"/>
                </a:solidFill>
                <a:latin typeface="Red Hat Display Medium" panose="02010303040201060303" pitchFamily="2" charset="0"/>
                <a:ea typeface="Red Hat Display Medium" panose="02010303040201060303" pitchFamily="2" charset="0"/>
                <a:cs typeface="Red Hat Display Medium" panose="02010303040201060303"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9133" indent="-259133">
              <a:lnSpc>
                <a:spcPct val="100000"/>
              </a:lnSpc>
              <a:buFont typeface="Arial" panose="020B0604020202020204" pitchFamily="34" charset="0"/>
              <a:buChar char="•"/>
            </a:pPr>
            <a:r>
              <a:rPr lang="ru-RU" sz="1200">
                <a:solidFill>
                  <a:schemeClr val="bg1"/>
                </a:solidFill>
                <a:latin typeface="+mn-lt"/>
              </a:rPr>
              <a:t>Чёрные списки и списки репутации </a:t>
            </a:r>
            <a:r>
              <a:rPr lang="en-US" sz="1200">
                <a:solidFill>
                  <a:schemeClr val="bg1"/>
                </a:solidFill>
                <a:latin typeface="Red Hat Display" panose="02010303040201060303"/>
              </a:rPr>
              <a:t>(CTI)</a:t>
            </a:r>
            <a:r>
              <a:rPr lang="ru-RU" sz="1200">
                <a:solidFill>
                  <a:schemeClr val="bg1"/>
                </a:solidFill>
                <a:latin typeface="+mn-lt"/>
              </a:rPr>
              <a:t> в рамках подписок на различные средства защиты. Работают откровенно малоэффективно из-за потребности знать наперёд доменное имя, что редко возможно</a:t>
            </a:r>
          </a:p>
          <a:p>
            <a:pPr marL="259133" indent="-259133">
              <a:lnSpc>
                <a:spcPct val="100000"/>
              </a:lnSpc>
              <a:buFont typeface="Arial" panose="020B0604020202020204" pitchFamily="34" charset="0"/>
              <a:buChar char="•"/>
            </a:pPr>
            <a:r>
              <a:rPr lang="ru-RU" sz="1200">
                <a:solidFill>
                  <a:schemeClr val="bg1"/>
                </a:solidFill>
                <a:latin typeface="+mn-lt"/>
              </a:rPr>
              <a:t>Курсы повышения осведомлённости персонала. Работают лучше, но по-прежнему слабо из-за полагания на человеческий фактор и людей в чьи служебные обязанности входят совсем другие задачи</a:t>
            </a:r>
          </a:p>
        </p:txBody>
      </p:sp>
      <p:grpSp>
        <p:nvGrpSpPr>
          <p:cNvPr id="18" name="Group 45">
            <a:extLst>
              <a:ext uri="{FF2B5EF4-FFF2-40B4-BE49-F238E27FC236}">
                <a16:creationId xmlns:a16="http://schemas.microsoft.com/office/drawing/2014/main" id="{A61C6BA6-D94A-EFA1-EC85-BCB567713F7A}"/>
              </a:ext>
            </a:extLst>
          </p:cNvPr>
          <p:cNvGrpSpPr/>
          <p:nvPr/>
        </p:nvGrpSpPr>
        <p:grpSpPr>
          <a:xfrm>
            <a:off x="1046332" y="5179324"/>
            <a:ext cx="4711001" cy="1131280"/>
            <a:chOff x="835189" y="5182192"/>
            <a:chExt cx="7103144" cy="1926853"/>
          </a:xfrm>
        </p:grpSpPr>
        <p:sp>
          <p:nvSpPr>
            <p:cNvPr id="19" name="Google Shape;406;p9">
              <a:extLst>
                <a:ext uri="{FF2B5EF4-FFF2-40B4-BE49-F238E27FC236}">
                  <a16:creationId xmlns:a16="http://schemas.microsoft.com/office/drawing/2014/main" id="{60B61706-2009-0DF0-3D3C-9D1A9465EEE7}"/>
                </a:ext>
              </a:extLst>
            </p:cNvPr>
            <p:cNvSpPr/>
            <p:nvPr/>
          </p:nvSpPr>
          <p:spPr>
            <a:xfrm>
              <a:off x="835189" y="5182192"/>
              <a:ext cx="7103144" cy="1926853"/>
            </a:xfrm>
            <a:custGeom>
              <a:avLst/>
              <a:gdLst/>
              <a:ahLst/>
              <a:cxnLst/>
              <a:rect l="l" t="t" r="r" b="b"/>
              <a:pathLst>
                <a:path w="2850515" h="859789" extrusionOk="0">
                  <a:moveTo>
                    <a:pt x="2772435" y="0"/>
                  </a:moveTo>
                  <a:lnTo>
                    <a:pt x="77977" y="0"/>
                  </a:lnTo>
                  <a:lnTo>
                    <a:pt x="47625" y="6127"/>
                  </a:lnTo>
                  <a:lnTo>
                    <a:pt x="22839" y="22839"/>
                  </a:lnTo>
                  <a:lnTo>
                    <a:pt x="6127" y="47625"/>
                  </a:lnTo>
                  <a:lnTo>
                    <a:pt x="0" y="77978"/>
                  </a:lnTo>
                  <a:lnTo>
                    <a:pt x="0" y="781621"/>
                  </a:lnTo>
                  <a:lnTo>
                    <a:pt x="6127" y="811973"/>
                  </a:lnTo>
                  <a:lnTo>
                    <a:pt x="22839" y="836760"/>
                  </a:lnTo>
                  <a:lnTo>
                    <a:pt x="47625" y="853471"/>
                  </a:lnTo>
                  <a:lnTo>
                    <a:pt x="77977" y="859599"/>
                  </a:lnTo>
                  <a:lnTo>
                    <a:pt x="2772435" y="859599"/>
                  </a:lnTo>
                  <a:lnTo>
                    <a:pt x="2802787" y="853471"/>
                  </a:lnTo>
                  <a:lnTo>
                    <a:pt x="2827574" y="836760"/>
                  </a:lnTo>
                  <a:lnTo>
                    <a:pt x="2844285" y="811973"/>
                  </a:lnTo>
                  <a:lnTo>
                    <a:pt x="2850413" y="781621"/>
                  </a:lnTo>
                  <a:lnTo>
                    <a:pt x="2850413" y="77978"/>
                  </a:lnTo>
                  <a:lnTo>
                    <a:pt x="2844285" y="47625"/>
                  </a:lnTo>
                  <a:lnTo>
                    <a:pt x="2827574" y="22839"/>
                  </a:lnTo>
                  <a:lnTo>
                    <a:pt x="2802787" y="6127"/>
                  </a:lnTo>
                  <a:lnTo>
                    <a:pt x="2772435" y="0"/>
                  </a:lnTo>
                  <a:close/>
                </a:path>
              </a:pathLst>
            </a:custGeom>
            <a:solidFill>
              <a:srgbClr val="03A049"/>
            </a:solidFill>
            <a:ln>
              <a:noFill/>
            </a:ln>
          </p:spPr>
          <p:txBody>
            <a:bodyPr spcFirstLastPara="1" wrap="square" lIns="0" tIns="0" rIns="0" bIns="0" anchor="t" anchorCtr="0">
              <a:noAutofit/>
            </a:bodyPr>
            <a:lstStyle/>
            <a:p>
              <a:endParaRPr lang="en-GB" sz="1632">
                <a:solidFill>
                  <a:schemeClr val="bg1"/>
                </a:solidFill>
                <a:latin typeface="Red Hat Display" panose="02010303040201060303"/>
                <a:ea typeface="Calibri"/>
                <a:cs typeface="Calibri"/>
                <a:sym typeface="Calibri"/>
              </a:endParaRPr>
            </a:p>
          </p:txBody>
        </p:sp>
        <p:sp>
          <p:nvSpPr>
            <p:cNvPr id="20" name="Google Shape;407;p9">
              <a:extLst>
                <a:ext uri="{FF2B5EF4-FFF2-40B4-BE49-F238E27FC236}">
                  <a16:creationId xmlns:a16="http://schemas.microsoft.com/office/drawing/2014/main" id="{18670159-8CCE-95EF-1319-D8D695C285FA}"/>
                </a:ext>
              </a:extLst>
            </p:cNvPr>
            <p:cNvSpPr txBox="1"/>
            <p:nvPr/>
          </p:nvSpPr>
          <p:spPr>
            <a:xfrm>
              <a:off x="1589434" y="5508305"/>
              <a:ext cx="5999012" cy="1120669"/>
            </a:xfrm>
            <a:prstGeom prst="rect">
              <a:avLst/>
            </a:prstGeom>
            <a:noFill/>
            <a:ln>
              <a:noFill/>
            </a:ln>
          </p:spPr>
          <p:txBody>
            <a:bodyPr spcFirstLastPara="1" wrap="square" lIns="0" tIns="11516" rIns="0" bIns="0" anchor="t" anchorCtr="0">
              <a:spAutoFit/>
            </a:bodyPr>
            <a:lstStyle/>
            <a:p>
              <a:pPr marL="11517" marR="4607" algn="just"/>
              <a:r>
                <a:rPr lang="en-US" sz="1400">
                  <a:solidFill>
                    <a:schemeClr val="bg1"/>
                  </a:solidFill>
                  <a:latin typeface="Red Hat Display" panose="02010303040201060303"/>
                  <a:ea typeface="Red Hat Display Medium"/>
                  <a:cs typeface="Red Hat Display Medium"/>
                  <a:sym typeface="Red Hat Display Medium"/>
                </a:rPr>
                <a:t>KVILDNS </a:t>
              </a:r>
              <a:r>
                <a:rPr lang="ru-RU" sz="1400">
                  <a:solidFill>
                    <a:schemeClr val="bg1"/>
                  </a:solidFill>
                  <a:ea typeface="Red Hat Display Medium"/>
                  <a:cs typeface="Red Hat Display Medium"/>
                  <a:sym typeface="Red Hat Display Medium"/>
                </a:rPr>
                <a:t>может блокировать все сессии к ресурсам впервые увиденным или/и без «хорошей» репутации, реализуя концепцию белых списков</a:t>
              </a:r>
            </a:p>
          </p:txBody>
        </p:sp>
      </p:grpSp>
      <p:sp>
        <p:nvSpPr>
          <p:cNvPr id="21" name="Google Shape;408;p9">
            <a:extLst>
              <a:ext uri="{FF2B5EF4-FFF2-40B4-BE49-F238E27FC236}">
                <a16:creationId xmlns:a16="http://schemas.microsoft.com/office/drawing/2014/main" id="{33762B0D-84AC-61E6-4DE5-549400692641}"/>
              </a:ext>
            </a:extLst>
          </p:cNvPr>
          <p:cNvSpPr/>
          <p:nvPr/>
        </p:nvSpPr>
        <p:spPr>
          <a:xfrm>
            <a:off x="1124844" y="5578201"/>
            <a:ext cx="306775" cy="333524"/>
          </a:xfrm>
          <a:custGeom>
            <a:avLst/>
            <a:gdLst/>
            <a:ahLst/>
            <a:cxnLst/>
            <a:rect l="l" t="t" r="r" b="b"/>
            <a:pathLst>
              <a:path w="276225" h="313054" extrusionOk="0">
                <a:moveTo>
                  <a:pt x="133210" y="44272"/>
                </a:moveTo>
                <a:lnTo>
                  <a:pt x="71123" y="72255"/>
                </a:lnTo>
                <a:lnTo>
                  <a:pt x="44318" y="134264"/>
                </a:lnTo>
                <a:lnTo>
                  <a:pt x="44213" y="135267"/>
                </a:lnTo>
                <a:lnTo>
                  <a:pt x="45671" y="154814"/>
                </a:lnTo>
                <a:lnTo>
                  <a:pt x="51276" y="173794"/>
                </a:lnTo>
                <a:lnTo>
                  <a:pt x="60738" y="191177"/>
                </a:lnTo>
                <a:lnTo>
                  <a:pt x="73799" y="206336"/>
                </a:lnTo>
                <a:lnTo>
                  <a:pt x="79163" y="211879"/>
                </a:lnTo>
                <a:lnTo>
                  <a:pt x="83923" y="217930"/>
                </a:lnTo>
                <a:lnTo>
                  <a:pt x="97701" y="261289"/>
                </a:lnTo>
                <a:lnTo>
                  <a:pt x="97701" y="264896"/>
                </a:lnTo>
                <a:lnTo>
                  <a:pt x="100609" y="267817"/>
                </a:lnTo>
                <a:lnTo>
                  <a:pt x="175107" y="267817"/>
                </a:lnTo>
                <a:lnTo>
                  <a:pt x="178028" y="264896"/>
                </a:lnTo>
                <a:lnTo>
                  <a:pt x="178028" y="261289"/>
                </a:lnTo>
                <a:lnTo>
                  <a:pt x="178709" y="254774"/>
                </a:lnTo>
                <a:lnTo>
                  <a:pt x="110502" y="254774"/>
                </a:lnTo>
                <a:lnTo>
                  <a:pt x="107746" y="238495"/>
                </a:lnTo>
                <a:lnTo>
                  <a:pt x="102057" y="223135"/>
                </a:lnTo>
                <a:lnTo>
                  <a:pt x="93663" y="209136"/>
                </a:lnTo>
                <a:lnTo>
                  <a:pt x="82603" y="196697"/>
                </a:lnTo>
                <a:lnTo>
                  <a:pt x="71461" y="183759"/>
                </a:lnTo>
                <a:lnTo>
                  <a:pt x="63319" y="168792"/>
                </a:lnTo>
                <a:lnTo>
                  <a:pt x="58495" y="152449"/>
                </a:lnTo>
                <a:lnTo>
                  <a:pt x="57337" y="136931"/>
                </a:lnTo>
                <a:lnTo>
                  <a:pt x="57440" y="134264"/>
                </a:lnTo>
                <a:lnTo>
                  <a:pt x="63886" y="105765"/>
                </a:lnTo>
                <a:lnTo>
                  <a:pt x="80402" y="81387"/>
                </a:lnTo>
                <a:lnTo>
                  <a:pt x="104478" y="64458"/>
                </a:lnTo>
                <a:lnTo>
                  <a:pt x="133832" y="57302"/>
                </a:lnTo>
                <a:lnTo>
                  <a:pt x="185448" y="57302"/>
                </a:lnTo>
                <a:lnTo>
                  <a:pt x="170534" y="49958"/>
                </a:lnTo>
                <a:lnTo>
                  <a:pt x="152259" y="45213"/>
                </a:lnTo>
                <a:lnTo>
                  <a:pt x="133210" y="44272"/>
                </a:lnTo>
                <a:close/>
              </a:path>
              <a:path w="276225" h="313054" extrusionOk="0">
                <a:moveTo>
                  <a:pt x="114896" y="130441"/>
                </a:moveTo>
                <a:lnTo>
                  <a:pt x="110858" y="131254"/>
                </a:lnTo>
                <a:lnTo>
                  <a:pt x="108064" y="135470"/>
                </a:lnTo>
                <a:lnTo>
                  <a:pt x="107683" y="136931"/>
                </a:lnTo>
                <a:lnTo>
                  <a:pt x="117157" y="254774"/>
                </a:lnTo>
                <a:lnTo>
                  <a:pt x="130238" y="254774"/>
                </a:lnTo>
                <a:lnTo>
                  <a:pt x="121869" y="150698"/>
                </a:lnTo>
                <a:lnTo>
                  <a:pt x="166946" y="150698"/>
                </a:lnTo>
                <a:lnTo>
                  <a:pt x="167352" y="145643"/>
                </a:lnTo>
                <a:lnTo>
                  <a:pt x="137871" y="145643"/>
                </a:lnTo>
                <a:lnTo>
                  <a:pt x="114896" y="130441"/>
                </a:lnTo>
                <a:close/>
              </a:path>
              <a:path w="276225" h="313054" extrusionOk="0">
                <a:moveTo>
                  <a:pt x="166946" y="150698"/>
                </a:moveTo>
                <a:lnTo>
                  <a:pt x="153859" y="150707"/>
                </a:lnTo>
                <a:lnTo>
                  <a:pt x="145503" y="254774"/>
                </a:lnTo>
                <a:lnTo>
                  <a:pt x="158584" y="254774"/>
                </a:lnTo>
                <a:lnTo>
                  <a:pt x="166946" y="150698"/>
                </a:lnTo>
                <a:close/>
              </a:path>
              <a:path w="276225" h="313054" extrusionOk="0">
                <a:moveTo>
                  <a:pt x="185448" y="57302"/>
                </a:moveTo>
                <a:lnTo>
                  <a:pt x="133832" y="57302"/>
                </a:lnTo>
                <a:lnTo>
                  <a:pt x="150313" y="58148"/>
                </a:lnTo>
                <a:lnTo>
                  <a:pt x="166001" y="62217"/>
                </a:lnTo>
                <a:lnTo>
                  <a:pt x="204223" y="91899"/>
                </a:lnTo>
                <a:lnTo>
                  <a:pt x="218554" y="137896"/>
                </a:lnTo>
                <a:lnTo>
                  <a:pt x="216843" y="154336"/>
                </a:lnTo>
                <a:lnTo>
                  <a:pt x="211886" y="169930"/>
                </a:lnTo>
                <a:lnTo>
                  <a:pt x="203891" y="184207"/>
                </a:lnTo>
                <a:lnTo>
                  <a:pt x="192964" y="196811"/>
                </a:lnTo>
                <a:lnTo>
                  <a:pt x="182127" y="209076"/>
                </a:lnTo>
                <a:lnTo>
                  <a:pt x="173712" y="223164"/>
                </a:lnTo>
                <a:lnTo>
                  <a:pt x="168033" y="238495"/>
                </a:lnTo>
                <a:lnTo>
                  <a:pt x="165239" y="254774"/>
                </a:lnTo>
                <a:lnTo>
                  <a:pt x="178709" y="254774"/>
                </a:lnTo>
                <a:lnTo>
                  <a:pt x="179631" y="245954"/>
                </a:lnTo>
                <a:lnTo>
                  <a:pt x="184313" y="231317"/>
                </a:lnTo>
                <a:lnTo>
                  <a:pt x="191832" y="217922"/>
                </a:lnTo>
                <a:lnTo>
                  <a:pt x="214570" y="191699"/>
                </a:lnTo>
                <a:lnTo>
                  <a:pt x="223853" y="175109"/>
                </a:lnTo>
                <a:lnTo>
                  <a:pt x="229607" y="156987"/>
                </a:lnTo>
                <a:lnTo>
                  <a:pt x="231595" y="137896"/>
                </a:lnTo>
                <a:lnTo>
                  <a:pt x="229690" y="118874"/>
                </a:lnTo>
                <a:lnTo>
                  <a:pt x="224089" y="100950"/>
                </a:lnTo>
                <a:lnTo>
                  <a:pt x="214971" y="84529"/>
                </a:lnTo>
                <a:lnTo>
                  <a:pt x="202514" y="70027"/>
                </a:lnTo>
                <a:lnTo>
                  <a:pt x="187472" y="58298"/>
                </a:lnTo>
                <a:lnTo>
                  <a:pt x="185448" y="57302"/>
                </a:lnTo>
                <a:close/>
              </a:path>
              <a:path w="276225" h="313054" extrusionOk="0">
                <a:moveTo>
                  <a:pt x="56591" y="210007"/>
                </a:moveTo>
                <a:lnTo>
                  <a:pt x="53847" y="212674"/>
                </a:lnTo>
                <a:lnTo>
                  <a:pt x="37833" y="228688"/>
                </a:lnTo>
                <a:lnTo>
                  <a:pt x="37833" y="232816"/>
                </a:lnTo>
                <a:lnTo>
                  <a:pt x="42900" y="237909"/>
                </a:lnTo>
                <a:lnTo>
                  <a:pt x="47040" y="237909"/>
                </a:lnTo>
                <a:lnTo>
                  <a:pt x="63068" y="221894"/>
                </a:lnTo>
                <a:lnTo>
                  <a:pt x="65658" y="219392"/>
                </a:lnTo>
                <a:lnTo>
                  <a:pt x="65673" y="215214"/>
                </a:lnTo>
                <a:lnTo>
                  <a:pt x="60718" y="210083"/>
                </a:lnTo>
                <a:lnTo>
                  <a:pt x="56591" y="210007"/>
                </a:lnTo>
                <a:close/>
              </a:path>
              <a:path w="276225" h="313054" extrusionOk="0">
                <a:moveTo>
                  <a:pt x="219341" y="210121"/>
                </a:moveTo>
                <a:lnTo>
                  <a:pt x="215214" y="210121"/>
                </a:lnTo>
                <a:lnTo>
                  <a:pt x="210121" y="215214"/>
                </a:lnTo>
                <a:lnTo>
                  <a:pt x="210172" y="219392"/>
                </a:lnTo>
                <a:lnTo>
                  <a:pt x="228676" y="237909"/>
                </a:lnTo>
                <a:lnTo>
                  <a:pt x="232803" y="237909"/>
                </a:lnTo>
                <a:lnTo>
                  <a:pt x="237909" y="232816"/>
                </a:lnTo>
                <a:lnTo>
                  <a:pt x="237909" y="228688"/>
                </a:lnTo>
                <a:lnTo>
                  <a:pt x="219341" y="210121"/>
                </a:lnTo>
                <a:close/>
              </a:path>
              <a:path w="276225" h="313054" extrusionOk="0">
                <a:moveTo>
                  <a:pt x="240779" y="173443"/>
                </a:moveTo>
                <a:lnTo>
                  <a:pt x="236969" y="175018"/>
                </a:lnTo>
                <a:lnTo>
                  <a:pt x="234213" y="181673"/>
                </a:lnTo>
                <a:lnTo>
                  <a:pt x="235800" y="185496"/>
                </a:lnTo>
                <a:lnTo>
                  <a:pt x="260057" y="195541"/>
                </a:lnTo>
                <a:lnTo>
                  <a:pt x="263867" y="193954"/>
                </a:lnTo>
                <a:lnTo>
                  <a:pt x="266623" y="187299"/>
                </a:lnTo>
                <a:lnTo>
                  <a:pt x="265048" y="183489"/>
                </a:lnTo>
                <a:lnTo>
                  <a:pt x="240779" y="173443"/>
                </a:lnTo>
                <a:close/>
              </a:path>
              <a:path w="276225" h="313054" extrusionOk="0">
                <a:moveTo>
                  <a:pt x="34950" y="173431"/>
                </a:moveTo>
                <a:lnTo>
                  <a:pt x="10680" y="183476"/>
                </a:lnTo>
                <a:lnTo>
                  <a:pt x="9105" y="187299"/>
                </a:lnTo>
                <a:lnTo>
                  <a:pt x="11861" y="193954"/>
                </a:lnTo>
                <a:lnTo>
                  <a:pt x="15684" y="195529"/>
                </a:lnTo>
                <a:lnTo>
                  <a:pt x="39941" y="185483"/>
                </a:lnTo>
                <a:lnTo>
                  <a:pt x="41516" y="181673"/>
                </a:lnTo>
                <a:lnTo>
                  <a:pt x="38760" y="175018"/>
                </a:lnTo>
                <a:lnTo>
                  <a:pt x="34950" y="173431"/>
                </a:lnTo>
                <a:close/>
              </a:path>
              <a:path w="276225" h="313054" extrusionOk="0">
                <a:moveTo>
                  <a:pt x="153860" y="150698"/>
                </a:moveTo>
                <a:lnTo>
                  <a:pt x="121881" y="150698"/>
                </a:lnTo>
                <a:lnTo>
                  <a:pt x="136448" y="160350"/>
                </a:lnTo>
                <a:lnTo>
                  <a:pt x="139280" y="160350"/>
                </a:lnTo>
                <a:lnTo>
                  <a:pt x="153860" y="150698"/>
                </a:lnTo>
                <a:close/>
              </a:path>
              <a:path w="276225" h="313054" extrusionOk="0">
                <a:moveTo>
                  <a:pt x="121881" y="150698"/>
                </a:moveTo>
                <a:close/>
              </a:path>
              <a:path w="276225" h="313054" extrusionOk="0">
                <a:moveTo>
                  <a:pt x="160502" y="131254"/>
                </a:moveTo>
                <a:lnTo>
                  <a:pt x="159054" y="131622"/>
                </a:lnTo>
                <a:lnTo>
                  <a:pt x="137871" y="145643"/>
                </a:lnTo>
                <a:lnTo>
                  <a:pt x="167352" y="145643"/>
                </a:lnTo>
                <a:lnTo>
                  <a:pt x="168224" y="134797"/>
                </a:lnTo>
                <a:lnTo>
                  <a:pt x="165544" y="131660"/>
                </a:lnTo>
                <a:lnTo>
                  <a:pt x="160502" y="131254"/>
                </a:lnTo>
                <a:close/>
              </a:path>
              <a:path w="276225" h="313054" extrusionOk="0">
                <a:moveTo>
                  <a:pt x="29171" y="131343"/>
                </a:moveTo>
                <a:lnTo>
                  <a:pt x="2908" y="131343"/>
                </a:lnTo>
                <a:lnTo>
                  <a:pt x="0" y="134264"/>
                </a:lnTo>
                <a:lnTo>
                  <a:pt x="0" y="141465"/>
                </a:lnTo>
                <a:lnTo>
                  <a:pt x="2908" y="144386"/>
                </a:lnTo>
                <a:lnTo>
                  <a:pt x="29171" y="144386"/>
                </a:lnTo>
                <a:lnTo>
                  <a:pt x="32092" y="141465"/>
                </a:lnTo>
                <a:lnTo>
                  <a:pt x="32092" y="134264"/>
                </a:lnTo>
                <a:lnTo>
                  <a:pt x="29171" y="131343"/>
                </a:lnTo>
                <a:close/>
              </a:path>
              <a:path w="276225" h="313054" extrusionOk="0">
                <a:moveTo>
                  <a:pt x="272821" y="131343"/>
                </a:moveTo>
                <a:lnTo>
                  <a:pt x="246570" y="131343"/>
                </a:lnTo>
                <a:lnTo>
                  <a:pt x="243649" y="134264"/>
                </a:lnTo>
                <a:lnTo>
                  <a:pt x="243649" y="141465"/>
                </a:lnTo>
                <a:lnTo>
                  <a:pt x="246570" y="144386"/>
                </a:lnTo>
                <a:lnTo>
                  <a:pt x="272821" y="144386"/>
                </a:lnTo>
                <a:lnTo>
                  <a:pt x="275742" y="141465"/>
                </a:lnTo>
                <a:lnTo>
                  <a:pt x="275742" y="134264"/>
                </a:lnTo>
                <a:lnTo>
                  <a:pt x="272821" y="131343"/>
                </a:lnTo>
                <a:close/>
              </a:path>
              <a:path w="276225" h="313054" extrusionOk="0">
                <a:moveTo>
                  <a:pt x="15671" y="80200"/>
                </a:moveTo>
                <a:lnTo>
                  <a:pt x="11861" y="81775"/>
                </a:lnTo>
                <a:lnTo>
                  <a:pt x="9105" y="88430"/>
                </a:lnTo>
                <a:lnTo>
                  <a:pt x="10680" y="92252"/>
                </a:lnTo>
                <a:lnTo>
                  <a:pt x="34950" y="102298"/>
                </a:lnTo>
                <a:lnTo>
                  <a:pt x="38729" y="100723"/>
                </a:lnTo>
                <a:lnTo>
                  <a:pt x="38814" y="100581"/>
                </a:lnTo>
                <a:lnTo>
                  <a:pt x="41516" y="94056"/>
                </a:lnTo>
                <a:lnTo>
                  <a:pt x="39928" y="90246"/>
                </a:lnTo>
                <a:lnTo>
                  <a:pt x="15671" y="80200"/>
                </a:lnTo>
                <a:close/>
              </a:path>
              <a:path w="276225" h="313054" extrusionOk="0">
                <a:moveTo>
                  <a:pt x="260057" y="80200"/>
                </a:moveTo>
                <a:lnTo>
                  <a:pt x="235800" y="90246"/>
                </a:lnTo>
                <a:lnTo>
                  <a:pt x="234213" y="94068"/>
                </a:lnTo>
                <a:lnTo>
                  <a:pt x="236981" y="100723"/>
                </a:lnTo>
                <a:lnTo>
                  <a:pt x="240791" y="102298"/>
                </a:lnTo>
                <a:lnTo>
                  <a:pt x="265048" y="92252"/>
                </a:lnTo>
                <a:lnTo>
                  <a:pt x="266636" y="88430"/>
                </a:lnTo>
                <a:lnTo>
                  <a:pt x="263867" y="81775"/>
                </a:lnTo>
                <a:lnTo>
                  <a:pt x="260057" y="80200"/>
                </a:lnTo>
                <a:close/>
              </a:path>
              <a:path w="276225" h="313054" extrusionOk="0">
                <a:moveTo>
                  <a:pt x="228892" y="37719"/>
                </a:moveTo>
                <a:lnTo>
                  <a:pt x="225869" y="40640"/>
                </a:lnTo>
                <a:lnTo>
                  <a:pt x="212674" y="53848"/>
                </a:lnTo>
                <a:lnTo>
                  <a:pt x="210083" y="56349"/>
                </a:lnTo>
                <a:lnTo>
                  <a:pt x="210043" y="60515"/>
                </a:lnTo>
                <a:lnTo>
                  <a:pt x="215010" y="65659"/>
                </a:lnTo>
                <a:lnTo>
                  <a:pt x="219138" y="65722"/>
                </a:lnTo>
                <a:lnTo>
                  <a:pt x="221894" y="63068"/>
                </a:lnTo>
                <a:lnTo>
                  <a:pt x="235356" y="49593"/>
                </a:lnTo>
                <a:lnTo>
                  <a:pt x="237947" y="47091"/>
                </a:lnTo>
                <a:lnTo>
                  <a:pt x="238023" y="42964"/>
                </a:lnTo>
                <a:lnTo>
                  <a:pt x="233019" y="37782"/>
                </a:lnTo>
                <a:lnTo>
                  <a:pt x="228892" y="37719"/>
                </a:lnTo>
                <a:close/>
              </a:path>
              <a:path w="276225" h="313054" extrusionOk="0">
                <a:moveTo>
                  <a:pt x="42964" y="37719"/>
                </a:moveTo>
                <a:lnTo>
                  <a:pt x="37782" y="42722"/>
                </a:lnTo>
                <a:lnTo>
                  <a:pt x="37718" y="46850"/>
                </a:lnTo>
                <a:lnTo>
                  <a:pt x="40373" y="49593"/>
                </a:lnTo>
                <a:lnTo>
                  <a:pt x="56375" y="65608"/>
                </a:lnTo>
                <a:lnTo>
                  <a:pt x="60490" y="65620"/>
                </a:lnTo>
                <a:lnTo>
                  <a:pt x="63068" y="63068"/>
                </a:lnTo>
                <a:lnTo>
                  <a:pt x="65608" y="60515"/>
                </a:lnTo>
                <a:lnTo>
                  <a:pt x="65570" y="56349"/>
                </a:lnTo>
                <a:lnTo>
                  <a:pt x="49593" y="40373"/>
                </a:lnTo>
                <a:lnTo>
                  <a:pt x="47091" y="37782"/>
                </a:lnTo>
                <a:lnTo>
                  <a:pt x="42964" y="37719"/>
                </a:lnTo>
                <a:close/>
              </a:path>
              <a:path w="276225" h="313054" extrusionOk="0">
                <a:moveTo>
                  <a:pt x="88430" y="9105"/>
                </a:moveTo>
                <a:lnTo>
                  <a:pt x="81775" y="11874"/>
                </a:lnTo>
                <a:lnTo>
                  <a:pt x="80200" y="15684"/>
                </a:lnTo>
                <a:lnTo>
                  <a:pt x="89915" y="39116"/>
                </a:lnTo>
                <a:lnTo>
                  <a:pt x="92341" y="40640"/>
                </a:lnTo>
                <a:lnTo>
                  <a:pt x="98501" y="40627"/>
                </a:lnTo>
                <a:lnTo>
                  <a:pt x="101345" y="37782"/>
                </a:lnTo>
                <a:lnTo>
                  <a:pt x="101409" y="33261"/>
                </a:lnTo>
                <a:lnTo>
                  <a:pt x="101244" y="32410"/>
                </a:lnTo>
                <a:lnTo>
                  <a:pt x="92252" y="10680"/>
                </a:lnTo>
                <a:lnTo>
                  <a:pt x="88430" y="9105"/>
                </a:lnTo>
                <a:close/>
              </a:path>
              <a:path w="276225" h="313054" extrusionOk="0">
                <a:moveTo>
                  <a:pt x="187299" y="9105"/>
                </a:moveTo>
                <a:lnTo>
                  <a:pt x="183489" y="10693"/>
                </a:lnTo>
                <a:lnTo>
                  <a:pt x="173443" y="34950"/>
                </a:lnTo>
                <a:lnTo>
                  <a:pt x="175031" y="38760"/>
                </a:lnTo>
                <a:lnTo>
                  <a:pt x="179146" y="40462"/>
                </a:lnTo>
                <a:lnTo>
                  <a:pt x="179984" y="40640"/>
                </a:lnTo>
                <a:lnTo>
                  <a:pt x="183420" y="40627"/>
                </a:lnTo>
                <a:lnTo>
                  <a:pt x="185826" y="39116"/>
                </a:lnTo>
                <a:lnTo>
                  <a:pt x="195541" y="15684"/>
                </a:lnTo>
                <a:lnTo>
                  <a:pt x="193954" y="11861"/>
                </a:lnTo>
                <a:lnTo>
                  <a:pt x="187299" y="9105"/>
                </a:lnTo>
                <a:close/>
              </a:path>
              <a:path w="276225" h="313054" extrusionOk="0">
                <a:moveTo>
                  <a:pt x="141465" y="0"/>
                </a:moveTo>
                <a:lnTo>
                  <a:pt x="134264" y="0"/>
                </a:lnTo>
                <a:lnTo>
                  <a:pt x="131343" y="2908"/>
                </a:lnTo>
                <a:lnTo>
                  <a:pt x="131343" y="29171"/>
                </a:lnTo>
                <a:lnTo>
                  <a:pt x="134264" y="32092"/>
                </a:lnTo>
                <a:lnTo>
                  <a:pt x="141465" y="32092"/>
                </a:lnTo>
                <a:lnTo>
                  <a:pt x="144386" y="29171"/>
                </a:lnTo>
                <a:lnTo>
                  <a:pt x="144386" y="2908"/>
                </a:lnTo>
                <a:lnTo>
                  <a:pt x="141465" y="0"/>
                </a:lnTo>
                <a:close/>
              </a:path>
              <a:path w="276225" h="313054" extrusionOk="0">
                <a:moveTo>
                  <a:pt x="175120" y="299935"/>
                </a:moveTo>
                <a:lnTo>
                  <a:pt x="100622" y="299935"/>
                </a:lnTo>
                <a:lnTo>
                  <a:pt x="97701" y="302856"/>
                </a:lnTo>
                <a:lnTo>
                  <a:pt x="97701" y="310057"/>
                </a:lnTo>
                <a:lnTo>
                  <a:pt x="100622" y="312978"/>
                </a:lnTo>
                <a:lnTo>
                  <a:pt x="175120" y="312978"/>
                </a:lnTo>
                <a:lnTo>
                  <a:pt x="178028" y="310057"/>
                </a:lnTo>
                <a:lnTo>
                  <a:pt x="178028" y="302856"/>
                </a:lnTo>
                <a:lnTo>
                  <a:pt x="175120" y="299935"/>
                </a:lnTo>
                <a:close/>
              </a:path>
              <a:path w="276225" h="313054" extrusionOk="0">
                <a:moveTo>
                  <a:pt x="175120" y="277355"/>
                </a:moveTo>
                <a:lnTo>
                  <a:pt x="100622" y="277355"/>
                </a:lnTo>
                <a:lnTo>
                  <a:pt x="97701" y="280276"/>
                </a:lnTo>
                <a:lnTo>
                  <a:pt x="97701" y="287477"/>
                </a:lnTo>
                <a:lnTo>
                  <a:pt x="100622" y="290398"/>
                </a:lnTo>
                <a:lnTo>
                  <a:pt x="175120" y="290398"/>
                </a:lnTo>
                <a:lnTo>
                  <a:pt x="178028" y="287477"/>
                </a:lnTo>
                <a:lnTo>
                  <a:pt x="178028" y="280276"/>
                </a:lnTo>
                <a:lnTo>
                  <a:pt x="175120" y="277355"/>
                </a:lnTo>
                <a:close/>
              </a:path>
            </a:pathLst>
          </a:custGeom>
          <a:solidFill>
            <a:srgbClr val="FFFFFF"/>
          </a:solidFill>
          <a:ln>
            <a:noFill/>
          </a:ln>
        </p:spPr>
        <p:txBody>
          <a:bodyPr spcFirstLastPara="1" wrap="square" lIns="0" tIns="0" rIns="0" bIns="0" anchor="t" anchorCtr="0">
            <a:noAutofit/>
          </a:bodyPr>
          <a:lstStyle/>
          <a:p>
            <a:endParaRPr lang="en-GB" sz="1632">
              <a:solidFill>
                <a:schemeClr val="dk1"/>
              </a:solidFill>
              <a:latin typeface="Red Hat Display" panose="02010303040201060303"/>
              <a:ea typeface="Calibri"/>
              <a:cs typeface="Calibri"/>
              <a:sym typeface="Calibri"/>
            </a:endParaRPr>
          </a:p>
        </p:txBody>
      </p:sp>
    </p:spTree>
    <p:extLst>
      <p:ext uri="{BB962C8B-B14F-4D97-AF65-F5344CB8AC3E}">
        <p14:creationId xmlns:p14="http://schemas.microsoft.com/office/powerpoint/2010/main" val="28274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E39B6-B547-FBA8-1C03-DC25C874B885}"/>
            </a:ext>
          </a:extLst>
        </p:cNvPr>
        <p:cNvGrpSpPr/>
        <p:nvPr/>
      </p:nvGrpSpPr>
      <p:grpSpPr>
        <a:xfrm>
          <a:off x="0" y="0"/>
          <a:ext cx="0" cy="0"/>
          <a:chOff x="0" y="0"/>
          <a:chExt cx="0" cy="0"/>
        </a:xfrm>
      </p:grpSpPr>
      <p:sp>
        <p:nvSpPr>
          <p:cNvPr id="27" name="Freeform: Shape 16">
            <a:extLst>
              <a:ext uri="{FF2B5EF4-FFF2-40B4-BE49-F238E27FC236}">
                <a16:creationId xmlns:a16="http://schemas.microsoft.com/office/drawing/2014/main" id="{15ED6A30-D087-49D8-A29C-A978890E4497}"/>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28" name="Picture 27">
            <a:extLst>
              <a:ext uri="{FF2B5EF4-FFF2-40B4-BE49-F238E27FC236}">
                <a16:creationId xmlns:a16="http://schemas.microsoft.com/office/drawing/2014/main" id="{52B78277-4B37-EDBA-7A4A-60269D8113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54" name="TextBox 53">
            <a:extLst>
              <a:ext uri="{FF2B5EF4-FFF2-40B4-BE49-F238E27FC236}">
                <a16:creationId xmlns:a16="http://schemas.microsoft.com/office/drawing/2014/main" id="{5B4D2397-7B86-14A5-3090-5DC850A3297A}"/>
              </a:ext>
            </a:extLst>
          </p:cNvPr>
          <p:cNvSpPr txBox="1"/>
          <p:nvPr/>
        </p:nvSpPr>
        <p:spPr>
          <a:xfrm>
            <a:off x="1254483" y="323868"/>
            <a:ext cx="9527817" cy="646331"/>
          </a:xfrm>
          <a:prstGeom prst="rect">
            <a:avLst/>
          </a:prstGeom>
          <a:noFill/>
        </p:spPr>
        <p:txBody>
          <a:bodyPr wrap="square" rtlCol="0">
            <a:spAutoFit/>
          </a:bodyPr>
          <a:lstStyle/>
          <a:p>
            <a:r>
              <a:rPr lang="ru-RU" sz="3600">
                <a:solidFill>
                  <a:srgbClr val="FFFFFF"/>
                </a:solidFill>
                <a:ea typeface="Red Hat Display Black" panose="02010303040201060303" pitchFamily="2" charset="0"/>
                <a:cs typeface="Red Hat Display Black" panose="02010303040201060303" pitchFamily="2" charset="0"/>
              </a:rPr>
              <a:t>Безопасность</a:t>
            </a:r>
            <a:r>
              <a:rPr lang="en-US" sz="3600">
                <a:solidFill>
                  <a:srgbClr val="FFFFFF"/>
                </a:solidFill>
                <a:ea typeface="Red Hat Display Black" panose="02010303040201060303" pitchFamily="2" charset="0"/>
                <a:cs typeface="Red Hat Display Black" panose="02010303040201060303" pitchFamily="2" charset="0"/>
              </a:rPr>
              <a:t> </a:t>
            </a:r>
            <a:r>
              <a:rPr lang="ru-RU" sz="3600">
                <a:solidFill>
                  <a:srgbClr val="FFFFFF"/>
                </a:solidFill>
                <a:ea typeface="Red Hat Display Black" panose="02010303040201060303" pitchFamily="2" charset="0"/>
                <a:cs typeface="Red Hat Display Black" panose="02010303040201060303" pitchFamily="2" charset="0"/>
              </a:rPr>
              <a:t>это доверие</a:t>
            </a:r>
            <a:endParaRPr lang="en-US" sz="3600">
              <a:solidFill>
                <a:srgbClr val="FFFFFF"/>
              </a:solidFill>
              <a:ea typeface="Red Hat Display Black" panose="02010303040201060303" pitchFamily="2" charset="0"/>
              <a:cs typeface="Red Hat Display Black" panose="02010303040201060303" pitchFamily="2" charset="0"/>
            </a:endParaRPr>
          </a:p>
        </p:txBody>
      </p:sp>
      <p:grpSp>
        <p:nvGrpSpPr>
          <p:cNvPr id="2" name="Group 5">
            <a:extLst>
              <a:ext uri="{FF2B5EF4-FFF2-40B4-BE49-F238E27FC236}">
                <a16:creationId xmlns:a16="http://schemas.microsoft.com/office/drawing/2014/main" id="{5BA5A769-C0DB-84FD-26E4-B83E956EEB6C}"/>
              </a:ext>
            </a:extLst>
          </p:cNvPr>
          <p:cNvGrpSpPr/>
          <p:nvPr/>
        </p:nvGrpSpPr>
        <p:grpSpPr>
          <a:xfrm>
            <a:off x="5163535" y="2603449"/>
            <a:ext cx="1665581" cy="1362358"/>
            <a:chOff x="3758391" y="314960"/>
            <a:chExt cx="8120510" cy="6715760"/>
          </a:xfrm>
        </p:grpSpPr>
        <p:pic>
          <p:nvPicPr>
            <p:cNvPr id="9" name="Picture 6">
              <a:extLst>
                <a:ext uri="{FF2B5EF4-FFF2-40B4-BE49-F238E27FC236}">
                  <a16:creationId xmlns:a16="http://schemas.microsoft.com/office/drawing/2014/main" id="{3CB0BC3B-BF85-5D4E-07C1-DEADDFEF9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391" y="314960"/>
              <a:ext cx="8120510" cy="6715760"/>
            </a:xfrm>
            <a:prstGeom prst="rect">
              <a:avLst/>
            </a:prstGeom>
          </p:spPr>
        </p:pic>
        <p:sp>
          <p:nvSpPr>
            <p:cNvPr id="13" name="Rectangle 7">
              <a:extLst>
                <a:ext uri="{FF2B5EF4-FFF2-40B4-BE49-F238E27FC236}">
                  <a16:creationId xmlns:a16="http://schemas.microsoft.com/office/drawing/2014/main" id="{C766D1CD-6CE9-BAF0-D38F-40CF799895ED}"/>
                </a:ext>
              </a:extLst>
            </p:cNvPr>
            <p:cNvSpPr/>
            <p:nvPr/>
          </p:nvSpPr>
          <p:spPr>
            <a:xfrm>
              <a:off x="5197835" y="1860401"/>
              <a:ext cx="5275206" cy="3504453"/>
            </a:xfrm>
            <a:prstGeom prst="rect">
              <a:avLst/>
            </a:prstGeom>
            <a:solidFill>
              <a:srgbClr val="062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9" descr="Logo, company name&#10;&#10;Description automatically generated">
              <a:extLst>
                <a:ext uri="{FF2B5EF4-FFF2-40B4-BE49-F238E27FC236}">
                  <a16:creationId xmlns:a16="http://schemas.microsoft.com/office/drawing/2014/main" id="{79375FBA-6D87-9A63-81FC-C880665745D8}"/>
                </a:ext>
              </a:extLst>
            </p:cNvPr>
            <p:cNvPicPr>
              <a:picLocks noChangeAspect="1"/>
            </p:cNvPicPr>
            <p:nvPr/>
          </p:nvPicPr>
          <p:blipFill>
            <a:blip r:embed="rId4"/>
            <a:stretch>
              <a:fillRect/>
            </a:stretch>
          </p:blipFill>
          <p:spPr>
            <a:xfrm>
              <a:off x="5105334" y="2246696"/>
              <a:ext cx="5491546" cy="2820895"/>
            </a:xfrm>
            <a:prstGeom prst="rect">
              <a:avLst/>
            </a:prstGeom>
          </p:spPr>
        </p:pic>
      </p:grpSp>
      <p:grpSp>
        <p:nvGrpSpPr>
          <p:cNvPr id="23" name="Group 22">
            <a:extLst>
              <a:ext uri="{FF2B5EF4-FFF2-40B4-BE49-F238E27FC236}">
                <a16:creationId xmlns:a16="http://schemas.microsoft.com/office/drawing/2014/main" id="{A41F09E7-A1EF-AF79-7B26-4E0477E47C87}"/>
              </a:ext>
            </a:extLst>
          </p:cNvPr>
          <p:cNvGrpSpPr/>
          <p:nvPr/>
        </p:nvGrpSpPr>
        <p:grpSpPr>
          <a:xfrm>
            <a:off x="4994562" y="725942"/>
            <a:ext cx="7151147" cy="5554133"/>
            <a:chOff x="3689299" y="87708"/>
            <a:chExt cx="8454192" cy="6789441"/>
          </a:xfrm>
        </p:grpSpPr>
        <p:sp>
          <p:nvSpPr>
            <p:cNvPr id="24" name="Rounded Rectangle 5">
              <a:extLst>
                <a:ext uri="{FF2B5EF4-FFF2-40B4-BE49-F238E27FC236}">
                  <a16:creationId xmlns:a16="http://schemas.microsoft.com/office/drawing/2014/main" id="{746BC131-836B-79F0-4657-DE101348193A}"/>
                </a:ext>
              </a:extLst>
            </p:cNvPr>
            <p:cNvSpPr/>
            <p:nvPr/>
          </p:nvSpPr>
          <p:spPr>
            <a:xfrm>
              <a:off x="3689299" y="3832021"/>
              <a:ext cx="2311449" cy="830996"/>
            </a:xfrm>
            <a:prstGeom prst="roundRect">
              <a:avLst/>
            </a:prstGeom>
            <a:solidFill>
              <a:srgbClr val="23AE5B"/>
            </a:solidFill>
            <a:ln>
              <a:solidFill>
                <a:srgbClr val="23A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6D14608-3AAC-67A9-DBBE-F05BCC127D8C}"/>
                </a:ext>
              </a:extLst>
            </p:cNvPr>
            <p:cNvGrpSpPr/>
            <p:nvPr/>
          </p:nvGrpSpPr>
          <p:grpSpPr>
            <a:xfrm>
              <a:off x="3743416" y="87708"/>
              <a:ext cx="8400075" cy="6789441"/>
              <a:chOff x="3743416" y="63246"/>
              <a:chExt cx="8400075" cy="6789441"/>
            </a:xfrm>
          </p:grpSpPr>
          <p:grpSp>
            <p:nvGrpSpPr>
              <p:cNvPr id="26" name="Group 25">
                <a:extLst>
                  <a:ext uri="{FF2B5EF4-FFF2-40B4-BE49-F238E27FC236}">
                    <a16:creationId xmlns:a16="http://schemas.microsoft.com/office/drawing/2014/main" id="{B1AE4847-EBBF-D154-EDF2-D7E2D30CF7C4}"/>
                  </a:ext>
                </a:extLst>
              </p:cNvPr>
              <p:cNvGrpSpPr/>
              <p:nvPr/>
            </p:nvGrpSpPr>
            <p:grpSpPr>
              <a:xfrm>
                <a:off x="3743416" y="63246"/>
                <a:ext cx="8400075" cy="6789441"/>
                <a:chOff x="3743416" y="63246"/>
                <a:chExt cx="8400075" cy="6789441"/>
              </a:xfrm>
            </p:grpSpPr>
            <p:pic>
              <p:nvPicPr>
                <p:cNvPr id="30" name="Picture 29">
                  <a:extLst>
                    <a:ext uri="{FF2B5EF4-FFF2-40B4-BE49-F238E27FC236}">
                      <a16:creationId xmlns:a16="http://schemas.microsoft.com/office/drawing/2014/main" id="{0D4E0F50-42D1-69BA-0CEA-7B716573B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2560" y="2446307"/>
                  <a:ext cx="7469523" cy="4406380"/>
                </a:xfrm>
                <a:prstGeom prst="rect">
                  <a:avLst/>
                </a:prstGeom>
              </p:spPr>
            </p:pic>
            <p:pic>
              <p:nvPicPr>
                <p:cNvPr id="31" name="Graphic 21" descr="Cloud with solid fill">
                  <a:extLst>
                    <a:ext uri="{FF2B5EF4-FFF2-40B4-BE49-F238E27FC236}">
                      <a16:creationId xmlns:a16="http://schemas.microsoft.com/office/drawing/2014/main" id="{D95F05C8-A886-96B2-5B15-A6D677043226}"/>
                    </a:ext>
                  </a:extLst>
                </p:cNvPr>
                <p:cNvPicPr>
                  <a:picLocks noChangeAspect="1"/>
                </p:cNvPicPr>
                <p:nvPr/>
              </p:nvPicPr>
              <p:blipFill>
                <a:blip r:embed="rId6">
                  <a:lum bright="70000" contrast="-70000"/>
                  <a:extLst>
                    <a:ext uri="{96DAC541-7B7A-43D3-8B79-37D633B846F1}">
                      <asvg:svgBlip xmlns:asvg="http://schemas.microsoft.com/office/drawing/2016/SVG/main" r:embed="rId7"/>
                    </a:ext>
                  </a:extLst>
                </a:blip>
                <a:stretch>
                  <a:fillRect/>
                </a:stretch>
              </p:blipFill>
              <p:spPr>
                <a:xfrm>
                  <a:off x="6521153" y="63246"/>
                  <a:ext cx="2952512" cy="2952512"/>
                </a:xfrm>
                <a:prstGeom prst="rect">
                  <a:avLst/>
                </a:prstGeom>
              </p:spPr>
            </p:pic>
            <p:pic>
              <p:nvPicPr>
                <p:cNvPr id="32" name="Graphic 62" descr="World outline">
                  <a:extLst>
                    <a:ext uri="{FF2B5EF4-FFF2-40B4-BE49-F238E27FC236}">
                      <a16:creationId xmlns:a16="http://schemas.microsoft.com/office/drawing/2014/main" id="{7E48451A-443C-8DC4-4396-2BFED7F0D76D}"/>
                    </a:ext>
                  </a:extLst>
                </p:cNvPr>
                <p:cNvPicPr>
                  <a:picLocks noChangeAspect="1"/>
                </p:cNvPicPr>
                <p:nvPr/>
              </p:nvPicPr>
              <p:blipFill>
                <a:blip r:embed="rId8">
                  <a:lum bright="70000" contrast="-70000"/>
                  <a:extLst>
                    <a:ext uri="{96DAC541-7B7A-43D3-8B79-37D633B846F1}">
                      <asvg:svgBlip xmlns:asvg="http://schemas.microsoft.com/office/drawing/2016/SVG/main" r:embed="rId9"/>
                    </a:ext>
                  </a:extLst>
                </a:blip>
                <a:stretch>
                  <a:fillRect/>
                </a:stretch>
              </p:blipFill>
              <p:spPr>
                <a:xfrm>
                  <a:off x="7514170" y="1215441"/>
                  <a:ext cx="881439" cy="881439"/>
                </a:xfrm>
                <a:prstGeom prst="rect">
                  <a:avLst/>
                </a:prstGeom>
              </p:spPr>
            </p:pic>
            <p:sp>
              <p:nvSpPr>
                <p:cNvPr id="33" name="TextBox 32">
                  <a:extLst>
                    <a:ext uri="{FF2B5EF4-FFF2-40B4-BE49-F238E27FC236}">
                      <a16:creationId xmlns:a16="http://schemas.microsoft.com/office/drawing/2014/main" id="{8EAEA8BB-6A98-E258-CDDA-B76C4FA1C8C7}"/>
                    </a:ext>
                  </a:extLst>
                </p:cNvPr>
                <p:cNvSpPr txBox="1"/>
                <p:nvPr/>
              </p:nvSpPr>
              <p:spPr>
                <a:xfrm>
                  <a:off x="3743416" y="3799848"/>
                  <a:ext cx="2368601" cy="1053443"/>
                </a:xfrm>
                <a:prstGeom prst="rect">
                  <a:avLst/>
                </a:prstGeom>
                <a:noFill/>
              </p:spPr>
              <p:txBody>
                <a:bodyPr wrap="square" rtlCol="0">
                  <a:spAutoFit/>
                </a:bodyPr>
                <a:lstStyle/>
                <a:p>
                  <a:r>
                    <a:rPr lang="en-GB">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 </a:t>
                  </a:r>
                  <a:r>
                    <a:rPr lang="ru-RU" sz="14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Подозрительные</a:t>
                  </a:r>
                  <a:r>
                    <a:rPr lang="en-GB" sz="14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 </a:t>
                  </a:r>
                  <a:r>
                    <a:rPr lang="ru-RU" sz="14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и</a:t>
                  </a:r>
                  <a:r>
                    <a:rPr lang="en-GB" sz="14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 </a:t>
                  </a:r>
                  <a:br>
                    <a:rPr lang="ru-RU" sz="14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br>
                  <a:r>
                    <a:rPr lang="ru-RU" sz="14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вредоносные домены</a:t>
                  </a:r>
                  <a:endParaRPr lang="en-GB" sz="1400">
                    <a:solidFill>
                      <a:schemeClr val="bg1"/>
                    </a:solidFill>
                    <a:latin typeface="Red Hat Display" panose="02010303040201060303" pitchFamily="2" charset="0"/>
                    <a:ea typeface="Red Hat Display" panose="02010303040201060303" pitchFamily="2" charset="0"/>
                    <a:cs typeface="Red Hat Display" panose="02010303040201060303" pitchFamily="2" charset="0"/>
                  </a:endParaRPr>
                </a:p>
                <a:p>
                  <a:endParaRPr lang="en-US"/>
                </a:p>
              </p:txBody>
            </p:sp>
            <p:sp>
              <p:nvSpPr>
                <p:cNvPr id="34" name="Rounded Rectangle 13">
                  <a:extLst>
                    <a:ext uri="{FF2B5EF4-FFF2-40B4-BE49-F238E27FC236}">
                      <a16:creationId xmlns:a16="http://schemas.microsoft.com/office/drawing/2014/main" id="{F96881F3-E8B7-6B1A-9279-AA8CB909680F}"/>
                    </a:ext>
                  </a:extLst>
                </p:cNvPr>
                <p:cNvSpPr/>
                <p:nvPr/>
              </p:nvSpPr>
              <p:spPr>
                <a:xfrm>
                  <a:off x="9890242" y="3808829"/>
                  <a:ext cx="2253249" cy="512466"/>
                </a:xfrm>
                <a:prstGeom prst="roundRect">
                  <a:avLst/>
                </a:prstGeom>
                <a:solidFill>
                  <a:srgbClr val="23AE5B"/>
                </a:solidFill>
                <a:ln>
                  <a:solidFill>
                    <a:srgbClr val="23A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97F6CFE-47E8-6E7A-2925-5352318C7BD5}"/>
                  </a:ext>
                </a:extLst>
              </p:cNvPr>
              <p:cNvSpPr txBox="1"/>
              <p:nvPr/>
            </p:nvSpPr>
            <p:spPr>
              <a:xfrm>
                <a:off x="9938751" y="3880396"/>
                <a:ext cx="2204740" cy="376230"/>
              </a:xfrm>
              <a:prstGeom prst="rect">
                <a:avLst/>
              </a:prstGeom>
              <a:noFill/>
            </p:spPr>
            <p:txBody>
              <a:bodyPr wrap="square" rtlCol="0">
                <a:spAutoFit/>
              </a:bodyPr>
              <a:lstStyle/>
              <a:p>
                <a:pPr algn="ctr"/>
                <a:r>
                  <a:rPr lang="ru-RU" sz="1400">
                    <a:solidFill>
                      <a:schemeClr val="bg1"/>
                    </a:solidFill>
                    <a:latin typeface="Red Hat Display" panose="02010303040201060303" pitchFamily="2" charset="0"/>
                    <a:ea typeface="Red Hat Display" panose="02010303040201060303" pitchFamily="2" charset="0"/>
                    <a:cs typeface="Red Hat Display" panose="02010303040201060303" pitchFamily="2" charset="0"/>
                  </a:rPr>
                  <a:t>Безопасные домены</a:t>
                </a:r>
                <a:endParaRPr lang="en-US" sz="1400"/>
              </a:p>
            </p:txBody>
          </p:sp>
        </p:grpSp>
      </p:grpSp>
      <p:sp>
        <p:nvSpPr>
          <p:cNvPr id="35" name="Oval 34">
            <a:extLst>
              <a:ext uri="{FF2B5EF4-FFF2-40B4-BE49-F238E27FC236}">
                <a16:creationId xmlns:a16="http://schemas.microsoft.com/office/drawing/2014/main" id="{472D1053-496F-59BC-07D8-DF490D22FBCD}"/>
              </a:ext>
            </a:extLst>
          </p:cNvPr>
          <p:cNvSpPr/>
          <p:nvPr/>
        </p:nvSpPr>
        <p:spPr>
          <a:xfrm>
            <a:off x="8511446" y="2443815"/>
            <a:ext cx="188237" cy="1882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cxnSp>
        <p:nvCxnSpPr>
          <p:cNvPr id="36" name="Elbow Connector 15">
            <a:extLst>
              <a:ext uri="{FF2B5EF4-FFF2-40B4-BE49-F238E27FC236}">
                <a16:creationId xmlns:a16="http://schemas.microsoft.com/office/drawing/2014/main" id="{61E87FEF-D56C-8DB9-E62B-AD435AF5A6D4}"/>
              </a:ext>
            </a:extLst>
          </p:cNvPr>
          <p:cNvCxnSpPr>
            <a:cxnSpLocks/>
            <a:endCxn id="35" idx="4"/>
          </p:cNvCxnSpPr>
          <p:nvPr/>
        </p:nvCxnSpPr>
        <p:spPr>
          <a:xfrm rot="16200000" flipV="1">
            <a:off x="7470492" y="3767125"/>
            <a:ext cx="2270148" cy="1"/>
          </a:xfrm>
          <a:prstGeom prst="bentConnector3">
            <a:avLst>
              <a:gd name="adj1" fmla="val 50000"/>
            </a:avLst>
          </a:prstGeom>
          <a:ln w="28575">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39" name="Group 45">
            <a:extLst>
              <a:ext uri="{FF2B5EF4-FFF2-40B4-BE49-F238E27FC236}">
                <a16:creationId xmlns:a16="http://schemas.microsoft.com/office/drawing/2014/main" id="{6AAB3B89-7A13-3917-715E-E55E4DAD4221}"/>
              </a:ext>
            </a:extLst>
          </p:cNvPr>
          <p:cNvGrpSpPr/>
          <p:nvPr/>
        </p:nvGrpSpPr>
        <p:grpSpPr>
          <a:xfrm>
            <a:off x="1300332" y="5050380"/>
            <a:ext cx="4711001" cy="1131280"/>
            <a:chOff x="835189" y="5182192"/>
            <a:chExt cx="7103144" cy="1926853"/>
          </a:xfrm>
        </p:grpSpPr>
        <p:sp>
          <p:nvSpPr>
            <p:cNvPr id="40" name="Google Shape;406;p9">
              <a:extLst>
                <a:ext uri="{FF2B5EF4-FFF2-40B4-BE49-F238E27FC236}">
                  <a16:creationId xmlns:a16="http://schemas.microsoft.com/office/drawing/2014/main" id="{C562538A-B9A3-549F-6F2C-B88922A86E3F}"/>
                </a:ext>
              </a:extLst>
            </p:cNvPr>
            <p:cNvSpPr/>
            <p:nvPr/>
          </p:nvSpPr>
          <p:spPr>
            <a:xfrm>
              <a:off x="835189" y="5182192"/>
              <a:ext cx="7103144" cy="1926853"/>
            </a:xfrm>
            <a:custGeom>
              <a:avLst/>
              <a:gdLst/>
              <a:ahLst/>
              <a:cxnLst/>
              <a:rect l="l" t="t" r="r" b="b"/>
              <a:pathLst>
                <a:path w="2850515" h="859789" extrusionOk="0">
                  <a:moveTo>
                    <a:pt x="2772435" y="0"/>
                  </a:moveTo>
                  <a:lnTo>
                    <a:pt x="77977" y="0"/>
                  </a:lnTo>
                  <a:lnTo>
                    <a:pt x="47625" y="6127"/>
                  </a:lnTo>
                  <a:lnTo>
                    <a:pt x="22839" y="22839"/>
                  </a:lnTo>
                  <a:lnTo>
                    <a:pt x="6127" y="47625"/>
                  </a:lnTo>
                  <a:lnTo>
                    <a:pt x="0" y="77978"/>
                  </a:lnTo>
                  <a:lnTo>
                    <a:pt x="0" y="781621"/>
                  </a:lnTo>
                  <a:lnTo>
                    <a:pt x="6127" y="811973"/>
                  </a:lnTo>
                  <a:lnTo>
                    <a:pt x="22839" y="836760"/>
                  </a:lnTo>
                  <a:lnTo>
                    <a:pt x="47625" y="853471"/>
                  </a:lnTo>
                  <a:lnTo>
                    <a:pt x="77977" y="859599"/>
                  </a:lnTo>
                  <a:lnTo>
                    <a:pt x="2772435" y="859599"/>
                  </a:lnTo>
                  <a:lnTo>
                    <a:pt x="2802787" y="853471"/>
                  </a:lnTo>
                  <a:lnTo>
                    <a:pt x="2827574" y="836760"/>
                  </a:lnTo>
                  <a:lnTo>
                    <a:pt x="2844285" y="811973"/>
                  </a:lnTo>
                  <a:lnTo>
                    <a:pt x="2850413" y="781621"/>
                  </a:lnTo>
                  <a:lnTo>
                    <a:pt x="2850413" y="77978"/>
                  </a:lnTo>
                  <a:lnTo>
                    <a:pt x="2844285" y="47625"/>
                  </a:lnTo>
                  <a:lnTo>
                    <a:pt x="2827574" y="22839"/>
                  </a:lnTo>
                  <a:lnTo>
                    <a:pt x="2802787" y="6127"/>
                  </a:lnTo>
                  <a:lnTo>
                    <a:pt x="2772435" y="0"/>
                  </a:lnTo>
                  <a:close/>
                </a:path>
              </a:pathLst>
            </a:custGeom>
            <a:solidFill>
              <a:srgbClr val="03A049"/>
            </a:solidFill>
            <a:ln>
              <a:noFill/>
            </a:ln>
          </p:spPr>
          <p:txBody>
            <a:bodyPr spcFirstLastPara="1" wrap="square" lIns="0" tIns="0" rIns="0" bIns="0" anchor="t" anchorCtr="0">
              <a:noAutofit/>
            </a:bodyPr>
            <a:lstStyle/>
            <a:p>
              <a:endParaRPr lang="en-GB" sz="1632">
                <a:solidFill>
                  <a:schemeClr val="bg1"/>
                </a:solidFill>
                <a:latin typeface="Red Hat Display" panose="02010303040201060303"/>
                <a:ea typeface="Calibri"/>
                <a:cs typeface="Calibri"/>
                <a:sym typeface="Calibri"/>
              </a:endParaRPr>
            </a:p>
          </p:txBody>
        </p:sp>
        <p:sp>
          <p:nvSpPr>
            <p:cNvPr id="41" name="Google Shape;407;p9">
              <a:extLst>
                <a:ext uri="{FF2B5EF4-FFF2-40B4-BE49-F238E27FC236}">
                  <a16:creationId xmlns:a16="http://schemas.microsoft.com/office/drawing/2014/main" id="{62492F65-129C-ACF8-F6BC-5706C7B2C823}"/>
                </a:ext>
              </a:extLst>
            </p:cNvPr>
            <p:cNvSpPr txBox="1"/>
            <p:nvPr/>
          </p:nvSpPr>
          <p:spPr>
            <a:xfrm>
              <a:off x="1589434" y="5401804"/>
              <a:ext cx="5999012" cy="1487624"/>
            </a:xfrm>
            <a:prstGeom prst="rect">
              <a:avLst/>
            </a:prstGeom>
            <a:noFill/>
            <a:ln>
              <a:noFill/>
            </a:ln>
          </p:spPr>
          <p:txBody>
            <a:bodyPr spcFirstLastPara="1" wrap="square" lIns="0" tIns="11516" rIns="0" bIns="0" anchor="t" anchorCtr="0">
              <a:spAutoFit/>
            </a:bodyPr>
            <a:lstStyle/>
            <a:p>
              <a:pPr marL="11517" marR="4607" algn="just"/>
              <a:r>
                <a:rPr lang="ru-RU" sz="1400">
                  <a:solidFill>
                    <a:schemeClr val="bg1"/>
                  </a:solidFill>
                  <a:ea typeface="Red Hat Display Medium"/>
                  <a:cs typeface="Red Hat Display Medium"/>
                  <a:sym typeface="Red Hat Display Medium"/>
                </a:rPr>
                <a:t>Это поможет не только от фишинга, но фактически от большинства атак пытающихся использовать уникальные доменные имена для обхода средств защиты </a:t>
              </a:r>
            </a:p>
          </p:txBody>
        </p:sp>
      </p:grpSp>
      <p:sp>
        <p:nvSpPr>
          <p:cNvPr id="42" name="Google Shape;408;p9">
            <a:extLst>
              <a:ext uri="{FF2B5EF4-FFF2-40B4-BE49-F238E27FC236}">
                <a16:creationId xmlns:a16="http://schemas.microsoft.com/office/drawing/2014/main" id="{A5E476D5-656C-07E6-63FA-BF6DAC0BB54C}"/>
              </a:ext>
            </a:extLst>
          </p:cNvPr>
          <p:cNvSpPr/>
          <p:nvPr/>
        </p:nvSpPr>
        <p:spPr>
          <a:xfrm>
            <a:off x="1378844" y="5449257"/>
            <a:ext cx="306775" cy="333524"/>
          </a:xfrm>
          <a:custGeom>
            <a:avLst/>
            <a:gdLst/>
            <a:ahLst/>
            <a:cxnLst/>
            <a:rect l="l" t="t" r="r" b="b"/>
            <a:pathLst>
              <a:path w="276225" h="313054" extrusionOk="0">
                <a:moveTo>
                  <a:pt x="133210" y="44272"/>
                </a:moveTo>
                <a:lnTo>
                  <a:pt x="71123" y="72255"/>
                </a:lnTo>
                <a:lnTo>
                  <a:pt x="44318" y="134264"/>
                </a:lnTo>
                <a:lnTo>
                  <a:pt x="44213" y="135267"/>
                </a:lnTo>
                <a:lnTo>
                  <a:pt x="45671" y="154814"/>
                </a:lnTo>
                <a:lnTo>
                  <a:pt x="51276" y="173794"/>
                </a:lnTo>
                <a:lnTo>
                  <a:pt x="60738" y="191177"/>
                </a:lnTo>
                <a:lnTo>
                  <a:pt x="73799" y="206336"/>
                </a:lnTo>
                <a:lnTo>
                  <a:pt x="79163" y="211879"/>
                </a:lnTo>
                <a:lnTo>
                  <a:pt x="83923" y="217930"/>
                </a:lnTo>
                <a:lnTo>
                  <a:pt x="97701" y="261289"/>
                </a:lnTo>
                <a:lnTo>
                  <a:pt x="97701" y="264896"/>
                </a:lnTo>
                <a:lnTo>
                  <a:pt x="100609" y="267817"/>
                </a:lnTo>
                <a:lnTo>
                  <a:pt x="175107" y="267817"/>
                </a:lnTo>
                <a:lnTo>
                  <a:pt x="178028" y="264896"/>
                </a:lnTo>
                <a:lnTo>
                  <a:pt x="178028" y="261289"/>
                </a:lnTo>
                <a:lnTo>
                  <a:pt x="178709" y="254774"/>
                </a:lnTo>
                <a:lnTo>
                  <a:pt x="110502" y="254774"/>
                </a:lnTo>
                <a:lnTo>
                  <a:pt x="107746" y="238495"/>
                </a:lnTo>
                <a:lnTo>
                  <a:pt x="102057" y="223135"/>
                </a:lnTo>
                <a:lnTo>
                  <a:pt x="93663" y="209136"/>
                </a:lnTo>
                <a:lnTo>
                  <a:pt x="82603" y="196697"/>
                </a:lnTo>
                <a:lnTo>
                  <a:pt x="71461" y="183759"/>
                </a:lnTo>
                <a:lnTo>
                  <a:pt x="63319" y="168792"/>
                </a:lnTo>
                <a:lnTo>
                  <a:pt x="58495" y="152449"/>
                </a:lnTo>
                <a:lnTo>
                  <a:pt x="57337" y="136931"/>
                </a:lnTo>
                <a:lnTo>
                  <a:pt x="57440" y="134264"/>
                </a:lnTo>
                <a:lnTo>
                  <a:pt x="63886" y="105765"/>
                </a:lnTo>
                <a:lnTo>
                  <a:pt x="80402" y="81387"/>
                </a:lnTo>
                <a:lnTo>
                  <a:pt x="104478" y="64458"/>
                </a:lnTo>
                <a:lnTo>
                  <a:pt x="133832" y="57302"/>
                </a:lnTo>
                <a:lnTo>
                  <a:pt x="185448" y="57302"/>
                </a:lnTo>
                <a:lnTo>
                  <a:pt x="170534" y="49958"/>
                </a:lnTo>
                <a:lnTo>
                  <a:pt x="152259" y="45213"/>
                </a:lnTo>
                <a:lnTo>
                  <a:pt x="133210" y="44272"/>
                </a:lnTo>
                <a:close/>
              </a:path>
              <a:path w="276225" h="313054" extrusionOk="0">
                <a:moveTo>
                  <a:pt x="114896" y="130441"/>
                </a:moveTo>
                <a:lnTo>
                  <a:pt x="110858" y="131254"/>
                </a:lnTo>
                <a:lnTo>
                  <a:pt x="108064" y="135470"/>
                </a:lnTo>
                <a:lnTo>
                  <a:pt x="107683" y="136931"/>
                </a:lnTo>
                <a:lnTo>
                  <a:pt x="117157" y="254774"/>
                </a:lnTo>
                <a:lnTo>
                  <a:pt x="130238" y="254774"/>
                </a:lnTo>
                <a:lnTo>
                  <a:pt x="121869" y="150698"/>
                </a:lnTo>
                <a:lnTo>
                  <a:pt x="166946" y="150698"/>
                </a:lnTo>
                <a:lnTo>
                  <a:pt x="167352" y="145643"/>
                </a:lnTo>
                <a:lnTo>
                  <a:pt x="137871" y="145643"/>
                </a:lnTo>
                <a:lnTo>
                  <a:pt x="114896" y="130441"/>
                </a:lnTo>
                <a:close/>
              </a:path>
              <a:path w="276225" h="313054" extrusionOk="0">
                <a:moveTo>
                  <a:pt x="166946" y="150698"/>
                </a:moveTo>
                <a:lnTo>
                  <a:pt x="153859" y="150707"/>
                </a:lnTo>
                <a:lnTo>
                  <a:pt x="145503" y="254774"/>
                </a:lnTo>
                <a:lnTo>
                  <a:pt x="158584" y="254774"/>
                </a:lnTo>
                <a:lnTo>
                  <a:pt x="166946" y="150698"/>
                </a:lnTo>
                <a:close/>
              </a:path>
              <a:path w="276225" h="313054" extrusionOk="0">
                <a:moveTo>
                  <a:pt x="185448" y="57302"/>
                </a:moveTo>
                <a:lnTo>
                  <a:pt x="133832" y="57302"/>
                </a:lnTo>
                <a:lnTo>
                  <a:pt x="150313" y="58148"/>
                </a:lnTo>
                <a:lnTo>
                  <a:pt x="166001" y="62217"/>
                </a:lnTo>
                <a:lnTo>
                  <a:pt x="204223" y="91899"/>
                </a:lnTo>
                <a:lnTo>
                  <a:pt x="218554" y="137896"/>
                </a:lnTo>
                <a:lnTo>
                  <a:pt x="216843" y="154336"/>
                </a:lnTo>
                <a:lnTo>
                  <a:pt x="211886" y="169930"/>
                </a:lnTo>
                <a:lnTo>
                  <a:pt x="203891" y="184207"/>
                </a:lnTo>
                <a:lnTo>
                  <a:pt x="192964" y="196811"/>
                </a:lnTo>
                <a:lnTo>
                  <a:pt x="182127" y="209076"/>
                </a:lnTo>
                <a:lnTo>
                  <a:pt x="173712" y="223164"/>
                </a:lnTo>
                <a:lnTo>
                  <a:pt x="168033" y="238495"/>
                </a:lnTo>
                <a:lnTo>
                  <a:pt x="165239" y="254774"/>
                </a:lnTo>
                <a:lnTo>
                  <a:pt x="178709" y="254774"/>
                </a:lnTo>
                <a:lnTo>
                  <a:pt x="179631" y="245954"/>
                </a:lnTo>
                <a:lnTo>
                  <a:pt x="184313" y="231317"/>
                </a:lnTo>
                <a:lnTo>
                  <a:pt x="191832" y="217922"/>
                </a:lnTo>
                <a:lnTo>
                  <a:pt x="214570" y="191699"/>
                </a:lnTo>
                <a:lnTo>
                  <a:pt x="223853" y="175109"/>
                </a:lnTo>
                <a:lnTo>
                  <a:pt x="229607" y="156987"/>
                </a:lnTo>
                <a:lnTo>
                  <a:pt x="231595" y="137896"/>
                </a:lnTo>
                <a:lnTo>
                  <a:pt x="229690" y="118874"/>
                </a:lnTo>
                <a:lnTo>
                  <a:pt x="224089" y="100950"/>
                </a:lnTo>
                <a:lnTo>
                  <a:pt x="214971" y="84529"/>
                </a:lnTo>
                <a:lnTo>
                  <a:pt x="202514" y="70027"/>
                </a:lnTo>
                <a:lnTo>
                  <a:pt x="187472" y="58298"/>
                </a:lnTo>
                <a:lnTo>
                  <a:pt x="185448" y="57302"/>
                </a:lnTo>
                <a:close/>
              </a:path>
              <a:path w="276225" h="313054" extrusionOk="0">
                <a:moveTo>
                  <a:pt x="56591" y="210007"/>
                </a:moveTo>
                <a:lnTo>
                  <a:pt x="53847" y="212674"/>
                </a:lnTo>
                <a:lnTo>
                  <a:pt x="37833" y="228688"/>
                </a:lnTo>
                <a:lnTo>
                  <a:pt x="37833" y="232816"/>
                </a:lnTo>
                <a:lnTo>
                  <a:pt x="42900" y="237909"/>
                </a:lnTo>
                <a:lnTo>
                  <a:pt x="47040" y="237909"/>
                </a:lnTo>
                <a:lnTo>
                  <a:pt x="63068" y="221894"/>
                </a:lnTo>
                <a:lnTo>
                  <a:pt x="65658" y="219392"/>
                </a:lnTo>
                <a:lnTo>
                  <a:pt x="65673" y="215214"/>
                </a:lnTo>
                <a:lnTo>
                  <a:pt x="60718" y="210083"/>
                </a:lnTo>
                <a:lnTo>
                  <a:pt x="56591" y="210007"/>
                </a:lnTo>
                <a:close/>
              </a:path>
              <a:path w="276225" h="313054" extrusionOk="0">
                <a:moveTo>
                  <a:pt x="219341" y="210121"/>
                </a:moveTo>
                <a:lnTo>
                  <a:pt x="215214" y="210121"/>
                </a:lnTo>
                <a:lnTo>
                  <a:pt x="210121" y="215214"/>
                </a:lnTo>
                <a:lnTo>
                  <a:pt x="210172" y="219392"/>
                </a:lnTo>
                <a:lnTo>
                  <a:pt x="228676" y="237909"/>
                </a:lnTo>
                <a:lnTo>
                  <a:pt x="232803" y="237909"/>
                </a:lnTo>
                <a:lnTo>
                  <a:pt x="237909" y="232816"/>
                </a:lnTo>
                <a:lnTo>
                  <a:pt x="237909" y="228688"/>
                </a:lnTo>
                <a:lnTo>
                  <a:pt x="219341" y="210121"/>
                </a:lnTo>
                <a:close/>
              </a:path>
              <a:path w="276225" h="313054" extrusionOk="0">
                <a:moveTo>
                  <a:pt x="240779" y="173443"/>
                </a:moveTo>
                <a:lnTo>
                  <a:pt x="236969" y="175018"/>
                </a:lnTo>
                <a:lnTo>
                  <a:pt x="234213" y="181673"/>
                </a:lnTo>
                <a:lnTo>
                  <a:pt x="235800" y="185496"/>
                </a:lnTo>
                <a:lnTo>
                  <a:pt x="260057" y="195541"/>
                </a:lnTo>
                <a:lnTo>
                  <a:pt x="263867" y="193954"/>
                </a:lnTo>
                <a:lnTo>
                  <a:pt x="266623" y="187299"/>
                </a:lnTo>
                <a:lnTo>
                  <a:pt x="265048" y="183489"/>
                </a:lnTo>
                <a:lnTo>
                  <a:pt x="240779" y="173443"/>
                </a:lnTo>
                <a:close/>
              </a:path>
              <a:path w="276225" h="313054" extrusionOk="0">
                <a:moveTo>
                  <a:pt x="34950" y="173431"/>
                </a:moveTo>
                <a:lnTo>
                  <a:pt x="10680" y="183476"/>
                </a:lnTo>
                <a:lnTo>
                  <a:pt x="9105" y="187299"/>
                </a:lnTo>
                <a:lnTo>
                  <a:pt x="11861" y="193954"/>
                </a:lnTo>
                <a:lnTo>
                  <a:pt x="15684" y="195529"/>
                </a:lnTo>
                <a:lnTo>
                  <a:pt x="39941" y="185483"/>
                </a:lnTo>
                <a:lnTo>
                  <a:pt x="41516" y="181673"/>
                </a:lnTo>
                <a:lnTo>
                  <a:pt x="38760" y="175018"/>
                </a:lnTo>
                <a:lnTo>
                  <a:pt x="34950" y="173431"/>
                </a:lnTo>
                <a:close/>
              </a:path>
              <a:path w="276225" h="313054" extrusionOk="0">
                <a:moveTo>
                  <a:pt x="153860" y="150698"/>
                </a:moveTo>
                <a:lnTo>
                  <a:pt x="121881" y="150698"/>
                </a:lnTo>
                <a:lnTo>
                  <a:pt x="136448" y="160350"/>
                </a:lnTo>
                <a:lnTo>
                  <a:pt x="139280" y="160350"/>
                </a:lnTo>
                <a:lnTo>
                  <a:pt x="153860" y="150698"/>
                </a:lnTo>
                <a:close/>
              </a:path>
              <a:path w="276225" h="313054" extrusionOk="0">
                <a:moveTo>
                  <a:pt x="121881" y="150698"/>
                </a:moveTo>
                <a:close/>
              </a:path>
              <a:path w="276225" h="313054" extrusionOk="0">
                <a:moveTo>
                  <a:pt x="160502" y="131254"/>
                </a:moveTo>
                <a:lnTo>
                  <a:pt x="159054" y="131622"/>
                </a:lnTo>
                <a:lnTo>
                  <a:pt x="137871" y="145643"/>
                </a:lnTo>
                <a:lnTo>
                  <a:pt x="167352" y="145643"/>
                </a:lnTo>
                <a:lnTo>
                  <a:pt x="168224" y="134797"/>
                </a:lnTo>
                <a:lnTo>
                  <a:pt x="165544" y="131660"/>
                </a:lnTo>
                <a:lnTo>
                  <a:pt x="160502" y="131254"/>
                </a:lnTo>
                <a:close/>
              </a:path>
              <a:path w="276225" h="313054" extrusionOk="0">
                <a:moveTo>
                  <a:pt x="29171" y="131343"/>
                </a:moveTo>
                <a:lnTo>
                  <a:pt x="2908" y="131343"/>
                </a:lnTo>
                <a:lnTo>
                  <a:pt x="0" y="134264"/>
                </a:lnTo>
                <a:lnTo>
                  <a:pt x="0" y="141465"/>
                </a:lnTo>
                <a:lnTo>
                  <a:pt x="2908" y="144386"/>
                </a:lnTo>
                <a:lnTo>
                  <a:pt x="29171" y="144386"/>
                </a:lnTo>
                <a:lnTo>
                  <a:pt x="32092" y="141465"/>
                </a:lnTo>
                <a:lnTo>
                  <a:pt x="32092" y="134264"/>
                </a:lnTo>
                <a:lnTo>
                  <a:pt x="29171" y="131343"/>
                </a:lnTo>
                <a:close/>
              </a:path>
              <a:path w="276225" h="313054" extrusionOk="0">
                <a:moveTo>
                  <a:pt x="272821" y="131343"/>
                </a:moveTo>
                <a:lnTo>
                  <a:pt x="246570" y="131343"/>
                </a:lnTo>
                <a:lnTo>
                  <a:pt x="243649" y="134264"/>
                </a:lnTo>
                <a:lnTo>
                  <a:pt x="243649" y="141465"/>
                </a:lnTo>
                <a:lnTo>
                  <a:pt x="246570" y="144386"/>
                </a:lnTo>
                <a:lnTo>
                  <a:pt x="272821" y="144386"/>
                </a:lnTo>
                <a:lnTo>
                  <a:pt x="275742" y="141465"/>
                </a:lnTo>
                <a:lnTo>
                  <a:pt x="275742" y="134264"/>
                </a:lnTo>
                <a:lnTo>
                  <a:pt x="272821" y="131343"/>
                </a:lnTo>
                <a:close/>
              </a:path>
              <a:path w="276225" h="313054" extrusionOk="0">
                <a:moveTo>
                  <a:pt x="15671" y="80200"/>
                </a:moveTo>
                <a:lnTo>
                  <a:pt x="11861" y="81775"/>
                </a:lnTo>
                <a:lnTo>
                  <a:pt x="9105" y="88430"/>
                </a:lnTo>
                <a:lnTo>
                  <a:pt x="10680" y="92252"/>
                </a:lnTo>
                <a:lnTo>
                  <a:pt x="34950" y="102298"/>
                </a:lnTo>
                <a:lnTo>
                  <a:pt x="38729" y="100723"/>
                </a:lnTo>
                <a:lnTo>
                  <a:pt x="38814" y="100581"/>
                </a:lnTo>
                <a:lnTo>
                  <a:pt x="41516" y="94056"/>
                </a:lnTo>
                <a:lnTo>
                  <a:pt x="39928" y="90246"/>
                </a:lnTo>
                <a:lnTo>
                  <a:pt x="15671" y="80200"/>
                </a:lnTo>
                <a:close/>
              </a:path>
              <a:path w="276225" h="313054" extrusionOk="0">
                <a:moveTo>
                  <a:pt x="260057" y="80200"/>
                </a:moveTo>
                <a:lnTo>
                  <a:pt x="235800" y="90246"/>
                </a:lnTo>
                <a:lnTo>
                  <a:pt x="234213" y="94068"/>
                </a:lnTo>
                <a:lnTo>
                  <a:pt x="236981" y="100723"/>
                </a:lnTo>
                <a:lnTo>
                  <a:pt x="240791" y="102298"/>
                </a:lnTo>
                <a:lnTo>
                  <a:pt x="265048" y="92252"/>
                </a:lnTo>
                <a:lnTo>
                  <a:pt x="266636" y="88430"/>
                </a:lnTo>
                <a:lnTo>
                  <a:pt x="263867" y="81775"/>
                </a:lnTo>
                <a:lnTo>
                  <a:pt x="260057" y="80200"/>
                </a:lnTo>
                <a:close/>
              </a:path>
              <a:path w="276225" h="313054" extrusionOk="0">
                <a:moveTo>
                  <a:pt x="228892" y="37719"/>
                </a:moveTo>
                <a:lnTo>
                  <a:pt x="225869" y="40640"/>
                </a:lnTo>
                <a:lnTo>
                  <a:pt x="212674" y="53848"/>
                </a:lnTo>
                <a:lnTo>
                  <a:pt x="210083" y="56349"/>
                </a:lnTo>
                <a:lnTo>
                  <a:pt x="210043" y="60515"/>
                </a:lnTo>
                <a:lnTo>
                  <a:pt x="215010" y="65659"/>
                </a:lnTo>
                <a:lnTo>
                  <a:pt x="219138" y="65722"/>
                </a:lnTo>
                <a:lnTo>
                  <a:pt x="221894" y="63068"/>
                </a:lnTo>
                <a:lnTo>
                  <a:pt x="235356" y="49593"/>
                </a:lnTo>
                <a:lnTo>
                  <a:pt x="237947" y="47091"/>
                </a:lnTo>
                <a:lnTo>
                  <a:pt x="238023" y="42964"/>
                </a:lnTo>
                <a:lnTo>
                  <a:pt x="233019" y="37782"/>
                </a:lnTo>
                <a:lnTo>
                  <a:pt x="228892" y="37719"/>
                </a:lnTo>
                <a:close/>
              </a:path>
              <a:path w="276225" h="313054" extrusionOk="0">
                <a:moveTo>
                  <a:pt x="42964" y="37719"/>
                </a:moveTo>
                <a:lnTo>
                  <a:pt x="37782" y="42722"/>
                </a:lnTo>
                <a:lnTo>
                  <a:pt x="37718" y="46850"/>
                </a:lnTo>
                <a:lnTo>
                  <a:pt x="40373" y="49593"/>
                </a:lnTo>
                <a:lnTo>
                  <a:pt x="56375" y="65608"/>
                </a:lnTo>
                <a:lnTo>
                  <a:pt x="60490" y="65620"/>
                </a:lnTo>
                <a:lnTo>
                  <a:pt x="63068" y="63068"/>
                </a:lnTo>
                <a:lnTo>
                  <a:pt x="65608" y="60515"/>
                </a:lnTo>
                <a:lnTo>
                  <a:pt x="65570" y="56349"/>
                </a:lnTo>
                <a:lnTo>
                  <a:pt x="49593" y="40373"/>
                </a:lnTo>
                <a:lnTo>
                  <a:pt x="47091" y="37782"/>
                </a:lnTo>
                <a:lnTo>
                  <a:pt x="42964" y="37719"/>
                </a:lnTo>
                <a:close/>
              </a:path>
              <a:path w="276225" h="313054" extrusionOk="0">
                <a:moveTo>
                  <a:pt x="88430" y="9105"/>
                </a:moveTo>
                <a:lnTo>
                  <a:pt x="81775" y="11874"/>
                </a:lnTo>
                <a:lnTo>
                  <a:pt x="80200" y="15684"/>
                </a:lnTo>
                <a:lnTo>
                  <a:pt x="89915" y="39116"/>
                </a:lnTo>
                <a:lnTo>
                  <a:pt x="92341" y="40640"/>
                </a:lnTo>
                <a:lnTo>
                  <a:pt x="98501" y="40627"/>
                </a:lnTo>
                <a:lnTo>
                  <a:pt x="101345" y="37782"/>
                </a:lnTo>
                <a:lnTo>
                  <a:pt x="101409" y="33261"/>
                </a:lnTo>
                <a:lnTo>
                  <a:pt x="101244" y="32410"/>
                </a:lnTo>
                <a:lnTo>
                  <a:pt x="92252" y="10680"/>
                </a:lnTo>
                <a:lnTo>
                  <a:pt x="88430" y="9105"/>
                </a:lnTo>
                <a:close/>
              </a:path>
              <a:path w="276225" h="313054" extrusionOk="0">
                <a:moveTo>
                  <a:pt x="187299" y="9105"/>
                </a:moveTo>
                <a:lnTo>
                  <a:pt x="183489" y="10693"/>
                </a:lnTo>
                <a:lnTo>
                  <a:pt x="173443" y="34950"/>
                </a:lnTo>
                <a:lnTo>
                  <a:pt x="175031" y="38760"/>
                </a:lnTo>
                <a:lnTo>
                  <a:pt x="179146" y="40462"/>
                </a:lnTo>
                <a:lnTo>
                  <a:pt x="179984" y="40640"/>
                </a:lnTo>
                <a:lnTo>
                  <a:pt x="183420" y="40627"/>
                </a:lnTo>
                <a:lnTo>
                  <a:pt x="185826" y="39116"/>
                </a:lnTo>
                <a:lnTo>
                  <a:pt x="195541" y="15684"/>
                </a:lnTo>
                <a:lnTo>
                  <a:pt x="193954" y="11861"/>
                </a:lnTo>
                <a:lnTo>
                  <a:pt x="187299" y="9105"/>
                </a:lnTo>
                <a:close/>
              </a:path>
              <a:path w="276225" h="313054" extrusionOk="0">
                <a:moveTo>
                  <a:pt x="141465" y="0"/>
                </a:moveTo>
                <a:lnTo>
                  <a:pt x="134264" y="0"/>
                </a:lnTo>
                <a:lnTo>
                  <a:pt x="131343" y="2908"/>
                </a:lnTo>
                <a:lnTo>
                  <a:pt x="131343" y="29171"/>
                </a:lnTo>
                <a:lnTo>
                  <a:pt x="134264" y="32092"/>
                </a:lnTo>
                <a:lnTo>
                  <a:pt x="141465" y="32092"/>
                </a:lnTo>
                <a:lnTo>
                  <a:pt x="144386" y="29171"/>
                </a:lnTo>
                <a:lnTo>
                  <a:pt x="144386" y="2908"/>
                </a:lnTo>
                <a:lnTo>
                  <a:pt x="141465" y="0"/>
                </a:lnTo>
                <a:close/>
              </a:path>
              <a:path w="276225" h="313054" extrusionOk="0">
                <a:moveTo>
                  <a:pt x="175120" y="299935"/>
                </a:moveTo>
                <a:lnTo>
                  <a:pt x="100622" y="299935"/>
                </a:lnTo>
                <a:lnTo>
                  <a:pt x="97701" y="302856"/>
                </a:lnTo>
                <a:lnTo>
                  <a:pt x="97701" y="310057"/>
                </a:lnTo>
                <a:lnTo>
                  <a:pt x="100622" y="312978"/>
                </a:lnTo>
                <a:lnTo>
                  <a:pt x="175120" y="312978"/>
                </a:lnTo>
                <a:lnTo>
                  <a:pt x="178028" y="310057"/>
                </a:lnTo>
                <a:lnTo>
                  <a:pt x="178028" y="302856"/>
                </a:lnTo>
                <a:lnTo>
                  <a:pt x="175120" y="299935"/>
                </a:lnTo>
                <a:close/>
              </a:path>
              <a:path w="276225" h="313054" extrusionOk="0">
                <a:moveTo>
                  <a:pt x="175120" y="277355"/>
                </a:moveTo>
                <a:lnTo>
                  <a:pt x="100622" y="277355"/>
                </a:lnTo>
                <a:lnTo>
                  <a:pt x="97701" y="280276"/>
                </a:lnTo>
                <a:lnTo>
                  <a:pt x="97701" y="287477"/>
                </a:lnTo>
                <a:lnTo>
                  <a:pt x="100622" y="290398"/>
                </a:lnTo>
                <a:lnTo>
                  <a:pt x="175120" y="290398"/>
                </a:lnTo>
                <a:lnTo>
                  <a:pt x="178028" y="287477"/>
                </a:lnTo>
                <a:lnTo>
                  <a:pt x="178028" y="280276"/>
                </a:lnTo>
                <a:lnTo>
                  <a:pt x="175120" y="277355"/>
                </a:lnTo>
                <a:close/>
              </a:path>
            </a:pathLst>
          </a:custGeom>
          <a:solidFill>
            <a:srgbClr val="FFFFFF"/>
          </a:solidFill>
          <a:ln>
            <a:noFill/>
          </a:ln>
        </p:spPr>
        <p:txBody>
          <a:bodyPr spcFirstLastPara="1" wrap="square" lIns="0" tIns="0" rIns="0" bIns="0" anchor="t" anchorCtr="0">
            <a:noAutofit/>
          </a:bodyPr>
          <a:lstStyle/>
          <a:p>
            <a:endParaRPr lang="en-GB" sz="1632">
              <a:solidFill>
                <a:schemeClr val="dk1"/>
              </a:solidFill>
              <a:latin typeface="Red Hat Display" panose="02010303040201060303"/>
              <a:ea typeface="Calibri"/>
              <a:cs typeface="Calibri"/>
              <a:sym typeface="Calibri"/>
            </a:endParaRPr>
          </a:p>
        </p:txBody>
      </p:sp>
      <p:sp>
        <p:nvSpPr>
          <p:cNvPr id="43" name="&quot;Not Allowed&quot; Symbol 42">
            <a:extLst>
              <a:ext uri="{FF2B5EF4-FFF2-40B4-BE49-F238E27FC236}">
                <a16:creationId xmlns:a16="http://schemas.microsoft.com/office/drawing/2014/main" id="{9C94832D-9BF2-EAC8-C64A-764D6B2E8ADE}"/>
              </a:ext>
            </a:extLst>
          </p:cNvPr>
          <p:cNvSpPr/>
          <p:nvPr/>
        </p:nvSpPr>
        <p:spPr>
          <a:xfrm>
            <a:off x="903799" y="1093023"/>
            <a:ext cx="3442643" cy="3349445"/>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8" name="TextBox 37">
            <a:extLst>
              <a:ext uri="{FF2B5EF4-FFF2-40B4-BE49-F238E27FC236}">
                <a16:creationId xmlns:a16="http://schemas.microsoft.com/office/drawing/2014/main" id="{BAC5E92F-FF9C-32DC-8267-7EDA37FED129}"/>
              </a:ext>
            </a:extLst>
          </p:cNvPr>
          <p:cNvSpPr txBox="1"/>
          <p:nvPr/>
        </p:nvSpPr>
        <p:spPr>
          <a:xfrm>
            <a:off x="1665919" y="1877938"/>
            <a:ext cx="4248008" cy="1938992"/>
          </a:xfrm>
          <a:prstGeom prst="rect">
            <a:avLst/>
          </a:prstGeom>
          <a:noFill/>
        </p:spPr>
        <p:txBody>
          <a:bodyPr wrap="square">
            <a:spAutoFit/>
          </a:bodyPr>
          <a:lstStyle/>
          <a:p>
            <a:r>
              <a:rPr lang="ru-RU" sz="2000" b="1">
                <a:solidFill>
                  <a:srgbClr val="FFFFFF"/>
                </a:solidFill>
                <a:latin typeface="Red Hat Display" panose="02010303040201060303" pitchFamily="2" charset="0"/>
                <a:ea typeface="Red Hat Display" panose="02010303040201060303" pitchFamily="2" charset="0"/>
                <a:cs typeface="Red Hat Display" panose="02010303040201060303" pitchFamily="2" charset="0"/>
              </a:rPr>
              <a:t>Ботнеты</a:t>
            </a:r>
            <a:br>
              <a:rPr lang="ru-RU" sz="2000" b="1">
                <a:solidFill>
                  <a:srgbClr val="FFFFFF"/>
                </a:solidFill>
                <a:latin typeface="Red Hat Display" panose="02010303040201060303" pitchFamily="2" charset="0"/>
                <a:ea typeface="Red Hat Display" panose="02010303040201060303" pitchFamily="2" charset="0"/>
                <a:cs typeface="Red Hat Display" panose="02010303040201060303" pitchFamily="2" charset="0"/>
              </a:rPr>
            </a:br>
            <a:r>
              <a:rPr lang="ru-RU" sz="2000" b="1">
                <a:solidFill>
                  <a:srgbClr val="FFFFFF"/>
                </a:solidFill>
                <a:latin typeface="Red Hat Display" panose="02010303040201060303" pitchFamily="2" charset="0"/>
                <a:ea typeface="Red Hat Display" panose="02010303040201060303" pitchFamily="2" charset="0"/>
                <a:cs typeface="Red Hat Display" panose="02010303040201060303" pitchFamily="2" charset="0"/>
              </a:rPr>
              <a:t>Фишинг</a:t>
            </a:r>
            <a:r>
              <a:rPr lang="en-US" sz="2000" b="1">
                <a:solidFill>
                  <a:srgbClr val="FFFFFF"/>
                </a:solidFill>
                <a:latin typeface="Red Hat Display" panose="02010303040201060303" pitchFamily="2" charset="0"/>
                <a:ea typeface="Red Hat Display" panose="02010303040201060303" pitchFamily="2" charset="0"/>
                <a:cs typeface="Red Hat Display" panose="02010303040201060303" pitchFamily="2" charset="0"/>
              </a:rPr>
              <a:t> </a:t>
            </a:r>
            <a:endParaRPr lang="ru-RU" sz="2000" b="1">
              <a:solidFill>
                <a:srgbClr val="FFFFFF"/>
              </a:solidFill>
              <a:latin typeface="Red Hat Display" panose="02010303040201060303" pitchFamily="2" charset="0"/>
              <a:ea typeface="Red Hat Display" panose="02010303040201060303" pitchFamily="2" charset="0"/>
              <a:cs typeface="Red Hat Display" panose="02010303040201060303" pitchFamily="2" charset="0"/>
            </a:endParaRPr>
          </a:p>
          <a:p>
            <a:r>
              <a:rPr lang="en-US" sz="2000" b="1">
                <a:solidFill>
                  <a:srgbClr val="FFFFFF"/>
                </a:solidFill>
                <a:latin typeface="Red Hat Display" panose="02010303040201060303" pitchFamily="2" charset="0"/>
                <a:ea typeface="Red Hat Display" panose="02010303040201060303" pitchFamily="2" charset="0"/>
                <a:cs typeface="Red Hat Display" panose="02010303040201060303" pitchFamily="2" charset="0"/>
              </a:rPr>
              <a:t>DNS </a:t>
            </a:r>
            <a:r>
              <a:rPr lang="ru-RU" sz="2000" b="1">
                <a:solidFill>
                  <a:srgbClr val="FFFFFF"/>
                </a:solidFill>
                <a:latin typeface="Red Hat Display" panose="02010303040201060303" pitchFamily="2" charset="0"/>
                <a:ea typeface="Red Hat Display" panose="02010303040201060303" pitchFamily="2" charset="0"/>
                <a:cs typeface="Red Hat Display" panose="02010303040201060303" pitchFamily="2" charset="0"/>
              </a:rPr>
              <a:t>туннелирование</a:t>
            </a:r>
          </a:p>
          <a:p>
            <a:r>
              <a:rPr lang="ru-RU" sz="2000" b="1">
                <a:solidFill>
                  <a:srgbClr val="FFFFFF"/>
                </a:solidFill>
                <a:latin typeface="Red Hat Display" panose="02010303040201060303" pitchFamily="2" charset="0"/>
                <a:ea typeface="Red Hat Display" panose="02010303040201060303" pitchFamily="2" charset="0"/>
                <a:cs typeface="Red Hat Display" panose="02010303040201060303" pitchFamily="2" charset="0"/>
              </a:rPr>
              <a:t>Шифровальщики</a:t>
            </a:r>
          </a:p>
          <a:p>
            <a:r>
              <a:rPr lang="ru-RU" sz="2000" b="1">
                <a:solidFill>
                  <a:srgbClr val="FFFFFF"/>
                </a:solidFill>
                <a:latin typeface="Red Hat Display" panose="02010303040201060303" pitchFamily="2" charset="0"/>
                <a:ea typeface="Red Hat Display" panose="02010303040201060303" pitchFamily="2" charset="0"/>
                <a:cs typeface="Red Hat Display" panose="02010303040201060303" pitchFamily="2" charset="0"/>
              </a:rPr>
              <a:t>Руткиты </a:t>
            </a:r>
          </a:p>
          <a:p>
            <a:r>
              <a:rPr lang="ru-RU" sz="2000" b="1">
                <a:solidFill>
                  <a:srgbClr val="FFFFFF"/>
                </a:solidFill>
              </a:rPr>
              <a:t> 	… и т.п.</a:t>
            </a:r>
          </a:p>
        </p:txBody>
      </p:sp>
    </p:spTree>
    <p:extLst>
      <p:ext uri="{BB962C8B-B14F-4D97-AF65-F5344CB8AC3E}">
        <p14:creationId xmlns:p14="http://schemas.microsoft.com/office/powerpoint/2010/main" val="403299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865854-26F5-38E3-808A-ABB5A2025776}"/>
              </a:ext>
            </a:extLst>
          </p:cNvPr>
          <p:cNvSpPr/>
          <p:nvPr/>
        </p:nvSpPr>
        <p:spPr>
          <a:xfrm>
            <a:off x="12262757" y="163286"/>
            <a:ext cx="223157" cy="217714"/>
          </a:xfrm>
          <a:prstGeom prst="roundRect">
            <a:avLst/>
          </a:prstGeom>
          <a:solidFill>
            <a:srgbClr val="1D1E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B33CEBB-EB91-CDA7-61EF-DF5F9B3D7029}"/>
              </a:ext>
            </a:extLst>
          </p:cNvPr>
          <p:cNvSpPr/>
          <p:nvPr/>
        </p:nvSpPr>
        <p:spPr>
          <a:xfrm>
            <a:off x="12262757" y="451757"/>
            <a:ext cx="223157" cy="217714"/>
          </a:xfrm>
          <a:prstGeom prst="roundRect">
            <a:avLst/>
          </a:prstGeom>
          <a:solidFill>
            <a:srgbClr val="14A2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16">
            <a:extLst>
              <a:ext uri="{FF2B5EF4-FFF2-40B4-BE49-F238E27FC236}">
                <a16:creationId xmlns:a16="http://schemas.microsoft.com/office/drawing/2014/main" id="{77C728E5-A34B-3D7A-FEA5-308537D587C5}"/>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64" name="Picture 6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grpSp>
        <p:nvGrpSpPr>
          <p:cNvPr id="12" name="Группа 11">
            <a:extLst>
              <a:ext uri="{FF2B5EF4-FFF2-40B4-BE49-F238E27FC236}">
                <a16:creationId xmlns:a16="http://schemas.microsoft.com/office/drawing/2014/main" id="{0EBFC17E-05AA-1D34-2130-D406A15CD795}"/>
              </a:ext>
            </a:extLst>
          </p:cNvPr>
          <p:cNvGrpSpPr>
            <a:grpSpLocks noUngrp="1" noChangeAspect="1"/>
          </p:cNvGrpSpPr>
          <p:nvPr/>
        </p:nvGrpSpPr>
        <p:grpSpPr>
          <a:xfrm>
            <a:off x="6521368" y="2202087"/>
            <a:ext cx="5402165" cy="2453199"/>
            <a:chOff x="3117768" y="2283367"/>
            <a:chExt cx="8765554" cy="3975912"/>
          </a:xfrm>
        </p:grpSpPr>
        <p:sp>
          <p:nvSpPr>
            <p:cNvPr id="177" name="Hexagon 176">
              <a:extLst>
                <a:ext uri="{FF2B5EF4-FFF2-40B4-BE49-F238E27FC236}">
                  <a16:creationId xmlns:a16="http://schemas.microsoft.com/office/drawing/2014/main" id="{C3DFC409-89AA-B4DF-07B4-55773D973CD8}"/>
                </a:ext>
              </a:extLst>
            </p:cNvPr>
            <p:cNvSpPr/>
            <p:nvPr/>
          </p:nvSpPr>
          <p:spPr>
            <a:xfrm flipH="1">
              <a:off x="4864302" y="2283367"/>
              <a:ext cx="4695324" cy="3975912"/>
            </a:xfrm>
            <a:prstGeom prst="hexagon">
              <a:avLst/>
            </a:prstGeom>
            <a:solidFill>
              <a:schemeClr val="bg1">
                <a:alpha val="72000"/>
              </a:schemeClr>
            </a:solidFill>
            <a:ln w="3175">
              <a:solidFill>
                <a:srgbClr val="14A24C"/>
              </a:solidFill>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ctr"/>
              <a:endParaRPr lang="tr-TR" sz="2000" b="1">
                <a:solidFill>
                  <a:srgbClr val="1D1E3E"/>
                </a:solidFill>
                <a:latin typeface="+mj-lt"/>
              </a:endParaRPr>
            </a:p>
          </p:txBody>
        </p:sp>
        <p:grpSp>
          <p:nvGrpSpPr>
            <p:cNvPr id="143" name="Group 142">
              <a:extLst>
                <a:ext uri="{FF2B5EF4-FFF2-40B4-BE49-F238E27FC236}">
                  <a16:creationId xmlns:a16="http://schemas.microsoft.com/office/drawing/2014/main" id="{9EE9932B-0A21-1F6A-9DCE-82C73CB0B31C}"/>
                </a:ext>
              </a:extLst>
            </p:cNvPr>
            <p:cNvGrpSpPr/>
            <p:nvPr/>
          </p:nvGrpSpPr>
          <p:grpSpPr>
            <a:xfrm flipH="1">
              <a:off x="5632687" y="2898163"/>
              <a:ext cx="3363945" cy="3233816"/>
              <a:chOff x="4332225" y="2117487"/>
              <a:chExt cx="3363945" cy="3233816"/>
            </a:xfrm>
          </p:grpSpPr>
          <p:sp>
            <p:nvSpPr>
              <p:cNvPr id="139" name="Hexagon 138">
                <a:extLst>
                  <a:ext uri="{FF2B5EF4-FFF2-40B4-BE49-F238E27FC236}">
                    <a16:creationId xmlns:a16="http://schemas.microsoft.com/office/drawing/2014/main" id="{FFB43A8B-7192-607E-8183-C0DF43308F4E}"/>
                  </a:ext>
                </a:extLst>
              </p:cNvPr>
              <p:cNvSpPr/>
              <p:nvPr/>
            </p:nvSpPr>
            <p:spPr>
              <a:xfrm>
                <a:off x="4332225" y="2937561"/>
                <a:ext cx="1848654" cy="1593668"/>
              </a:xfrm>
              <a:prstGeom prst="hexagon">
                <a:avLst/>
              </a:prstGeom>
              <a:solidFill>
                <a:srgbClr val="1D1E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Hexagon 140">
                <a:extLst>
                  <a:ext uri="{FF2B5EF4-FFF2-40B4-BE49-F238E27FC236}">
                    <a16:creationId xmlns:a16="http://schemas.microsoft.com/office/drawing/2014/main" id="{AE6E0935-15B4-C849-0D5E-9339F39C3320}"/>
                  </a:ext>
                </a:extLst>
              </p:cNvPr>
              <p:cNvSpPr/>
              <p:nvPr/>
            </p:nvSpPr>
            <p:spPr>
              <a:xfrm>
                <a:off x="5847516" y="2117487"/>
                <a:ext cx="1848654" cy="1593668"/>
              </a:xfrm>
              <a:prstGeom prst="hexagon">
                <a:avLst/>
              </a:prstGeom>
              <a:solidFill>
                <a:srgbClr val="1D1E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Hexagon 141">
                <a:extLst>
                  <a:ext uri="{FF2B5EF4-FFF2-40B4-BE49-F238E27FC236}">
                    <a16:creationId xmlns:a16="http://schemas.microsoft.com/office/drawing/2014/main" id="{5FF548B1-A8E6-BFC6-33F0-D7AFE70DB625}"/>
                  </a:ext>
                </a:extLst>
              </p:cNvPr>
              <p:cNvSpPr/>
              <p:nvPr/>
            </p:nvSpPr>
            <p:spPr>
              <a:xfrm>
                <a:off x="5847516" y="3757635"/>
                <a:ext cx="1848654" cy="1593668"/>
              </a:xfrm>
              <a:prstGeom prst="hexagon">
                <a:avLst/>
              </a:prstGeom>
              <a:solidFill>
                <a:srgbClr val="1D1E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a:extLst>
                <a:ext uri="{FF2B5EF4-FFF2-40B4-BE49-F238E27FC236}">
                  <a16:creationId xmlns:a16="http://schemas.microsoft.com/office/drawing/2014/main" id="{31A88998-6862-CCF5-C107-C6114BD4DFB9}"/>
                </a:ext>
              </a:extLst>
            </p:cNvPr>
            <p:cNvGrpSpPr/>
            <p:nvPr/>
          </p:nvGrpSpPr>
          <p:grpSpPr>
            <a:xfrm>
              <a:off x="3117768" y="2825786"/>
              <a:ext cx="4128402" cy="1784021"/>
              <a:chOff x="2283941" y="2045110"/>
              <a:chExt cx="4128402" cy="1784021"/>
            </a:xfrm>
          </p:grpSpPr>
          <p:grpSp>
            <p:nvGrpSpPr>
              <p:cNvPr id="146" name="Group 145">
                <a:extLst>
                  <a:ext uri="{FF2B5EF4-FFF2-40B4-BE49-F238E27FC236}">
                    <a16:creationId xmlns:a16="http://schemas.microsoft.com/office/drawing/2014/main" id="{A7B4D650-E1B2-3C8A-B6FF-3ABEA61E6E86}"/>
                  </a:ext>
                </a:extLst>
              </p:cNvPr>
              <p:cNvGrpSpPr/>
              <p:nvPr/>
            </p:nvGrpSpPr>
            <p:grpSpPr>
              <a:xfrm>
                <a:off x="2283941" y="2315739"/>
                <a:ext cx="4128402" cy="1243650"/>
                <a:chOff x="2283941" y="2315739"/>
                <a:chExt cx="4128402" cy="1243650"/>
              </a:xfrm>
            </p:grpSpPr>
            <p:sp>
              <p:nvSpPr>
                <p:cNvPr id="144" name="Flowchart: Off-page Connector 143">
                  <a:extLst>
                    <a:ext uri="{FF2B5EF4-FFF2-40B4-BE49-F238E27FC236}">
                      <a16:creationId xmlns:a16="http://schemas.microsoft.com/office/drawing/2014/main" id="{8F595450-7082-3AE5-F6DE-C4FEC0C71DFC}"/>
                    </a:ext>
                  </a:extLst>
                </p:cNvPr>
                <p:cNvSpPr/>
                <p:nvPr/>
              </p:nvSpPr>
              <p:spPr>
                <a:xfrm rot="16200000" flipH="1">
                  <a:off x="4997967" y="2145008"/>
                  <a:ext cx="1243646" cy="1585107"/>
                </a:xfrm>
                <a:prstGeom prst="flowChartOffpage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29D3D9C1-0611-4233-2A7D-5A5651040DCB}"/>
                    </a:ext>
                  </a:extLst>
                </p:cNvPr>
                <p:cNvSpPr/>
                <p:nvPr/>
              </p:nvSpPr>
              <p:spPr>
                <a:xfrm rot="16200000" flipH="1">
                  <a:off x="3217978" y="1381706"/>
                  <a:ext cx="1243646" cy="3111719"/>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7" name="Picture 146" descr="C:\Users\Volkan\Desktop\STFA_2013\images\Cizik.png">
                <a:extLst>
                  <a:ext uri="{FF2B5EF4-FFF2-40B4-BE49-F238E27FC236}">
                    <a16:creationId xmlns:a16="http://schemas.microsoft.com/office/drawing/2014/main" id="{12B35510-7984-D83A-DA60-EBBAA14257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52" t="7910" r="70750" b="7232"/>
              <a:stretch/>
            </p:blipFill>
            <p:spPr bwMode="auto">
              <a:xfrm rot="5400000">
                <a:off x="4213269" y="2511591"/>
                <a:ext cx="269746" cy="2365334"/>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pic>
            <p:nvPicPr>
              <p:cNvPr id="152" name="Picture 151" descr="C:\Users\Volkan\Desktop\STFA_2013\images\Cizik.png">
                <a:extLst>
                  <a:ext uri="{FF2B5EF4-FFF2-40B4-BE49-F238E27FC236}">
                    <a16:creationId xmlns:a16="http://schemas.microsoft.com/office/drawing/2014/main" id="{6EE8621B-4007-ECF1-F131-5B228834BE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52" t="7910" r="70750" b="7232"/>
              <a:stretch/>
            </p:blipFill>
            <p:spPr bwMode="auto">
              <a:xfrm rot="16200000" flipV="1">
                <a:off x="4213269" y="997316"/>
                <a:ext cx="269746" cy="2365334"/>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grpSp>
        <p:grpSp>
          <p:nvGrpSpPr>
            <p:cNvPr id="155" name="Group 154">
              <a:extLst>
                <a:ext uri="{FF2B5EF4-FFF2-40B4-BE49-F238E27FC236}">
                  <a16:creationId xmlns:a16="http://schemas.microsoft.com/office/drawing/2014/main" id="{3E1D1845-02D5-E8E5-D09D-FE2614FD36D1}"/>
                </a:ext>
              </a:extLst>
            </p:cNvPr>
            <p:cNvGrpSpPr/>
            <p:nvPr/>
          </p:nvGrpSpPr>
          <p:grpSpPr>
            <a:xfrm flipH="1">
              <a:off x="7344362" y="3627205"/>
              <a:ext cx="4456532" cy="1784021"/>
              <a:chOff x="1955811" y="2045110"/>
              <a:chExt cx="4456532" cy="1784021"/>
            </a:xfrm>
          </p:grpSpPr>
          <p:grpSp>
            <p:nvGrpSpPr>
              <p:cNvPr id="156" name="Group 155">
                <a:extLst>
                  <a:ext uri="{FF2B5EF4-FFF2-40B4-BE49-F238E27FC236}">
                    <a16:creationId xmlns:a16="http://schemas.microsoft.com/office/drawing/2014/main" id="{1941F7FD-A287-38FF-FF1A-68B620777D4B}"/>
                  </a:ext>
                </a:extLst>
              </p:cNvPr>
              <p:cNvGrpSpPr/>
              <p:nvPr/>
            </p:nvGrpSpPr>
            <p:grpSpPr>
              <a:xfrm>
                <a:off x="1955811" y="2315739"/>
                <a:ext cx="4456532" cy="1243646"/>
                <a:chOff x="1955811" y="2315739"/>
                <a:chExt cx="4456532" cy="1243646"/>
              </a:xfrm>
            </p:grpSpPr>
            <p:sp>
              <p:nvSpPr>
                <p:cNvPr id="159" name="Flowchart: Off-page Connector 158">
                  <a:extLst>
                    <a:ext uri="{FF2B5EF4-FFF2-40B4-BE49-F238E27FC236}">
                      <a16:creationId xmlns:a16="http://schemas.microsoft.com/office/drawing/2014/main" id="{810A31F0-C0BF-8FAA-AAB4-159526636C8B}"/>
                    </a:ext>
                  </a:extLst>
                </p:cNvPr>
                <p:cNvSpPr/>
                <p:nvPr/>
              </p:nvSpPr>
              <p:spPr>
                <a:xfrm rot="16200000" flipH="1">
                  <a:off x="4997967" y="2145008"/>
                  <a:ext cx="1243646" cy="1585107"/>
                </a:xfrm>
                <a:prstGeom prst="flowChartOffpage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0867231B-51DB-C40C-BDAD-BF6F67FCC75A}"/>
                    </a:ext>
                  </a:extLst>
                </p:cNvPr>
                <p:cNvSpPr/>
                <p:nvPr/>
              </p:nvSpPr>
              <p:spPr>
                <a:xfrm rot="16200000" flipH="1">
                  <a:off x="2772326" y="1499224"/>
                  <a:ext cx="1243646" cy="2876676"/>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7" name="Picture 156" descr="C:\Users\Volkan\Desktop\STFA_2013\images\Cizik.png">
                <a:extLst>
                  <a:ext uri="{FF2B5EF4-FFF2-40B4-BE49-F238E27FC236}">
                    <a16:creationId xmlns:a16="http://schemas.microsoft.com/office/drawing/2014/main" id="{3A09468A-17D2-D53D-24CC-9941EE6F37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52" t="7910" r="70750" b="7232"/>
              <a:stretch/>
            </p:blipFill>
            <p:spPr bwMode="auto">
              <a:xfrm rot="5400000">
                <a:off x="4213269" y="2511591"/>
                <a:ext cx="269746" cy="2365334"/>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pic>
            <p:nvPicPr>
              <p:cNvPr id="158" name="Picture 157" descr="C:\Users\Volkan\Desktop\STFA_2013\images\Cizik.png">
                <a:extLst>
                  <a:ext uri="{FF2B5EF4-FFF2-40B4-BE49-F238E27FC236}">
                    <a16:creationId xmlns:a16="http://schemas.microsoft.com/office/drawing/2014/main" id="{55B5AE8F-C7EF-0EAB-DA04-2BFF29D7E6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52" t="7910" r="70750" b="7232"/>
              <a:stretch/>
            </p:blipFill>
            <p:spPr bwMode="auto">
              <a:xfrm rot="16200000" flipV="1">
                <a:off x="4213269" y="997316"/>
                <a:ext cx="269746" cy="2365334"/>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grpSp>
        <p:grpSp>
          <p:nvGrpSpPr>
            <p:cNvPr id="161" name="Group 160">
              <a:extLst>
                <a:ext uri="{FF2B5EF4-FFF2-40B4-BE49-F238E27FC236}">
                  <a16:creationId xmlns:a16="http://schemas.microsoft.com/office/drawing/2014/main" id="{E17A8BF0-D6B4-2F80-61E2-92FE678DDAC5}"/>
                </a:ext>
              </a:extLst>
            </p:cNvPr>
            <p:cNvGrpSpPr/>
            <p:nvPr/>
          </p:nvGrpSpPr>
          <p:grpSpPr>
            <a:xfrm>
              <a:off x="3117768" y="4425272"/>
              <a:ext cx="4128402" cy="1784021"/>
              <a:chOff x="2283941" y="2045110"/>
              <a:chExt cx="4128402" cy="1784021"/>
            </a:xfrm>
          </p:grpSpPr>
          <p:grpSp>
            <p:nvGrpSpPr>
              <p:cNvPr id="162" name="Group 161">
                <a:extLst>
                  <a:ext uri="{FF2B5EF4-FFF2-40B4-BE49-F238E27FC236}">
                    <a16:creationId xmlns:a16="http://schemas.microsoft.com/office/drawing/2014/main" id="{02C53C96-63B9-CEDF-35D1-B20CAA6FBE3D}"/>
                  </a:ext>
                </a:extLst>
              </p:cNvPr>
              <p:cNvGrpSpPr/>
              <p:nvPr/>
            </p:nvGrpSpPr>
            <p:grpSpPr>
              <a:xfrm>
                <a:off x="2283941" y="2315739"/>
                <a:ext cx="4128402" cy="1243650"/>
                <a:chOff x="2283941" y="2315739"/>
                <a:chExt cx="4128402" cy="1243650"/>
              </a:xfrm>
            </p:grpSpPr>
            <p:sp>
              <p:nvSpPr>
                <p:cNvPr id="165" name="Flowchart: Off-page Connector 164">
                  <a:extLst>
                    <a:ext uri="{FF2B5EF4-FFF2-40B4-BE49-F238E27FC236}">
                      <a16:creationId xmlns:a16="http://schemas.microsoft.com/office/drawing/2014/main" id="{75EE6836-76A1-24BD-4C8E-9A66CFF160AC}"/>
                    </a:ext>
                  </a:extLst>
                </p:cNvPr>
                <p:cNvSpPr/>
                <p:nvPr/>
              </p:nvSpPr>
              <p:spPr>
                <a:xfrm rot="16200000" flipH="1">
                  <a:off x="4997967" y="2145008"/>
                  <a:ext cx="1243646" cy="1585107"/>
                </a:xfrm>
                <a:prstGeom prst="flowChartOffpage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58344D93-30E6-7FE8-9F59-C2C1EEA66014}"/>
                    </a:ext>
                  </a:extLst>
                </p:cNvPr>
                <p:cNvSpPr/>
                <p:nvPr/>
              </p:nvSpPr>
              <p:spPr>
                <a:xfrm rot="16200000" flipH="1">
                  <a:off x="3217978" y="1381706"/>
                  <a:ext cx="1243646" cy="3111719"/>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3" name="Picture 162" descr="C:\Users\Volkan\Desktop\STFA_2013\images\Cizik.png">
                <a:extLst>
                  <a:ext uri="{FF2B5EF4-FFF2-40B4-BE49-F238E27FC236}">
                    <a16:creationId xmlns:a16="http://schemas.microsoft.com/office/drawing/2014/main" id="{23C67AAF-BDC6-3D84-7753-07E5FEEDA7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52" t="7910" r="70750" b="7232"/>
              <a:stretch/>
            </p:blipFill>
            <p:spPr bwMode="auto">
              <a:xfrm rot="5400000">
                <a:off x="4213269" y="2511591"/>
                <a:ext cx="269746" cy="2365334"/>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pic>
            <p:nvPicPr>
              <p:cNvPr id="164" name="Picture 163" descr="C:\Users\Volkan\Desktop\STFA_2013\images\Cizik.png">
                <a:extLst>
                  <a:ext uri="{FF2B5EF4-FFF2-40B4-BE49-F238E27FC236}">
                    <a16:creationId xmlns:a16="http://schemas.microsoft.com/office/drawing/2014/main" id="{A41CDC65-26AC-D0AB-2A68-9E034E24FA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52" t="7910" r="70750" b="7232"/>
              <a:stretch/>
            </p:blipFill>
            <p:spPr bwMode="auto">
              <a:xfrm rot="16200000" flipV="1">
                <a:off x="4213269" y="997316"/>
                <a:ext cx="269746" cy="2365334"/>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grpSp>
        <p:sp>
          <p:nvSpPr>
            <p:cNvPr id="170" name="TextBox 169">
              <a:extLst>
                <a:ext uri="{FF2B5EF4-FFF2-40B4-BE49-F238E27FC236}">
                  <a16:creationId xmlns:a16="http://schemas.microsoft.com/office/drawing/2014/main" id="{6CBF1094-41E5-0A38-FF66-F49762C7E5EC}"/>
                </a:ext>
              </a:extLst>
            </p:cNvPr>
            <p:cNvSpPr txBox="1"/>
            <p:nvPr/>
          </p:nvSpPr>
          <p:spPr>
            <a:xfrm>
              <a:off x="3461993" y="3364299"/>
              <a:ext cx="2365334" cy="748223"/>
            </a:xfrm>
            <a:prstGeom prst="rect">
              <a:avLst/>
            </a:prstGeom>
            <a:noFill/>
          </p:spPr>
          <p:txBody>
            <a:bodyPr wrap="square" lIns="91440" tIns="45720" rIns="91440" bIns="45720" anchor="t">
              <a:spAutoFit/>
            </a:bodyPr>
            <a:lstStyle/>
            <a:p>
              <a:pPr algn="ctr"/>
              <a:r>
                <a:rPr lang="ru-RU" sz="1200" b="1"/>
                <a:t>Обнаружение угроз</a:t>
              </a:r>
              <a:endParaRPr lang="en-US" sz="1200" b="1"/>
            </a:p>
          </p:txBody>
        </p:sp>
        <p:sp>
          <p:nvSpPr>
            <p:cNvPr id="171" name="TextBox 170">
              <a:extLst>
                <a:ext uri="{FF2B5EF4-FFF2-40B4-BE49-F238E27FC236}">
                  <a16:creationId xmlns:a16="http://schemas.microsoft.com/office/drawing/2014/main" id="{00C24F58-4A06-A13E-9DA6-61A58158F2CA}"/>
                </a:ext>
              </a:extLst>
            </p:cNvPr>
            <p:cNvSpPr txBox="1"/>
            <p:nvPr/>
          </p:nvSpPr>
          <p:spPr>
            <a:xfrm>
              <a:off x="3520611" y="4830567"/>
              <a:ext cx="2365334" cy="1047512"/>
            </a:xfrm>
            <a:prstGeom prst="rect">
              <a:avLst/>
            </a:prstGeom>
            <a:noFill/>
          </p:spPr>
          <p:txBody>
            <a:bodyPr wrap="square" lIns="91440" tIns="45720" rIns="91440" bIns="45720" anchor="t">
              <a:spAutoFit/>
            </a:bodyPr>
            <a:lstStyle/>
            <a:p>
              <a:pPr algn="ctr"/>
              <a:r>
                <a:rPr lang="ru-RU" sz="1200" b="1"/>
                <a:t>Реагирование и блокирование угроз</a:t>
              </a:r>
              <a:endParaRPr lang="en-US" sz="1200" b="1"/>
            </a:p>
          </p:txBody>
        </p:sp>
        <p:sp>
          <p:nvSpPr>
            <p:cNvPr id="172" name="TextBox 171">
              <a:extLst>
                <a:ext uri="{FF2B5EF4-FFF2-40B4-BE49-F238E27FC236}">
                  <a16:creationId xmlns:a16="http://schemas.microsoft.com/office/drawing/2014/main" id="{6322BF66-01F5-5F7E-517C-579A8E9A0C8D}"/>
                </a:ext>
              </a:extLst>
            </p:cNvPr>
            <p:cNvSpPr txBox="1"/>
            <p:nvPr/>
          </p:nvSpPr>
          <p:spPr>
            <a:xfrm>
              <a:off x="8810903" y="3973205"/>
              <a:ext cx="3072419" cy="1047512"/>
            </a:xfrm>
            <a:prstGeom prst="rect">
              <a:avLst/>
            </a:prstGeom>
            <a:noFill/>
          </p:spPr>
          <p:txBody>
            <a:bodyPr wrap="square" lIns="91440" tIns="45720" rIns="91440" bIns="45720" anchor="t">
              <a:spAutoFit/>
            </a:bodyPr>
            <a:lstStyle/>
            <a:p>
              <a:pPr algn="ctr"/>
              <a:r>
                <a:rPr lang="ru-RU" sz="1200" b="1"/>
                <a:t>Движок категоризации доменов на основе ИИ и машинного обучения</a:t>
              </a:r>
              <a:endParaRPr lang="en-US" sz="1200" b="1"/>
            </a:p>
          </p:txBody>
        </p:sp>
        <p:sp>
          <p:nvSpPr>
            <p:cNvPr id="5" name="TextBox 4">
              <a:extLst>
                <a:ext uri="{FF2B5EF4-FFF2-40B4-BE49-F238E27FC236}">
                  <a16:creationId xmlns:a16="http://schemas.microsoft.com/office/drawing/2014/main" id="{350371A1-F46F-E3F9-E1DE-9971CA25BCF9}"/>
                </a:ext>
              </a:extLst>
            </p:cNvPr>
            <p:cNvSpPr txBox="1"/>
            <p:nvPr/>
          </p:nvSpPr>
          <p:spPr>
            <a:xfrm>
              <a:off x="5932893" y="2391193"/>
              <a:ext cx="2558143" cy="448934"/>
            </a:xfrm>
            <a:prstGeom prst="rect">
              <a:avLst/>
            </a:prstGeom>
            <a:noFill/>
          </p:spPr>
          <p:txBody>
            <a:bodyPr wrap="square" lIns="91440" tIns="45720" rIns="91440" bIns="45720" anchor="t">
              <a:spAutoFit/>
            </a:bodyPr>
            <a:lstStyle/>
            <a:p>
              <a:pPr algn="ctr">
                <a:defRPr/>
              </a:pPr>
              <a:r>
                <a:rPr kumimoji="0" lang="ru-RU" sz="1200" b="1" i="0" u="none" strike="noStrike" kern="1200" cap="none" spc="0" normalizeH="0" baseline="0" noProof="0">
                  <a:ln>
                    <a:noFill/>
                  </a:ln>
                  <a:solidFill>
                    <a:srgbClr val="14A24C"/>
                  </a:solidFill>
                  <a:effectLst/>
                  <a:uLnTx/>
                  <a:uFillTx/>
                  <a:latin typeface="Red Hat Display Black"/>
                  <a:ea typeface="+mn-ea"/>
                  <a:cs typeface="+mn-cs"/>
                </a:rPr>
                <a:t>Решение</a:t>
              </a:r>
              <a:r>
                <a:rPr lang="ru-RU" sz="1200" b="1">
                  <a:solidFill>
                    <a:srgbClr val="14A24C"/>
                  </a:solidFill>
                  <a:latin typeface="Red Hat Display Black"/>
                </a:rPr>
                <a:t> KVILDNS</a:t>
              </a:r>
              <a:endParaRPr lang="tr-TR" sz="1200" b="1" i="0" u="none" strike="noStrike" kern="1200" cap="none" spc="0" normalizeH="0" baseline="0" noProof="0">
                <a:ln>
                  <a:noFill/>
                </a:ln>
                <a:solidFill>
                  <a:srgbClr val="14A24C"/>
                </a:solidFill>
                <a:effectLst/>
                <a:uLnTx/>
                <a:uFillTx/>
                <a:latin typeface="Red Hat Display Black"/>
              </a:endParaRPr>
            </a:p>
          </p:txBody>
        </p:sp>
        <p:pic>
          <p:nvPicPr>
            <p:cNvPr id="66" name="Picture 6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54440" y="4290926"/>
              <a:ext cx="1107022" cy="438753"/>
            </a:xfrm>
            <a:prstGeom prst="rect">
              <a:avLst/>
            </a:prstGeom>
          </p:spPr>
        </p:pic>
        <p:pic>
          <p:nvPicPr>
            <p:cNvPr id="3" name="Picture 2"/>
            <p:cNvPicPr>
              <a:picLocks noChangeAspect="1"/>
            </p:cNvPicPr>
            <p:nvPr/>
          </p:nvPicPr>
          <p:blipFill rotWithShape="1">
            <a:blip r:embed="rId6" cstate="hqprint">
              <a:extLst>
                <a:ext uri="{28A0092B-C50C-407E-A947-70E740481C1C}">
                  <a14:useLocalDpi xmlns:a14="http://schemas.microsoft.com/office/drawing/2010/main" val="0"/>
                </a:ext>
              </a:extLst>
            </a:blip>
            <a:srcRect l="27030" t="21827" r="4485" b="15179"/>
            <a:stretch/>
          </p:blipFill>
          <p:spPr>
            <a:xfrm>
              <a:off x="5833005" y="3726253"/>
              <a:ext cx="1005841" cy="284481"/>
            </a:xfrm>
            <a:prstGeom prst="rect">
              <a:avLst/>
            </a:prstGeom>
          </p:spPr>
        </p:pic>
        <p:pic>
          <p:nvPicPr>
            <p:cNvPr id="68" name="Picture 67"/>
            <p:cNvPicPr>
              <a:picLocks noChangeAspect="1"/>
            </p:cNvPicPr>
            <p:nvPr/>
          </p:nvPicPr>
          <p:blipFill rotWithShape="1">
            <a:blip r:embed="rId7" cstate="hqprint">
              <a:extLst>
                <a:ext uri="{28A0092B-C50C-407E-A947-70E740481C1C}">
                  <a14:useLocalDpi xmlns:a14="http://schemas.microsoft.com/office/drawing/2010/main" val="0"/>
                </a:ext>
              </a:extLst>
            </a:blip>
            <a:srcRect r="72609" b="-565"/>
            <a:stretch/>
          </p:blipFill>
          <p:spPr>
            <a:xfrm>
              <a:off x="6154691" y="3316854"/>
              <a:ext cx="362469" cy="409196"/>
            </a:xfrm>
            <a:prstGeom prst="rect">
              <a:avLst/>
            </a:prstGeom>
          </p:spPr>
        </p:pic>
        <p:pic>
          <p:nvPicPr>
            <p:cNvPr id="4" name="Picture 3"/>
            <p:cNvPicPr>
              <a:picLocks noChangeAspect="1"/>
            </p:cNvPicPr>
            <p:nvPr/>
          </p:nvPicPr>
          <p:blipFill rotWithShape="1">
            <a:blip r:embed="rId8" cstate="hqprint">
              <a:extLst>
                <a:ext uri="{28A0092B-C50C-407E-A947-70E740481C1C}">
                  <a14:useLocalDpi xmlns:a14="http://schemas.microsoft.com/office/drawing/2010/main" val="0"/>
                </a:ext>
              </a:extLst>
            </a:blip>
            <a:srcRect l="28961" b="9658"/>
            <a:stretch/>
          </p:blipFill>
          <p:spPr>
            <a:xfrm>
              <a:off x="5837806" y="5175942"/>
              <a:ext cx="996238" cy="418527"/>
            </a:xfrm>
            <a:prstGeom prst="rect">
              <a:avLst/>
            </a:prstGeom>
          </p:spPr>
        </p:pic>
        <p:pic>
          <p:nvPicPr>
            <p:cNvPr id="70" name="Picture 69"/>
            <p:cNvPicPr>
              <a:picLocks noChangeAspect="1"/>
            </p:cNvPicPr>
            <p:nvPr/>
          </p:nvPicPr>
          <p:blipFill rotWithShape="1">
            <a:blip r:embed="rId9" cstate="hqprint">
              <a:extLst>
                <a:ext uri="{28A0092B-C50C-407E-A947-70E740481C1C}">
                  <a14:useLocalDpi xmlns:a14="http://schemas.microsoft.com/office/drawing/2010/main" val="0"/>
                </a:ext>
              </a:extLst>
            </a:blip>
            <a:srcRect r="69617" b="3415"/>
            <a:stretch/>
          </p:blipFill>
          <p:spPr>
            <a:xfrm>
              <a:off x="6122882" y="4891456"/>
              <a:ext cx="371618" cy="390246"/>
            </a:xfrm>
            <a:prstGeom prst="rect">
              <a:avLst/>
            </a:prstGeom>
          </p:spPr>
        </p:pic>
      </p:grpSp>
      <p:sp>
        <p:nvSpPr>
          <p:cNvPr id="9" name="TextBox 8">
            <a:extLst>
              <a:ext uri="{FF2B5EF4-FFF2-40B4-BE49-F238E27FC236}">
                <a16:creationId xmlns:a16="http://schemas.microsoft.com/office/drawing/2014/main" id="{C9CE53B9-3F53-0627-38E6-19B49D277B0E}"/>
              </a:ext>
            </a:extLst>
          </p:cNvPr>
          <p:cNvSpPr txBox="1"/>
          <p:nvPr/>
        </p:nvSpPr>
        <p:spPr>
          <a:xfrm>
            <a:off x="1254483" y="323868"/>
            <a:ext cx="10521405" cy="646331"/>
          </a:xfrm>
          <a:prstGeom prst="rect">
            <a:avLst/>
          </a:prstGeom>
          <a:noFill/>
        </p:spPr>
        <p:txBody>
          <a:bodyPr wrap="square" lIns="91440" tIns="45720" rIns="91440" bIns="45720" rtlCol="0" anchor="t">
            <a:spAutoFit/>
          </a:bodyPr>
          <a:lstStyle/>
          <a:p>
            <a:r>
              <a:rPr lang="en-US" sz="3600" spc="-150" err="1">
                <a:solidFill>
                  <a:srgbClr val="1E1E3C"/>
                </a:solidFill>
                <a:ea typeface="+mn-lt"/>
                <a:cs typeface="+mn-lt"/>
              </a:rPr>
              <a:t>Новый</a:t>
            </a:r>
            <a:r>
              <a:rPr lang="en-US" sz="3600" spc="-150">
                <a:solidFill>
                  <a:srgbClr val="1E1E3C"/>
                </a:solidFill>
                <a:ea typeface="+mn-lt"/>
                <a:cs typeface="+mn-lt"/>
              </a:rPr>
              <a:t> </a:t>
            </a:r>
            <a:r>
              <a:rPr lang="en-US" sz="3600" spc="-150" err="1">
                <a:solidFill>
                  <a:srgbClr val="1E1E3C"/>
                </a:solidFill>
                <a:ea typeface="+mn-lt"/>
                <a:cs typeface="+mn-lt"/>
              </a:rPr>
              <a:t>подход</a:t>
            </a:r>
            <a:r>
              <a:rPr lang="en-US" sz="3600" spc="-150">
                <a:solidFill>
                  <a:srgbClr val="1E1E3C"/>
                </a:solidFill>
                <a:ea typeface="+mn-lt"/>
                <a:cs typeface="+mn-lt"/>
              </a:rPr>
              <a:t> к DNS Detection &amp; Response </a:t>
            </a:r>
            <a:r>
              <a:rPr lang="en-US" sz="3600" spc="-150" err="1">
                <a:solidFill>
                  <a:srgbClr val="1E1E3C"/>
                </a:solidFill>
                <a:ea typeface="+mn-lt"/>
                <a:cs typeface="+mn-lt"/>
              </a:rPr>
              <a:t>от</a:t>
            </a:r>
            <a:r>
              <a:rPr lang="en-US" sz="3600" spc="-150">
                <a:solidFill>
                  <a:srgbClr val="1E1E3C"/>
                </a:solidFill>
                <a:ea typeface="+mn-lt"/>
                <a:cs typeface="+mn-lt"/>
              </a:rPr>
              <a:t> </a:t>
            </a:r>
            <a:r>
              <a:rPr lang="en-US" sz="3600" spc="-150">
                <a:solidFill>
                  <a:srgbClr val="38A154"/>
                </a:solidFill>
                <a:ea typeface="+mn-lt"/>
                <a:cs typeface="+mn-lt"/>
              </a:rPr>
              <a:t>KVILDNS </a:t>
            </a:r>
            <a:endParaRPr lang="ru-RU">
              <a:solidFill>
                <a:srgbClr val="38A154"/>
              </a:solidFill>
            </a:endParaRPr>
          </a:p>
        </p:txBody>
      </p:sp>
      <p:sp>
        <p:nvSpPr>
          <p:cNvPr id="10" name="TextBox 2">
            <a:extLst>
              <a:ext uri="{FF2B5EF4-FFF2-40B4-BE49-F238E27FC236}">
                <a16:creationId xmlns:a16="http://schemas.microsoft.com/office/drawing/2014/main" id="{62358ED8-6FB9-4BEA-E97B-58D02834CCDD}"/>
              </a:ext>
            </a:extLst>
          </p:cNvPr>
          <p:cNvSpPr txBox="1"/>
          <p:nvPr/>
        </p:nvSpPr>
        <p:spPr>
          <a:xfrm>
            <a:off x="859859" y="1711503"/>
            <a:ext cx="5903139" cy="378565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600" dirty="0">
              <a:solidFill>
                <a:srgbClr val="11132F"/>
              </a:solidFill>
              <a:ea typeface="+mn-lt"/>
              <a:cs typeface="+mn-lt"/>
            </a:endParaRPr>
          </a:p>
          <a:p>
            <a:r>
              <a:rPr lang="ru-RU" sz="1600" dirty="0">
                <a:solidFill>
                  <a:srgbClr val="11132F"/>
                </a:solidFill>
                <a:ea typeface="+mn-lt"/>
                <a:cs typeface="+mn-lt"/>
              </a:rPr>
              <a:t>DDR от KVILDNS предоставляем комплексный подход к защите DNS, который включает в себя:</a:t>
            </a:r>
            <a:endParaRPr lang="ru-RU" dirty="0">
              <a:solidFill>
                <a:srgbClr val="000000"/>
              </a:solidFill>
              <a:ea typeface="+mn-lt"/>
              <a:cs typeface="+mn-lt"/>
            </a:endParaRPr>
          </a:p>
          <a:p>
            <a:pPr marL="285750" indent="-285750">
              <a:buFont typeface="Arial"/>
              <a:buChar char="•"/>
            </a:pPr>
            <a:r>
              <a:rPr lang="ru-RU" sz="1600" dirty="0">
                <a:solidFill>
                  <a:srgbClr val="11132F"/>
                </a:solidFill>
                <a:ea typeface="+mn-lt"/>
                <a:cs typeface="+mn-lt"/>
              </a:rPr>
              <a:t>анализ DNS-запросов и обнаружение подозрительной активности</a:t>
            </a:r>
          </a:p>
          <a:p>
            <a:pPr marL="285750" indent="-285750">
              <a:buFont typeface="Arial"/>
              <a:buChar char="•"/>
            </a:pPr>
            <a:r>
              <a:rPr lang="ru-RU" sz="1600" dirty="0">
                <a:solidFill>
                  <a:srgbClr val="11132F"/>
                </a:solidFill>
                <a:ea typeface="+mn-lt"/>
                <a:cs typeface="+mn-lt"/>
              </a:rPr>
              <a:t>категоризация и всех существующих и существовавших с 2016 года доменных имён </a:t>
            </a:r>
          </a:p>
          <a:p>
            <a:pPr marL="285750" indent="-285750">
              <a:buFont typeface="Arial"/>
              <a:buChar char="•"/>
            </a:pPr>
            <a:r>
              <a:rPr lang="ru-RU" sz="1600" dirty="0">
                <a:solidFill>
                  <a:srgbClr val="11132F"/>
                </a:solidFill>
                <a:ea typeface="+mn-lt"/>
                <a:cs typeface="+mn-lt"/>
              </a:rPr>
              <a:t>предотвращение несанкционированных утечек через DNS-туннели</a:t>
            </a:r>
          </a:p>
          <a:p>
            <a:pPr marL="285750" indent="-285750">
              <a:buFont typeface="Arial"/>
              <a:buChar char="•"/>
            </a:pPr>
            <a:r>
              <a:rPr lang="ru-RU" sz="1600" dirty="0">
                <a:solidFill>
                  <a:srgbClr val="11132F"/>
                </a:solidFill>
                <a:ea typeface="+mn-lt"/>
                <a:cs typeface="+mn-lt"/>
              </a:rPr>
              <a:t>мониторинг и анализ трафика DNS для выявления аномалий и потенциальных угроз</a:t>
            </a:r>
          </a:p>
          <a:p>
            <a:pPr marL="285750" indent="-285750">
              <a:buFont typeface="Arial"/>
              <a:buChar char="•"/>
            </a:pPr>
            <a:r>
              <a:rPr lang="ru-RU" sz="1600" dirty="0">
                <a:solidFill>
                  <a:srgbClr val="11132F"/>
                </a:solidFill>
                <a:ea typeface="+mn-lt"/>
                <a:cs typeface="+mn-lt"/>
              </a:rPr>
              <a:t>блокировка подозрительных запросов</a:t>
            </a:r>
          </a:p>
          <a:p>
            <a:pPr marL="285750" indent="-285750">
              <a:buFont typeface="Arial"/>
              <a:buChar char="•"/>
            </a:pPr>
            <a:r>
              <a:rPr lang="ru-RU" sz="1600" dirty="0">
                <a:solidFill>
                  <a:srgbClr val="11132F"/>
                </a:solidFill>
                <a:ea typeface="+mn-lt"/>
                <a:cs typeface="+mn-lt"/>
              </a:rPr>
              <a:t>обогащение и интеграция с XDR и SIEM решениями</a:t>
            </a:r>
          </a:p>
          <a:p>
            <a:endParaRPr lang="ru-RU" sz="1600" dirty="0">
              <a:solidFill>
                <a:srgbClr val="11132F"/>
              </a:solidFill>
              <a:ea typeface="+mn-lt"/>
              <a:cs typeface="+mn-lt"/>
            </a:endParaRPr>
          </a:p>
          <a:p>
            <a:endParaRPr lang="ru-RU" sz="1600" dirty="0">
              <a:solidFill>
                <a:srgbClr val="11132F"/>
              </a:solidFill>
              <a:ea typeface="+mn-lt"/>
              <a:cs typeface="+mn-lt"/>
            </a:endParaRPr>
          </a:p>
        </p:txBody>
      </p:sp>
      <p:pic>
        <p:nvPicPr>
          <p:cNvPr id="14" name="Picture 61" descr="Изображение выглядит как Шрифт, Графика, графический дизайн, логотип&#10;&#10;Автоматически созданное описание">
            <a:extLst>
              <a:ext uri="{FF2B5EF4-FFF2-40B4-BE49-F238E27FC236}">
                <a16:creationId xmlns:a16="http://schemas.microsoft.com/office/drawing/2014/main" id="{2195513B-D37C-A556-6295-CF229987178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0284234" y="6128297"/>
            <a:ext cx="1730363" cy="611856"/>
          </a:xfrm>
          <a:prstGeom prst="rect">
            <a:avLst/>
          </a:prstGeom>
        </p:spPr>
      </p:pic>
      <p:sp>
        <p:nvSpPr>
          <p:cNvPr id="15" name="TextBox 14">
            <a:extLst>
              <a:ext uri="{FF2B5EF4-FFF2-40B4-BE49-F238E27FC236}">
                <a16:creationId xmlns:a16="http://schemas.microsoft.com/office/drawing/2014/main" id="{08F0DE79-AA6F-BF15-0513-CF8D54C4177C}"/>
              </a:ext>
            </a:extLst>
          </p:cNvPr>
          <p:cNvSpPr txBox="1"/>
          <p:nvPr/>
        </p:nvSpPr>
        <p:spPr>
          <a:xfrm>
            <a:off x="863600" y="5537200"/>
            <a:ext cx="10617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1600">
                <a:solidFill>
                  <a:srgbClr val="11132F"/>
                </a:solidFill>
              </a:rPr>
              <a:t>Такой подход позволяет нам эффективно обнаруживать и предотвращать кибератаки, направленные на систему DNS, и обеспечивать надёжную защиту вашей компании от возможных рисков.</a:t>
            </a:r>
            <a:endParaRPr lang="ru-RU"/>
          </a:p>
        </p:txBody>
      </p:sp>
    </p:spTree>
    <p:extLst>
      <p:ext uri="{BB962C8B-B14F-4D97-AF65-F5344CB8AC3E}">
        <p14:creationId xmlns:p14="http://schemas.microsoft.com/office/powerpoint/2010/main" val="131857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387129-128C-EFAA-E02F-FA0BA8D58618}"/>
              </a:ext>
            </a:extLst>
          </p:cNvPr>
          <p:cNvSpPr txBox="1"/>
          <p:nvPr/>
        </p:nvSpPr>
        <p:spPr>
          <a:xfrm>
            <a:off x="1254483" y="323868"/>
            <a:ext cx="3010761" cy="646331"/>
          </a:xfrm>
          <a:prstGeom prst="rect">
            <a:avLst/>
          </a:prstGeom>
          <a:noFill/>
        </p:spPr>
        <p:txBody>
          <a:bodyPr wrap="none" lIns="91440" tIns="45720" rIns="91440" bIns="45720" rtlCol="0" anchor="t">
            <a:spAutoFit/>
          </a:bodyPr>
          <a:lstStyle/>
          <a:p>
            <a:r>
              <a:rPr lang="ru-RU" sz="3600" spc="-150" dirty="0">
                <a:solidFill>
                  <a:srgbClr val="1D1E3E"/>
                </a:solidFill>
                <a:latin typeface="Red Hat Display Bold"/>
                <a:ea typeface="Red Hat Display Bold" panose="02010303040201060303" pitchFamily="2" charset="0"/>
                <a:cs typeface="Red Hat Display Bold" panose="02010303040201060303" pitchFamily="2" charset="0"/>
              </a:rPr>
              <a:t>Задачи </a:t>
            </a:r>
            <a:r>
              <a:rPr lang="en-US" sz="3600" spc="-150" dirty="0">
                <a:solidFill>
                  <a:srgbClr val="38A154"/>
                </a:solidFill>
                <a:latin typeface="Red Hat Display Bold"/>
                <a:ea typeface="Red Hat Display Bold" panose="02010303040201060303" pitchFamily="2" charset="0"/>
                <a:cs typeface="Red Hat Display Bold" panose="02010303040201060303" pitchFamily="2" charset="0"/>
              </a:rPr>
              <a:t>KVILDNS</a:t>
            </a:r>
            <a:endParaRPr lang="tr-TR" sz="3600" spc="-150" dirty="0" err="1">
              <a:solidFill>
                <a:srgbClr val="38A154"/>
              </a:solidFill>
              <a:latin typeface="+mj-lt"/>
              <a:ea typeface="Red Hat Display Bold" panose="02010303040201060303" pitchFamily="2" charset="0"/>
              <a:cs typeface="Red Hat Display Bold" panose="02010303040201060303" pitchFamily="2" charset="0"/>
            </a:endParaRPr>
          </a:p>
        </p:txBody>
      </p:sp>
      <p:sp>
        <p:nvSpPr>
          <p:cNvPr id="5" name="Freeform: Shape 16">
            <a:extLst>
              <a:ext uri="{FF2B5EF4-FFF2-40B4-BE49-F238E27FC236}">
                <a16:creationId xmlns:a16="http://schemas.microsoft.com/office/drawing/2014/main" id="{7C3640BD-E7CF-0115-92A4-628E992317B8}"/>
              </a:ext>
            </a:extLst>
          </p:cNvPr>
          <p:cNvSpPr/>
          <p:nvPr/>
        </p:nvSpPr>
        <p:spPr>
          <a:xfrm>
            <a:off x="-1409239" y="-1331861"/>
            <a:ext cx="2663722" cy="2663722"/>
          </a:xfrm>
          <a:custGeom>
            <a:avLst/>
            <a:gdLst>
              <a:gd name="connsiteX0" fmla="*/ 646366 w 646366"/>
              <a:gd name="connsiteY0" fmla="*/ 323183 h 646366"/>
              <a:gd name="connsiteX1" fmla="*/ 323183 w 646366"/>
              <a:gd name="connsiteY1" fmla="*/ 646367 h 646366"/>
              <a:gd name="connsiteX2" fmla="*/ 0 w 646366"/>
              <a:gd name="connsiteY2" fmla="*/ 323183 h 646366"/>
              <a:gd name="connsiteX3" fmla="*/ 323183 w 646366"/>
              <a:gd name="connsiteY3" fmla="*/ 0 h 646366"/>
              <a:gd name="connsiteX4" fmla="*/ 646366 w 646366"/>
              <a:gd name="connsiteY4" fmla="*/ 323183 h 646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366" h="646366">
                <a:moveTo>
                  <a:pt x="646366" y="323183"/>
                </a:moveTo>
                <a:cubicBezTo>
                  <a:pt x="646366" y="501672"/>
                  <a:pt x="501672" y="646367"/>
                  <a:pt x="323183" y="646367"/>
                </a:cubicBezTo>
                <a:cubicBezTo>
                  <a:pt x="144694" y="646367"/>
                  <a:pt x="0" y="501672"/>
                  <a:pt x="0" y="323183"/>
                </a:cubicBezTo>
                <a:cubicBezTo>
                  <a:pt x="0" y="144694"/>
                  <a:pt x="144693" y="0"/>
                  <a:pt x="323183" y="0"/>
                </a:cubicBezTo>
                <a:cubicBezTo>
                  <a:pt x="501672" y="0"/>
                  <a:pt x="646366" y="144694"/>
                  <a:pt x="646366" y="323183"/>
                </a:cubicBezTo>
                <a:close/>
              </a:path>
            </a:pathLst>
          </a:custGeom>
          <a:solidFill>
            <a:srgbClr val="1D1E3E"/>
          </a:solidFill>
          <a:ln w="8572" cap="flat">
            <a:solidFill>
              <a:srgbClr val="14A24C"/>
            </a:solidFill>
            <a:prstDash val="solid"/>
            <a:miter/>
          </a:ln>
          <a:effectLst>
            <a:outerShdw blurRad="152400" dist="50800" dir="2700000" algn="tl" rotWithShape="0">
              <a:srgbClr val="14A24C">
                <a:alpha val="58000"/>
              </a:srgbClr>
            </a:outerShdw>
          </a:effectLst>
        </p:spPr>
        <p:txBody>
          <a:bodyPr rtlCol="0" anchor="ctr"/>
          <a:lstStyle/>
          <a:p>
            <a:endParaRPr lang="en-US"/>
          </a:p>
        </p:txBody>
      </p:sp>
      <p:pic>
        <p:nvPicPr>
          <p:cNvPr id="7" name="Picture 27" descr="Изображение выглядит как символ, логотип&#10;&#10;Автоматически созданное описание">
            <a:extLst>
              <a:ext uri="{FF2B5EF4-FFF2-40B4-BE49-F238E27FC236}">
                <a16:creationId xmlns:a16="http://schemas.microsoft.com/office/drawing/2014/main" id="{E3FDB4A4-8867-FF93-7026-F01DABDDCC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586" y="51424"/>
            <a:ext cx="736526" cy="800666"/>
          </a:xfrm>
          <a:prstGeom prst="rect">
            <a:avLst/>
          </a:prstGeom>
        </p:spPr>
      </p:pic>
      <p:sp>
        <p:nvSpPr>
          <p:cNvPr id="8" name="TextBox 7">
            <a:extLst>
              <a:ext uri="{FF2B5EF4-FFF2-40B4-BE49-F238E27FC236}">
                <a16:creationId xmlns:a16="http://schemas.microsoft.com/office/drawing/2014/main" id="{FE34E29C-B492-9488-6DFE-2D4576498F8B}"/>
              </a:ext>
            </a:extLst>
          </p:cNvPr>
          <p:cNvSpPr txBox="1"/>
          <p:nvPr/>
        </p:nvSpPr>
        <p:spPr>
          <a:xfrm>
            <a:off x="1249680" y="1503680"/>
            <a:ext cx="10054559"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800" dirty="0">
                <a:solidFill>
                  <a:srgbClr val="38A154"/>
                </a:solidFill>
                <a:ea typeface="+mn-lt"/>
                <a:cs typeface="+mn-lt"/>
              </a:rPr>
              <a:t>Повышение уровня защищённости сети и защита от 0-day атак</a:t>
            </a:r>
            <a:endParaRPr lang="ru-RU" dirty="0">
              <a:solidFill>
                <a:srgbClr val="38A154"/>
              </a:solidFill>
              <a:ea typeface="+mn-lt"/>
              <a:cs typeface="+mn-lt"/>
            </a:endParaRPr>
          </a:p>
          <a:p>
            <a:endParaRPr lang="ru-RU" dirty="0">
              <a:solidFill>
                <a:srgbClr val="38A154"/>
              </a:solidFill>
            </a:endParaRPr>
          </a:p>
        </p:txBody>
      </p:sp>
      <p:sp>
        <p:nvSpPr>
          <p:cNvPr id="6" name="TextBox 2">
            <a:extLst>
              <a:ext uri="{FF2B5EF4-FFF2-40B4-BE49-F238E27FC236}">
                <a16:creationId xmlns:a16="http://schemas.microsoft.com/office/drawing/2014/main" id="{3FA488DF-64CD-8A17-C4C6-5E19FA4B64CC}"/>
              </a:ext>
            </a:extLst>
          </p:cNvPr>
          <p:cNvSpPr txBox="1"/>
          <p:nvPr/>
        </p:nvSpPr>
        <p:spPr>
          <a:xfrm>
            <a:off x="1256099" y="2229663"/>
            <a:ext cx="9936659" cy="301364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900"/>
              </a:spcBef>
              <a:buFont typeface="Arial"/>
              <a:buChar char="•"/>
            </a:pPr>
            <a:r>
              <a:rPr lang="ru-RU" sz="1600" dirty="0">
                <a:solidFill>
                  <a:srgbClr val="11132F"/>
                </a:solidFill>
                <a:ea typeface="+mn-lt"/>
                <a:cs typeface="+mn-lt"/>
              </a:rPr>
              <a:t>Комплементарная защита к существующим решениям NTA, NGFW, NAD/IPS </a:t>
            </a:r>
            <a:endParaRPr lang="ru-RU" sz="1600" dirty="0">
              <a:solidFill>
                <a:srgbClr val="11132F"/>
              </a:solidFill>
              <a:latin typeface="Red Hat Display Black"/>
              <a:ea typeface="+mn-lt"/>
              <a:cs typeface="+mn-lt"/>
            </a:endParaRPr>
          </a:p>
          <a:p>
            <a:pPr marL="285750" indent="-285750">
              <a:spcBef>
                <a:spcPts val="900"/>
              </a:spcBef>
              <a:buFont typeface="Arial"/>
              <a:buChar char="•"/>
            </a:pPr>
            <a:r>
              <a:rPr lang="ru-RU" sz="1600" dirty="0">
                <a:solidFill>
                  <a:srgbClr val="11132F"/>
                </a:solidFill>
                <a:ea typeface="+mn-lt"/>
                <a:cs typeface="+mn-lt"/>
              </a:rPr>
              <a:t>Решение обеспечивает полную видимость DNS-трафика, включая DNS-</a:t>
            </a:r>
            <a:r>
              <a:rPr lang="ru-RU" sz="1600" dirty="0" err="1">
                <a:solidFill>
                  <a:srgbClr val="11132F"/>
                </a:solidFill>
                <a:ea typeface="+mn-lt"/>
                <a:cs typeface="+mn-lt"/>
              </a:rPr>
              <a:t>over</a:t>
            </a:r>
            <a:r>
              <a:rPr lang="ru-RU" sz="1600" dirty="0">
                <a:solidFill>
                  <a:srgbClr val="11132F"/>
                </a:solidFill>
                <a:ea typeface="+mn-lt"/>
                <a:cs typeface="+mn-lt"/>
              </a:rPr>
              <a:t>-TLS и DNS-</a:t>
            </a:r>
            <a:r>
              <a:rPr lang="ru-RU" sz="1600" dirty="0" err="1">
                <a:solidFill>
                  <a:srgbClr val="11132F"/>
                </a:solidFill>
                <a:ea typeface="+mn-lt"/>
                <a:cs typeface="+mn-lt"/>
              </a:rPr>
              <a:t>over</a:t>
            </a:r>
            <a:r>
              <a:rPr lang="ru-RU" sz="1600" dirty="0">
                <a:solidFill>
                  <a:srgbClr val="11132F"/>
                </a:solidFill>
                <a:ea typeface="+mn-lt"/>
                <a:cs typeface="+mn-lt"/>
              </a:rPr>
              <a:t>-HTTPS, что позволяет контролировать все запросы к DNS-серверам. </a:t>
            </a:r>
            <a:endParaRPr lang="ru-RU" dirty="0"/>
          </a:p>
          <a:p>
            <a:pPr marL="285750" indent="-285750">
              <a:spcBef>
                <a:spcPts val="900"/>
              </a:spcBef>
              <a:buFont typeface="Arial"/>
              <a:buChar char="•"/>
            </a:pPr>
            <a:r>
              <a:rPr lang="ru-RU" sz="1600" dirty="0">
                <a:solidFill>
                  <a:srgbClr val="11132F"/>
                </a:solidFill>
                <a:ea typeface="+mn-lt"/>
                <a:cs typeface="+mn-lt"/>
              </a:rPr>
              <a:t>Играет роль межсетевого экрана уровня приложений, который блокирует угрозы в DNS-трафике. </a:t>
            </a:r>
            <a:endParaRPr lang="ru-RU" dirty="0"/>
          </a:p>
          <a:p>
            <a:pPr marL="285750" indent="-285750">
              <a:spcBef>
                <a:spcPts val="900"/>
              </a:spcBef>
              <a:buFont typeface="Arial"/>
              <a:buChar char="•"/>
            </a:pPr>
            <a:r>
              <a:rPr lang="ru-RU" sz="1600" dirty="0">
                <a:solidFill>
                  <a:srgbClr val="11132F"/>
                </a:solidFill>
                <a:ea typeface="+mn-lt"/>
                <a:cs typeface="+mn-lt"/>
              </a:rPr>
              <a:t>Благодаря KVILDNS можно отслеживать и анализировать DNS-запросы, выявлять подозрительную активность и предотвращать атаки, связанные с использованием DNS протокола </a:t>
            </a:r>
            <a:endParaRPr lang="ru-RU" dirty="0"/>
          </a:p>
          <a:p>
            <a:pPr marL="285750" indent="-285750">
              <a:spcBef>
                <a:spcPts val="900"/>
              </a:spcBef>
              <a:spcAft>
                <a:spcPts val="1000"/>
              </a:spcAft>
              <a:buFont typeface="Arial"/>
              <a:buChar char="•"/>
            </a:pPr>
            <a:r>
              <a:rPr lang="ru-RU" sz="1600" dirty="0">
                <a:solidFill>
                  <a:srgbClr val="11132F"/>
                </a:solidFill>
                <a:ea typeface="+mn-lt"/>
                <a:cs typeface="+mn-lt"/>
              </a:rPr>
              <a:t>Детектирование и блокировка любых DNS-туннелей (не только широко известных средств, типа </a:t>
            </a:r>
            <a:r>
              <a:rPr lang="ru-RU" sz="1600" dirty="0" err="1">
                <a:solidFill>
                  <a:srgbClr val="11132F"/>
                </a:solidFill>
                <a:ea typeface="+mn-lt"/>
                <a:cs typeface="+mn-lt"/>
              </a:rPr>
              <a:t>iodin</a:t>
            </a:r>
            <a:r>
              <a:rPr lang="ru-RU" sz="1600" dirty="0">
                <a:solidFill>
                  <a:srgbClr val="11132F"/>
                </a:solidFill>
                <a:ea typeface="+mn-lt"/>
                <a:cs typeface="+mn-lt"/>
              </a:rPr>
              <a:t>, но и совершенно произвольных, самописных, включая сверхмедленные реализации туннелей) </a:t>
            </a:r>
            <a:endParaRPr lang="ru-RU" dirty="0"/>
          </a:p>
          <a:p>
            <a:pPr marL="285750" indent="-285750">
              <a:spcBef>
                <a:spcPts val="900"/>
              </a:spcBef>
              <a:spcAft>
                <a:spcPts val="1000"/>
              </a:spcAft>
              <a:buFont typeface="Arial" panose="020B0604020202020204" pitchFamily="34" charset="0"/>
              <a:buChar char="•"/>
            </a:pPr>
            <a:endParaRPr lang="ru-RU" sz="1600" dirty="0">
              <a:solidFill>
                <a:srgbClr val="11132F"/>
              </a:solidFill>
              <a:latin typeface="Red Hat Display Black"/>
              <a:ea typeface="+mn-lt"/>
              <a:cs typeface="+mn-lt"/>
            </a:endParaRPr>
          </a:p>
        </p:txBody>
      </p:sp>
      <p:grpSp>
        <p:nvGrpSpPr>
          <p:cNvPr id="13" name="Group 45">
            <a:extLst>
              <a:ext uri="{FF2B5EF4-FFF2-40B4-BE49-F238E27FC236}">
                <a16:creationId xmlns:a16="http://schemas.microsoft.com/office/drawing/2014/main" id="{69518763-6653-0C0D-B215-E2E03320EB6A}"/>
              </a:ext>
            </a:extLst>
          </p:cNvPr>
          <p:cNvGrpSpPr/>
          <p:nvPr/>
        </p:nvGrpSpPr>
        <p:grpSpPr>
          <a:xfrm>
            <a:off x="1368867" y="5095316"/>
            <a:ext cx="9936178" cy="1159258"/>
            <a:chOff x="835189" y="5830643"/>
            <a:chExt cx="7103144" cy="1278402"/>
          </a:xfrm>
        </p:grpSpPr>
        <p:sp>
          <p:nvSpPr>
            <p:cNvPr id="10" name="Google Shape;406;p9">
              <a:extLst>
                <a:ext uri="{FF2B5EF4-FFF2-40B4-BE49-F238E27FC236}">
                  <a16:creationId xmlns:a16="http://schemas.microsoft.com/office/drawing/2014/main" id="{4E3FE564-DF0D-6B49-3508-B10139E714B4}"/>
                </a:ext>
              </a:extLst>
            </p:cNvPr>
            <p:cNvSpPr/>
            <p:nvPr/>
          </p:nvSpPr>
          <p:spPr>
            <a:xfrm>
              <a:off x="835189" y="5856542"/>
              <a:ext cx="7103144" cy="1252503"/>
            </a:xfrm>
            <a:custGeom>
              <a:avLst/>
              <a:gdLst/>
              <a:ahLst/>
              <a:cxnLst/>
              <a:rect l="l" t="t" r="r" b="b"/>
              <a:pathLst>
                <a:path w="2850515" h="859789" extrusionOk="0">
                  <a:moveTo>
                    <a:pt x="2772435" y="0"/>
                  </a:moveTo>
                  <a:lnTo>
                    <a:pt x="77977" y="0"/>
                  </a:lnTo>
                  <a:lnTo>
                    <a:pt x="47625" y="6127"/>
                  </a:lnTo>
                  <a:lnTo>
                    <a:pt x="22839" y="22839"/>
                  </a:lnTo>
                  <a:lnTo>
                    <a:pt x="6127" y="47625"/>
                  </a:lnTo>
                  <a:lnTo>
                    <a:pt x="0" y="77978"/>
                  </a:lnTo>
                  <a:lnTo>
                    <a:pt x="0" y="781621"/>
                  </a:lnTo>
                  <a:lnTo>
                    <a:pt x="6127" y="811973"/>
                  </a:lnTo>
                  <a:lnTo>
                    <a:pt x="22839" y="836760"/>
                  </a:lnTo>
                  <a:lnTo>
                    <a:pt x="47625" y="853471"/>
                  </a:lnTo>
                  <a:lnTo>
                    <a:pt x="77977" y="859599"/>
                  </a:lnTo>
                  <a:lnTo>
                    <a:pt x="2772435" y="859599"/>
                  </a:lnTo>
                  <a:lnTo>
                    <a:pt x="2802787" y="853471"/>
                  </a:lnTo>
                  <a:lnTo>
                    <a:pt x="2827574" y="836760"/>
                  </a:lnTo>
                  <a:lnTo>
                    <a:pt x="2844285" y="811973"/>
                  </a:lnTo>
                  <a:lnTo>
                    <a:pt x="2850413" y="781621"/>
                  </a:lnTo>
                  <a:lnTo>
                    <a:pt x="2850413" y="77978"/>
                  </a:lnTo>
                  <a:lnTo>
                    <a:pt x="2844285" y="47625"/>
                  </a:lnTo>
                  <a:lnTo>
                    <a:pt x="2827574" y="22839"/>
                  </a:lnTo>
                  <a:lnTo>
                    <a:pt x="2802787" y="6127"/>
                  </a:lnTo>
                  <a:lnTo>
                    <a:pt x="2772435" y="0"/>
                  </a:lnTo>
                  <a:close/>
                </a:path>
              </a:pathLst>
            </a:custGeom>
            <a:solidFill>
              <a:srgbClr val="03A049"/>
            </a:solidFill>
            <a:ln>
              <a:noFill/>
            </a:ln>
          </p:spPr>
          <p:txBody>
            <a:bodyPr spcFirstLastPara="1" wrap="square" lIns="0" tIns="0" rIns="0" bIns="0" anchor="t" anchorCtr="0">
              <a:noAutofit/>
            </a:bodyPr>
            <a:lstStyle/>
            <a:p>
              <a:endParaRPr lang="en-GB" sz="1632">
                <a:solidFill>
                  <a:schemeClr val="dk1"/>
                </a:solidFill>
                <a:ea typeface="Calibri"/>
                <a:cs typeface="Calibri"/>
                <a:sym typeface="Calibri"/>
              </a:endParaRPr>
            </a:p>
          </p:txBody>
        </p:sp>
        <p:sp>
          <p:nvSpPr>
            <p:cNvPr id="11" name="Google Shape;407;p9">
              <a:extLst>
                <a:ext uri="{FF2B5EF4-FFF2-40B4-BE49-F238E27FC236}">
                  <a16:creationId xmlns:a16="http://schemas.microsoft.com/office/drawing/2014/main" id="{0527FF23-4FC3-ADA4-26EC-92BDEC501D8D}"/>
                </a:ext>
              </a:extLst>
            </p:cNvPr>
            <p:cNvSpPr txBox="1"/>
            <p:nvPr/>
          </p:nvSpPr>
          <p:spPr>
            <a:xfrm>
              <a:off x="1586147" y="5830643"/>
              <a:ext cx="5999011" cy="1234694"/>
            </a:xfrm>
            <a:prstGeom prst="rect">
              <a:avLst/>
            </a:prstGeom>
            <a:noFill/>
            <a:ln>
              <a:noFill/>
            </a:ln>
          </p:spPr>
          <p:txBody>
            <a:bodyPr spcFirstLastPara="1" wrap="square" lIns="0" tIns="11516" rIns="0" bIns="0" anchor="t" anchorCtr="0">
              <a:spAutoFit/>
            </a:bodyPr>
            <a:lstStyle/>
            <a:p>
              <a:pPr marL="11430" marR="4445" algn="just"/>
              <a:r>
                <a:rPr lang="ru-RU" sz="2400" dirty="0">
                  <a:solidFill>
                    <a:srgbClr val="1E1E3C"/>
                  </a:solidFill>
                  <a:ea typeface="+mn-lt"/>
                  <a:cs typeface="+mn-lt"/>
                  <a:sym typeface="Red Hat Display Medium"/>
                </a:rPr>
                <a:t>Устранение слепой зоны средств сетевой защиты</a:t>
              </a:r>
              <a:endParaRPr lang="ru-RU" sz="2400" dirty="0">
                <a:solidFill>
                  <a:srgbClr val="1E1E3C"/>
                </a:solidFill>
                <a:ea typeface="+mn-lt"/>
                <a:cs typeface="+mn-lt"/>
              </a:endParaRPr>
            </a:p>
            <a:p>
              <a:pPr marL="11430" marR="4445" algn="just"/>
              <a:r>
                <a:rPr lang="ru-RU" sz="1600" dirty="0">
                  <a:solidFill>
                    <a:srgbClr val="FFFFFF"/>
                  </a:solidFill>
                  <a:ea typeface="+mn-lt"/>
                  <a:cs typeface="+mn-lt"/>
                  <a:sym typeface="Red Hat Display Medium"/>
                </a:rPr>
                <a:t>Решение будет полезно для усиления средств обеспечения безопасности сети и защиты от </a:t>
              </a:r>
              <a:r>
                <a:rPr lang="ru-RU" sz="1600" dirty="0" err="1">
                  <a:solidFill>
                    <a:srgbClr val="FFFFFF"/>
                  </a:solidFill>
                  <a:ea typeface="+mn-lt"/>
                  <a:cs typeface="+mn-lt"/>
                  <a:sym typeface="Red Hat Display Medium"/>
                </a:rPr>
                <a:t>киберугроз</a:t>
              </a:r>
              <a:r>
                <a:rPr lang="ru-RU" sz="1600" dirty="0">
                  <a:solidFill>
                    <a:srgbClr val="FFFFFF"/>
                  </a:solidFill>
                  <a:ea typeface="+mn-lt"/>
                  <a:cs typeface="+mn-lt"/>
                  <a:sym typeface="Red Hat Display Medium"/>
                </a:rPr>
                <a:t> нулевого дня для обеспечения непрерывности функционирования бизнес-процессов</a:t>
              </a:r>
              <a:endParaRPr lang="ru-RU" sz="1600" dirty="0">
                <a:solidFill>
                  <a:srgbClr val="FFFFFF"/>
                </a:solidFill>
              </a:endParaRPr>
            </a:p>
          </p:txBody>
        </p:sp>
      </p:grpSp>
      <p:sp>
        <p:nvSpPr>
          <p:cNvPr id="16" name="Google Shape;408;p9">
            <a:extLst>
              <a:ext uri="{FF2B5EF4-FFF2-40B4-BE49-F238E27FC236}">
                <a16:creationId xmlns:a16="http://schemas.microsoft.com/office/drawing/2014/main" id="{1D294C05-9E05-BD1C-DAEB-D1F8B3C54F25}"/>
              </a:ext>
            </a:extLst>
          </p:cNvPr>
          <p:cNvSpPr/>
          <p:nvPr/>
        </p:nvSpPr>
        <p:spPr>
          <a:xfrm>
            <a:off x="1805564" y="5520377"/>
            <a:ext cx="306775" cy="333524"/>
          </a:xfrm>
          <a:custGeom>
            <a:avLst/>
            <a:gdLst/>
            <a:ahLst/>
            <a:cxnLst/>
            <a:rect l="l" t="t" r="r" b="b"/>
            <a:pathLst>
              <a:path w="276225" h="313054" extrusionOk="0">
                <a:moveTo>
                  <a:pt x="133210" y="44272"/>
                </a:moveTo>
                <a:lnTo>
                  <a:pt x="71123" y="72255"/>
                </a:lnTo>
                <a:lnTo>
                  <a:pt x="44318" y="134264"/>
                </a:lnTo>
                <a:lnTo>
                  <a:pt x="44213" y="135267"/>
                </a:lnTo>
                <a:lnTo>
                  <a:pt x="45671" y="154814"/>
                </a:lnTo>
                <a:lnTo>
                  <a:pt x="51276" y="173794"/>
                </a:lnTo>
                <a:lnTo>
                  <a:pt x="60738" y="191177"/>
                </a:lnTo>
                <a:lnTo>
                  <a:pt x="73799" y="206336"/>
                </a:lnTo>
                <a:lnTo>
                  <a:pt x="79163" y="211879"/>
                </a:lnTo>
                <a:lnTo>
                  <a:pt x="83923" y="217930"/>
                </a:lnTo>
                <a:lnTo>
                  <a:pt x="97701" y="261289"/>
                </a:lnTo>
                <a:lnTo>
                  <a:pt x="97701" y="264896"/>
                </a:lnTo>
                <a:lnTo>
                  <a:pt x="100609" y="267817"/>
                </a:lnTo>
                <a:lnTo>
                  <a:pt x="175107" y="267817"/>
                </a:lnTo>
                <a:lnTo>
                  <a:pt x="178028" y="264896"/>
                </a:lnTo>
                <a:lnTo>
                  <a:pt x="178028" y="261289"/>
                </a:lnTo>
                <a:lnTo>
                  <a:pt x="178709" y="254774"/>
                </a:lnTo>
                <a:lnTo>
                  <a:pt x="110502" y="254774"/>
                </a:lnTo>
                <a:lnTo>
                  <a:pt x="107746" y="238495"/>
                </a:lnTo>
                <a:lnTo>
                  <a:pt x="102057" y="223135"/>
                </a:lnTo>
                <a:lnTo>
                  <a:pt x="93663" y="209136"/>
                </a:lnTo>
                <a:lnTo>
                  <a:pt x="82603" y="196697"/>
                </a:lnTo>
                <a:lnTo>
                  <a:pt x="71461" y="183759"/>
                </a:lnTo>
                <a:lnTo>
                  <a:pt x="63319" y="168792"/>
                </a:lnTo>
                <a:lnTo>
                  <a:pt x="58495" y="152449"/>
                </a:lnTo>
                <a:lnTo>
                  <a:pt x="57337" y="136931"/>
                </a:lnTo>
                <a:lnTo>
                  <a:pt x="57440" y="134264"/>
                </a:lnTo>
                <a:lnTo>
                  <a:pt x="63886" y="105765"/>
                </a:lnTo>
                <a:lnTo>
                  <a:pt x="80402" y="81387"/>
                </a:lnTo>
                <a:lnTo>
                  <a:pt x="104478" y="64458"/>
                </a:lnTo>
                <a:lnTo>
                  <a:pt x="133832" y="57302"/>
                </a:lnTo>
                <a:lnTo>
                  <a:pt x="185448" y="57302"/>
                </a:lnTo>
                <a:lnTo>
                  <a:pt x="170534" y="49958"/>
                </a:lnTo>
                <a:lnTo>
                  <a:pt x="152259" y="45213"/>
                </a:lnTo>
                <a:lnTo>
                  <a:pt x="133210" y="44272"/>
                </a:lnTo>
                <a:close/>
              </a:path>
              <a:path w="276225" h="313054" extrusionOk="0">
                <a:moveTo>
                  <a:pt x="114896" y="130441"/>
                </a:moveTo>
                <a:lnTo>
                  <a:pt x="110858" y="131254"/>
                </a:lnTo>
                <a:lnTo>
                  <a:pt x="108064" y="135470"/>
                </a:lnTo>
                <a:lnTo>
                  <a:pt x="107683" y="136931"/>
                </a:lnTo>
                <a:lnTo>
                  <a:pt x="117157" y="254774"/>
                </a:lnTo>
                <a:lnTo>
                  <a:pt x="130238" y="254774"/>
                </a:lnTo>
                <a:lnTo>
                  <a:pt x="121869" y="150698"/>
                </a:lnTo>
                <a:lnTo>
                  <a:pt x="166946" y="150698"/>
                </a:lnTo>
                <a:lnTo>
                  <a:pt x="167352" y="145643"/>
                </a:lnTo>
                <a:lnTo>
                  <a:pt x="137871" y="145643"/>
                </a:lnTo>
                <a:lnTo>
                  <a:pt x="114896" y="130441"/>
                </a:lnTo>
                <a:close/>
              </a:path>
              <a:path w="276225" h="313054" extrusionOk="0">
                <a:moveTo>
                  <a:pt x="166946" y="150698"/>
                </a:moveTo>
                <a:lnTo>
                  <a:pt x="153859" y="150707"/>
                </a:lnTo>
                <a:lnTo>
                  <a:pt x="145503" y="254774"/>
                </a:lnTo>
                <a:lnTo>
                  <a:pt x="158584" y="254774"/>
                </a:lnTo>
                <a:lnTo>
                  <a:pt x="166946" y="150698"/>
                </a:lnTo>
                <a:close/>
              </a:path>
              <a:path w="276225" h="313054" extrusionOk="0">
                <a:moveTo>
                  <a:pt x="185448" y="57302"/>
                </a:moveTo>
                <a:lnTo>
                  <a:pt x="133832" y="57302"/>
                </a:lnTo>
                <a:lnTo>
                  <a:pt x="150313" y="58148"/>
                </a:lnTo>
                <a:lnTo>
                  <a:pt x="166001" y="62217"/>
                </a:lnTo>
                <a:lnTo>
                  <a:pt x="204223" y="91899"/>
                </a:lnTo>
                <a:lnTo>
                  <a:pt x="218554" y="137896"/>
                </a:lnTo>
                <a:lnTo>
                  <a:pt x="216843" y="154336"/>
                </a:lnTo>
                <a:lnTo>
                  <a:pt x="211886" y="169930"/>
                </a:lnTo>
                <a:lnTo>
                  <a:pt x="203891" y="184207"/>
                </a:lnTo>
                <a:lnTo>
                  <a:pt x="192964" y="196811"/>
                </a:lnTo>
                <a:lnTo>
                  <a:pt x="182127" y="209076"/>
                </a:lnTo>
                <a:lnTo>
                  <a:pt x="173712" y="223164"/>
                </a:lnTo>
                <a:lnTo>
                  <a:pt x="168033" y="238495"/>
                </a:lnTo>
                <a:lnTo>
                  <a:pt x="165239" y="254774"/>
                </a:lnTo>
                <a:lnTo>
                  <a:pt x="178709" y="254774"/>
                </a:lnTo>
                <a:lnTo>
                  <a:pt x="179631" y="245954"/>
                </a:lnTo>
                <a:lnTo>
                  <a:pt x="184313" y="231317"/>
                </a:lnTo>
                <a:lnTo>
                  <a:pt x="191832" y="217922"/>
                </a:lnTo>
                <a:lnTo>
                  <a:pt x="214570" y="191699"/>
                </a:lnTo>
                <a:lnTo>
                  <a:pt x="223853" y="175109"/>
                </a:lnTo>
                <a:lnTo>
                  <a:pt x="229607" y="156987"/>
                </a:lnTo>
                <a:lnTo>
                  <a:pt x="231595" y="137896"/>
                </a:lnTo>
                <a:lnTo>
                  <a:pt x="229690" y="118874"/>
                </a:lnTo>
                <a:lnTo>
                  <a:pt x="224089" y="100950"/>
                </a:lnTo>
                <a:lnTo>
                  <a:pt x="214971" y="84529"/>
                </a:lnTo>
                <a:lnTo>
                  <a:pt x="202514" y="70027"/>
                </a:lnTo>
                <a:lnTo>
                  <a:pt x="187472" y="58298"/>
                </a:lnTo>
                <a:lnTo>
                  <a:pt x="185448" y="57302"/>
                </a:lnTo>
                <a:close/>
              </a:path>
              <a:path w="276225" h="313054" extrusionOk="0">
                <a:moveTo>
                  <a:pt x="56591" y="210007"/>
                </a:moveTo>
                <a:lnTo>
                  <a:pt x="53847" y="212674"/>
                </a:lnTo>
                <a:lnTo>
                  <a:pt x="37833" y="228688"/>
                </a:lnTo>
                <a:lnTo>
                  <a:pt x="37833" y="232816"/>
                </a:lnTo>
                <a:lnTo>
                  <a:pt x="42900" y="237909"/>
                </a:lnTo>
                <a:lnTo>
                  <a:pt x="47040" y="237909"/>
                </a:lnTo>
                <a:lnTo>
                  <a:pt x="63068" y="221894"/>
                </a:lnTo>
                <a:lnTo>
                  <a:pt x="65658" y="219392"/>
                </a:lnTo>
                <a:lnTo>
                  <a:pt x="65673" y="215214"/>
                </a:lnTo>
                <a:lnTo>
                  <a:pt x="60718" y="210083"/>
                </a:lnTo>
                <a:lnTo>
                  <a:pt x="56591" y="210007"/>
                </a:lnTo>
                <a:close/>
              </a:path>
              <a:path w="276225" h="313054" extrusionOk="0">
                <a:moveTo>
                  <a:pt x="219341" y="210121"/>
                </a:moveTo>
                <a:lnTo>
                  <a:pt x="215214" y="210121"/>
                </a:lnTo>
                <a:lnTo>
                  <a:pt x="210121" y="215214"/>
                </a:lnTo>
                <a:lnTo>
                  <a:pt x="210172" y="219392"/>
                </a:lnTo>
                <a:lnTo>
                  <a:pt x="228676" y="237909"/>
                </a:lnTo>
                <a:lnTo>
                  <a:pt x="232803" y="237909"/>
                </a:lnTo>
                <a:lnTo>
                  <a:pt x="237909" y="232816"/>
                </a:lnTo>
                <a:lnTo>
                  <a:pt x="237909" y="228688"/>
                </a:lnTo>
                <a:lnTo>
                  <a:pt x="219341" y="210121"/>
                </a:lnTo>
                <a:close/>
              </a:path>
              <a:path w="276225" h="313054" extrusionOk="0">
                <a:moveTo>
                  <a:pt x="240779" y="173443"/>
                </a:moveTo>
                <a:lnTo>
                  <a:pt x="236969" y="175018"/>
                </a:lnTo>
                <a:lnTo>
                  <a:pt x="234213" y="181673"/>
                </a:lnTo>
                <a:lnTo>
                  <a:pt x="235800" y="185496"/>
                </a:lnTo>
                <a:lnTo>
                  <a:pt x="260057" y="195541"/>
                </a:lnTo>
                <a:lnTo>
                  <a:pt x="263867" y="193954"/>
                </a:lnTo>
                <a:lnTo>
                  <a:pt x="266623" y="187299"/>
                </a:lnTo>
                <a:lnTo>
                  <a:pt x="265048" y="183489"/>
                </a:lnTo>
                <a:lnTo>
                  <a:pt x="240779" y="173443"/>
                </a:lnTo>
                <a:close/>
              </a:path>
              <a:path w="276225" h="313054" extrusionOk="0">
                <a:moveTo>
                  <a:pt x="34950" y="173431"/>
                </a:moveTo>
                <a:lnTo>
                  <a:pt x="10680" y="183476"/>
                </a:lnTo>
                <a:lnTo>
                  <a:pt x="9105" y="187299"/>
                </a:lnTo>
                <a:lnTo>
                  <a:pt x="11861" y="193954"/>
                </a:lnTo>
                <a:lnTo>
                  <a:pt x="15684" y="195529"/>
                </a:lnTo>
                <a:lnTo>
                  <a:pt x="39941" y="185483"/>
                </a:lnTo>
                <a:lnTo>
                  <a:pt x="41516" y="181673"/>
                </a:lnTo>
                <a:lnTo>
                  <a:pt x="38760" y="175018"/>
                </a:lnTo>
                <a:lnTo>
                  <a:pt x="34950" y="173431"/>
                </a:lnTo>
                <a:close/>
              </a:path>
              <a:path w="276225" h="313054" extrusionOk="0">
                <a:moveTo>
                  <a:pt x="153860" y="150698"/>
                </a:moveTo>
                <a:lnTo>
                  <a:pt x="121881" y="150698"/>
                </a:lnTo>
                <a:lnTo>
                  <a:pt x="136448" y="160350"/>
                </a:lnTo>
                <a:lnTo>
                  <a:pt x="139280" y="160350"/>
                </a:lnTo>
                <a:lnTo>
                  <a:pt x="153860" y="150698"/>
                </a:lnTo>
                <a:close/>
              </a:path>
              <a:path w="276225" h="313054" extrusionOk="0">
                <a:moveTo>
                  <a:pt x="121881" y="150698"/>
                </a:moveTo>
                <a:close/>
              </a:path>
              <a:path w="276225" h="313054" extrusionOk="0">
                <a:moveTo>
                  <a:pt x="160502" y="131254"/>
                </a:moveTo>
                <a:lnTo>
                  <a:pt x="159054" y="131622"/>
                </a:lnTo>
                <a:lnTo>
                  <a:pt x="137871" y="145643"/>
                </a:lnTo>
                <a:lnTo>
                  <a:pt x="167352" y="145643"/>
                </a:lnTo>
                <a:lnTo>
                  <a:pt x="168224" y="134797"/>
                </a:lnTo>
                <a:lnTo>
                  <a:pt x="165544" y="131660"/>
                </a:lnTo>
                <a:lnTo>
                  <a:pt x="160502" y="131254"/>
                </a:lnTo>
                <a:close/>
              </a:path>
              <a:path w="276225" h="313054" extrusionOk="0">
                <a:moveTo>
                  <a:pt x="29171" y="131343"/>
                </a:moveTo>
                <a:lnTo>
                  <a:pt x="2908" y="131343"/>
                </a:lnTo>
                <a:lnTo>
                  <a:pt x="0" y="134264"/>
                </a:lnTo>
                <a:lnTo>
                  <a:pt x="0" y="141465"/>
                </a:lnTo>
                <a:lnTo>
                  <a:pt x="2908" y="144386"/>
                </a:lnTo>
                <a:lnTo>
                  <a:pt x="29171" y="144386"/>
                </a:lnTo>
                <a:lnTo>
                  <a:pt x="32092" y="141465"/>
                </a:lnTo>
                <a:lnTo>
                  <a:pt x="32092" y="134264"/>
                </a:lnTo>
                <a:lnTo>
                  <a:pt x="29171" y="131343"/>
                </a:lnTo>
                <a:close/>
              </a:path>
              <a:path w="276225" h="313054" extrusionOk="0">
                <a:moveTo>
                  <a:pt x="272821" y="131343"/>
                </a:moveTo>
                <a:lnTo>
                  <a:pt x="246570" y="131343"/>
                </a:lnTo>
                <a:lnTo>
                  <a:pt x="243649" y="134264"/>
                </a:lnTo>
                <a:lnTo>
                  <a:pt x="243649" y="141465"/>
                </a:lnTo>
                <a:lnTo>
                  <a:pt x="246570" y="144386"/>
                </a:lnTo>
                <a:lnTo>
                  <a:pt x="272821" y="144386"/>
                </a:lnTo>
                <a:lnTo>
                  <a:pt x="275742" y="141465"/>
                </a:lnTo>
                <a:lnTo>
                  <a:pt x="275742" y="134264"/>
                </a:lnTo>
                <a:lnTo>
                  <a:pt x="272821" y="131343"/>
                </a:lnTo>
                <a:close/>
              </a:path>
              <a:path w="276225" h="313054" extrusionOk="0">
                <a:moveTo>
                  <a:pt x="15671" y="80200"/>
                </a:moveTo>
                <a:lnTo>
                  <a:pt x="11861" y="81775"/>
                </a:lnTo>
                <a:lnTo>
                  <a:pt x="9105" y="88430"/>
                </a:lnTo>
                <a:lnTo>
                  <a:pt x="10680" y="92252"/>
                </a:lnTo>
                <a:lnTo>
                  <a:pt x="34950" y="102298"/>
                </a:lnTo>
                <a:lnTo>
                  <a:pt x="38729" y="100723"/>
                </a:lnTo>
                <a:lnTo>
                  <a:pt x="38814" y="100581"/>
                </a:lnTo>
                <a:lnTo>
                  <a:pt x="41516" y="94056"/>
                </a:lnTo>
                <a:lnTo>
                  <a:pt x="39928" y="90246"/>
                </a:lnTo>
                <a:lnTo>
                  <a:pt x="15671" y="80200"/>
                </a:lnTo>
                <a:close/>
              </a:path>
              <a:path w="276225" h="313054" extrusionOk="0">
                <a:moveTo>
                  <a:pt x="260057" y="80200"/>
                </a:moveTo>
                <a:lnTo>
                  <a:pt x="235800" y="90246"/>
                </a:lnTo>
                <a:lnTo>
                  <a:pt x="234213" y="94068"/>
                </a:lnTo>
                <a:lnTo>
                  <a:pt x="236981" y="100723"/>
                </a:lnTo>
                <a:lnTo>
                  <a:pt x="240791" y="102298"/>
                </a:lnTo>
                <a:lnTo>
                  <a:pt x="265048" y="92252"/>
                </a:lnTo>
                <a:lnTo>
                  <a:pt x="266636" y="88430"/>
                </a:lnTo>
                <a:lnTo>
                  <a:pt x="263867" y="81775"/>
                </a:lnTo>
                <a:lnTo>
                  <a:pt x="260057" y="80200"/>
                </a:lnTo>
                <a:close/>
              </a:path>
              <a:path w="276225" h="313054" extrusionOk="0">
                <a:moveTo>
                  <a:pt x="228892" y="37719"/>
                </a:moveTo>
                <a:lnTo>
                  <a:pt x="225869" y="40640"/>
                </a:lnTo>
                <a:lnTo>
                  <a:pt x="212674" y="53848"/>
                </a:lnTo>
                <a:lnTo>
                  <a:pt x="210083" y="56349"/>
                </a:lnTo>
                <a:lnTo>
                  <a:pt x="210043" y="60515"/>
                </a:lnTo>
                <a:lnTo>
                  <a:pt x="215010" y="65659"/>
                </a:lnTo>
                <a:lnTo>
                  <a:pt x="219138" y="65722"/>
                </a:lnTo>
                <a:lnTo>
                  <a:pt x="221894" y="63068"/>
                </a:lnTo>
                <a:lnTo>
                  <a:pt x="235356" y="49593"/>
                </a:lnTo>
                <a:lnTo>
                  <a:pt x="237947" y="47091"/>
                </a:lnTo>
                <a:lnTo>
                  <a:pt x="238023" y="42964"/>
                </a:lnTo>
                <a:lnTo>
                  <a:pt x="233019" y="37782"/>
                </a:lnTo>
                <a:lnTo>
                  <a:pt x="228892" y="37719"/>
                </a:lnTo>
                <a:close/>
              </a:path>
              <a:path w="276225" h="313054" extrusionOk="0">
                <a:moveTo>
                  <a:pt x="42964" y="37719"/>
                </a:moveTo>
                <a:lnTo>
                  <a:pt x="37782" y="42722"/>
                </a:lnTo>
                <a:lnTo>
                  <a:pt x="37718" y="46850"/>
                </a:lnTo>
                <a:lnTo>
                  <a:pt x="40373" y="49593"/>
                </a:lnTo>
                <a:lnTo>
                  <a:pt x="56375" y="65608"/>
                </a:lnTo>
                <a:lnTo>
                  <a:pt x="60490" y="65620"/>
                </a:lnTo>
                <a:lnTo>
                  <a:pt x="63068" y="63068"/>
                </a:lnTo>
                <a:lnTo>
                  <a:pt x="65608" y="60515"/>
                </a:lnTo>
                <a:lnTo>
                  <a:pt x="65570" y="56349"/>
                </a:lnTo>
                <a:lnTo>
                  <a:pt x="49593" y="40373"/>
                </a:lnTo>
                <a:lnTo>
                  <a:pt x="47091" y="37782"/>
                </a:lnTo>
                <a:lnTo>
                  <a:pt x="42964" y="37719"/>
                </a:lnTo>
                <a:close/>
              </a:path>
              <a:path w="276225" h="313054" extrusionOk="0">
                <a:moveTo>
                  <a:pt x="88430" y="9105"/>
                </a:moveTo>
                <a:lnTo>
                  <a:pt x="81775" y="11874"/>
                </a:lnTo>
                <a:lnTo>
                  <a:pt x="80200" y="15684"/>
                </a:lnTo>
                <a:lnTo>
                  <a:pt x="89915" y="39116"/>
                </a:lnTo>
                <a:lnTo>
                  <a:pt x="92341" y="40640"/>
                </a:lnTo>
                <a:lnTo>
                  <a:pt x="98501" y="40627"/>
                </a:lnTo>
                <a:lnTo>
                  <a:pt x="101345" y="37782"/>
                </a:lnTo>
                <a:lnTo>
                  <a:pt x="101409" y="33261"/>
                </a:lnTo>
                <a:lnTo>
                  <a:pt x="101244" y="32410"/>
                </a:lnTo>
                <a:lnTo>
                  <a:pt x="92252" y="10680"/>
                </a:lnTo>
                <a:lnTo>
                  <a:pt x="88430" y="9105"/>
                </a:lnTo>
                <a:close/>
              </a:path>
              <a:path w="276225" h="313054" extrusionOk="0">
                <a:moveTo>
                  <a:pt x="187299" y="9105"/>
                </a:moveTo>
                <a:lnTo>
                  <a:pt x="183489" y="10693"/>
                </a:lnTo>
                <a:lnTo>
                  <a:pt x="173443" y="34950"/>
                </a:lnTo>
                <a:lnTo>
                  <a:pt x="175031" y="38760"/>
                </a:lnTo>
                <a:lnTo>
                  <a:pt x="179146" y="40462"/>
                </a:lnTo>
                <a:lnTo>
                  <a:pt x="179984" y="40640"/>
                </a:lnTo>
                <a:lnTo>
                  <a:pt x="183420" y="40627"/>
                </a:lnTo>
                <a:lnTo>
                  <a:pt x="185826" y="39116"/>
                </a:lnTo>
                <a:lnTo>
                  <a:pt x="195541" y="15684"/>
                </a:lnTo>
                <a:lnTo>
                  <a:pt x="193954" y="11861"/>
                </a:lnTo>
                <a:lnTo>
                  <a:pt x="187299" y="9105"/>
                </a:lnTo>
                <a:close/>
              </a:path>
              <a:path w="276225" h="313054" extrusionOk="0">
                <a:moveTo>
                  <a:pt x="141465" y="0"/>
                </a:moveTo>
                <a:lnTo>
                  <a:pt x="134264" y="0"/>
                </a:lnTo>
                <a:lnTo>
                  <a:pt x="131343" y="2908"/>
                </a:lnTo>
                <a:lnTo>
                  <a:pt x="131343" y="29171"/>
                </a:lnTo>
                <a:lnTo>
                  <a:pt x="134264" y="32092"/>
                </a:lnTo>
                <a:lnTo>
                  <a:pt x="141465" y="32092"/>
                </a:lnTo>
                <a:lnTo>
                  <a:pt x="144386" y="29171"/>
                </a:lnTo>
                <a:lnTo>
                  <a:pt x="144386" y="2908"/>
                </a:lnTo>
                <a:lnTo>
                  <a:pt x="141465" y="0"/>
                </a:lnTo>
                <a:close/>
              </a:path>
              <a:path w="276225" h="313054" extrusionOk="0">
                <a:moveTo>
                  <a:pt x="175120" y="299935"/>
                </a:moveTo>
                <a:lnTo>
                  <a:pt x="100622" y="299935"/>
                </a:lnTo>
                <a:lnTo>
                  <a:pt x="97701" y="302856"/>
                </a:lnTo>
                <a:lnTo>
                  <a:pt x="97701" y="310057"/>
                </a:lnTo>
                <a:lnTo>
                  <a:pt x="100622" y="312978"/>
                </a:lnTo>
                <a:lnTo>
                  <a:pt x="175120" y="312978"/>
                </a:lnTo>
                <a:lnTo>
                  <a:pt x="178028" y="310057"/>
                </a:lnTo>
                <a:lnTo>
                  <a:pt x="178028" y="302856"/>
                </a:lnTo>
                <a:lnTo>
                  <a:pt x="175120" y="299935"/>
                </a:lnTo>
                <a:close/>
              </a:path>
              <a:path w="276225" h="313054" extrusionOk="0">
                <a:moveTo>
                  <a:pt x="175120" y="277355"/>
                </a:moveTo>
                <a:lnTo>
                  <a:pt x="100622" y="277355"/>
                </a:lnTo>
                <a:lnTo>
                  <a:pt x="97701" y="280276"/>
                </a:lnTo>
                <a:lnTo>
                  <a:pt x="97701" y="287477"/>
                </a:lnTo>
                <a:lnTo>
                  <a:pt x="100622" y="290398"/>
                </a:lnTo>
                <a:lnTo>
                  <a:pt x="175120" y="290398"/>
                </a:lnTo>
                <a:lnTo>
                  <a:pt x="178028" y="287477"/>
                </a:lnTo>
                <a:lnTo>
                  <a:pt x="178028" y="280276"/>
                </a:lnTo>
                <a:lnTo>
                  <a:pt x="175120" y="277355"/>
                </a:lnTo>
                <a:close/>
              </a:path>
            </a:pathLst>
          </a:custGeom>
          <a:solidFill>
            <a:srgbClr val="FFFFFF"/>
          </a:solidFill>
          <a:ln>
            <a:noFill/>
          </a:ln>
        </p:spPr>
        <p:txBody>
          <a:bodyPr spcFirstLastPara="1" wrap="square" lIns="0" tIns="0" rIns="0" bIns="0" anchor="t" anchorCtr="0">
            <a:noAutofit/>
          </a:bodyPr>
          <a:lstStyle/>
          <a:p>
            <a:endParaRPr lang="en-GB" sz="1632">
              <a:solidFill>
                <a:schemeClr val="dk1"/>
              </a:solidFill>
              <a:latin typeface="Red Hat Display" panose="02010303040201060303"/>
              <a:ea typeface="Calibri"/>
              <a:cs typeface="Calibri"/>
              <a:sym typeface="Calibri"/>
            </a:endParaRPr>
          </a:p>
        </p:txBody>
      </p:sp>
    </p:spTree>
    <p:extLst>
      <p:ext uri="{BB962C8B-B14F-4D97-AF65-F5344CB8AC3E}">
        <p14:creationId xmlns:p14="http://schemas.microsoft.com/office/powerpoint/2010/main" val="397422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d Hat">
      <a:majorFont>
        <a:latin typeface="Red Hat Display Black"/>
        <a:ea typeface=""/>
        <a:cs typeface=""/>
      </a:majorFont>
      <a:minorFont>
        <a:latin typeface="Red Hat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TotalTime>
  <Words>2775</Words>
  <Application>Microsoft Office PowerPoint</Application>
  <PresentationFormat>Widescreen</PresentationFormat>
  <Paragraphs>365</Paragraphs>
  <Slides>28</Slides>
  <Notes>3</Notes>
  <HiddenSlides>10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Arial,Sans-Serif</vt:lpstr>
      <vt:lpstr>Calibri</vt:lpstr>
      <vt:lpstr>Poppins</vt:lpstr>
      <vt:lpstr>Red Hat Display</vt:lpstr>
      <vt:lpstr>Red Hat Display Black</vt:lpstr>
      <vt:lpstr>Red Hat Display Bold</vt:lpstr>
      <vt:lpstr>Red Hat Display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Özge ÖZKAN</dc:creator>
  <cp:lastModifiedBy>Oleg  Kotov</cp:lastModifiedBy>
  <cp:revision>2422</cp:revision>
  <dcterms:created xsi:type="dcterms:W3CDTF">2023-10-14T04:32:32Z</dcterms:created>
  <dcterms:modified xsi:type="dcterms:W3CDTF">2024-07-17T07:25:37Z</dcterms:modified>
</cp:coreProperties>
</file>